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Impact" panose="020B0806030902050204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0ReeEgse4LknIb3NQVRZc5+l0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10" autoAdjust="0"/>
  </p:normalViewPr>
  <p:slideViewPr>
    <p:cSldViewPr snapToGrid="0">
      <p:cViewPr>
        <p:scale>
          <a:sx n="50" d="100"/>
          <a:sy n="50" d="100"/>
        </p:scale>
        <p:origin x="462" y="720"/>
      </p:cViewPr>
      <p:guideLst>
        <p:guide orient="horz" pos="18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1" name="Google Shape;2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6" name="Google Shape;23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9" name="Google Shape;24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0231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07" name="Google Shape;207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23084b80d9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123084b80d9_2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4" name="Google Shape;214;g123084b80d9_2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 t="6776" b="64473"/>
          <a:stretch/>
        </p:blipFill>
        <p:spPr>
          <a:xfrm>
            <a:off x="0" y="0"/>
            <a:ext cx="12192000" cy="11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832224" y="1104100"/>
            <a:ext cx="8412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838200" y="2496313"/>
            <a:ext cx="10515600" cy="368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16"/>
          <p:cNvPicPr preferRelativeResize="0"/>
          <p:nvPr/>
        </p:nvPicPr>
        <p:blipFill rotWithShape="1">
          <a:blip r:embed="rId3">
            <a:alphaModFix/>
          </a:blip>
          <a:srcRect l="77123" t="19414" b="35457"/>
          <a:stretch/>
        </p:blipFill>
        <p:spPr>
          <a:xfrm>
            <a:off x="9398325" y="490975"/>
            <a:ext cx="2789076" cy="173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1104100"/>
            <a:ext cx="8412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17"/>
          <p:cNvPicPr preferRelativeResize="0"/>
          <p:nvPr/>
        </p:nvPicPr>
        <p:blipFill rotWithShape="1">
          <a:blip r:embed="rId2">
            <a:alphaModFix/>
          </a:blip>
          <a:srcRect t="6776" b="64473"/>
          <a:stretch/>
        </p:blipFill>
        <p:spPr>
          <a:xfrm>
            <a:off x="0" y="0"/>
            <a:ext cx="12192000" cy="11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7"/>
          <p:cNvPicPr preferRelativeResize="0"/>
          <p:nvPr/>
        </p:nvPicPr>
        <p:blipFill rotWithShape="1">
          <a:blip r:embed="rId3">
            <a:alphaModFix/>
          </a:blip>
          <a:srcRect l="77123" t="19414" b="35457"/>
          <a:stretch/>
        </p:blipFill>
        <p:spPr>
          <a:xfrm>
            <a:off x="9398325" y="490975"/>
            <a:ext cx="2789076" cy="173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" name="Google Shape;40;p37"/>
          <p:cNvPicPr preferRelativeResize="0"/>
          <p:nvPr/>
        </p:nvPicPr>
        <p:blipFill rotWithShape="1">
          <a:blip r:embed="rId2">
            <a:alphaModFix/>
          </a:blip>
          <a:srcRect t="6776" b="64473"/>
          <a:stretch/>
        </p:blipFill>
        <p:spPr>
          <a:xfrm>
            <a:off x="0" y="0"/>
            <a:ext cx="12192000" cy="11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7"/>
          <p:cNvPicPr preferRelativeResize="0"/>
          <p:nvPr/>
        </p:nvPicPr>
        <p:blipFill rotWithShape="1">
          <a:blip r:embed="rId3">
            <a:alphaModFix/>
          </a:blip>
          <a:srcRect l="77123" t="19414" b="35457"/>
          <a:stretch/>
        </p:blipFill>
        <p:spPr>
          <a:xfrm>
            <a:off x="9398325" y="490975"/>
            <a:ext cx="2789076" cy="17332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7"/>
          <p:cNvSpPr/>
          <p:nvPr/>
        </p:nvSpPr>
        <p:spPr>
          <a:xfrm>
            <a:off x="9670473" y="1357600"/>
            <a:ext cx="1034472" cy="866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7"/>
          <p:cNvSpPr/>
          <p:nvPr/>
        </p:nvSpPr>
        <p:spPr>
          <a:xfrm>
            <a:off x="10928937" y="1230850"/>
            <a:ext cx="1034472" cy="866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38"/>
          <p:cNvPicPr preferRelativeResize="0"/>
          <p:nvPr/>
        </p:nvPicPr>
        <p:blipFill rotWithShape="1">
          <a:blip r:embed="rId2">
            <a:alphaModFix/>
          </a:blip>
          <a:srcRect t="6776" b="64473"/>
          <a:stretch/>
        </p:blipFill>
        <p:spPr>
          <a:xfrm>
            <a:off x="0" y="0"/>
            <a:ext cx="12192000" cy="11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8"/>
          <p:cNvPicPr preferRelativeResize="0"/>
          <p:nvPr/>
        </p:nvPicPr>
        <p:blipFill rotWithShape="1">
          <a:blip r:embed="rId3">
            <a:alphaModFix/>
          </a:blip>
          <a:srcRect l="77123" t="19414" b="35457"/>
          <a:stretch/>
        </p:blipFill>
        <p:spPr>
          <a:xfrm>
            <a:off x="9398325" y="490975"/>
            <a:ext cx="2789076" cy="173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47873"/>
            <a:ext cx="12192000" cy="38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/>
          <p:nvPr/>
        </p:nvSpPr>
        <p:spPr>
          <a:xfrm>
            <a:off x="0" y="4745037"/>
            <a:ext cx="12192000" cy="11223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DDEFF8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367971"/>
            <a:ext cx="868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400" dirty="0">
                <a:latin typeface="Calibri" panose="020F0502020204030204" pitchFamily="34" charset="0"/>
                <a:cs typeface="Calibri" panose="020F0502020204030204" pitchFamily="34" charset="0"/>
              </a:rPr>
              <a:t>Abstracts assigned according to indicative Study Group topic</a:t>
            </a:r>
            <a:endParaRPr lang="nl-NL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05"/>
          <a:stretch/>
        </p:blipFill>
        <p:spPr>
          <a:xfrm>
            <a:off x="628650" y="2820307"/>
            <a:ext cx="11279294" cy="3708101"/>
          </a:xfrm>
          <a:prstGeom prst="roundRect">
            <a:avLst>
              <a:gd name="adj" fmla="val 50000"/>
            </a:avLst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9" descr="Chart, bar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2578"/>
          <a:stretch/>
        </p:blipFill>
        <p:spPr>
          <a:xfrm>
            <a:off x="4273550" y="1470861"/>
            <a:ext cx="7918450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9"/>
          <p:cNvSpPr txBox="1"/>
          <p:nvPr/>
        </p:nvSpPr>
        <p:spPr>
          <a:xfrm>
            <a:off x="223494" y="1470861"/>
            <a:ext cx="4272306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 classic abstracts per year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9;p29"/>
          <p:cNvSpPr txBox="1"/>
          <p:nvPr/>
        </p:nvSpPr>
        <p:spPr>
          <a:xfrm>
            <a:off x="223494" y="1470861"/>
            <a:ext cx="427230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First author’s sex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30" descr="Chart, bar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2578"/>
          <a:stretch/>
        </p:blipFill>
        <p:spPr>
          <a:xfrm>
            <a:off x="4273550" y="1470861"/>
            <a:ext cx="7918450" cy="5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0" descr="Chart, pie ch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4123" t="10548" r="5564" b="13147"/>
          <a:stretch/>
        </p:blipFill>
        <p:spPr>
          <a:xfrm>
            <a:off x="572210" y="3018244"/>
            <a:ext cx="3059926" cy="2907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1"/>
          <p:cNvPicPr preferRelativeResize="0"/>
          <p:nvPr/>
        </p:nvPicPr>
        <p:blipFill rotWithShape="1">
          <a:blip r:embed="rId3">
            <a:alphaModFix/>
          </a:blip>
          <a:srcRect l="13974" t="4632" r="6099" b="5018"/>
          <a:stretch/>
        </p:blipFill>
        <p:spPr>
          <a:xfrm>
            <a:off x="4284672" y="2170164"/>
            <a:ext cx="7780415" cy="396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800" y="3203930"/>
            <a:ext cx="4997450" cy="31802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39;p29"/>
          <p:cNvSpPr txBox="1"/>
          <p:nvPr/>
        </p:nvSpPr>
        <p:spPr>
          <a:xfrm>
            <a:off x="223494" y="1470861"/>
            <a:ext cx="4272306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First author’s affiliation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FC1BBED-8207-7D76-92DE-37CC2D6834FE}"/>
              </a:ext>
            </a:extLst>
          </p:cNvPr>
          <p:cNvSpPr txBox="1">
            <a:spLocks/>
          </p:cNvSpPr>
          <p:nvPr/>
        </p:nvSpPr>
        <p:spPr>
          <a:xfrm>
            <a:off x="2830142" y="3724706"/>
            <a:ext cx="6865401" cy="14187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700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i="1" dirty="0" smtClean="0">
                <a:solidFill>
                  <a:srgbClr val="1930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Fernando </a:t>
            </a:r>
            <a:r>
              <a:rPr lang="en-US" sz="1900" i="1" dirty="0" err="1">
                <a:solidFill>
                  <a:srgbClr val="1930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Calamante</a:t>
            </a:r>
            <a:r>
              <a:rPr lang="en-US" sz="1900" i="1" dirty="0">
                <a:solidFill>
                  <a:srgbClr val="1930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>
                <a:solidFill>
                  <a:srgbClr val="1930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900" i="1" dirty="0">
                <a:solidFill>
                  <a:srgbClr val="1930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Stefano Mandija</a:t>
            </a:r>
          </a:p>
          <a:p>
            <a:endParaRPr lang="en-US" sz="1900" dirty="0">
              <a:solidFill>
                <a:srgbClr val="1930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00" dirty="0">
                <a:solidFill>
                  <a:srgbClr val="1930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no financial interests or relationships to disclose with regard to the subject matter of this presentation.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510986-A682-E96B-2B89-6F65F297DF6C}"/>
              </a:ext>
            </a:extLst>
          </p:cNvPr>
          <p:cNvSpPr/>
          <p:nvPr/>
        </p:nvSpPr>
        <p:spPr>
          <a:xfrm>
            <a:off x="2413001" y="1955801"/>
            <a:ext cx="7556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1930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Declaration of</a:t>
            </a:r>
            <a:br>
              <a:rPr lang="en-US" sz="3000" b="1" dirty="0">
                <a:solidFill>
                  <a:srgbClr val="19305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dirty="0">
                <a:solidFill>
                  <a:srgbClr val="1930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Interests or Relationships</a:t>
            </a:r>
            <a:endParaRPr lang="en-US" sz="3000" dirty="0">
              <a:solidFill>
                <a:srgbClr val="1930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832224" y="1104100"/>
            <a:ext cx="8412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Schedule</a:t>
            </a:r>
            <a:endParaRPr dirty="0"/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838200" y="2496313"/>
            <a:ext cx="10515600" cy="368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937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9:15		Introduction</a:t>
            </a:r>
            <a:endParaRPr sz="2400" b="1" dirty="0">
              <a:solidFill>
                <a:srgbClr val="0070C0"/>
              </a:solidFill>
            </a:endParaRPr>
          </a:p>
          <a:p>
            <a:pPr marL="3937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9:25		Footprint contributions </a:t>
            </a:r>
            <a:endParaRPr sz="2400" dirty="0"/>
          </a:p>
          <a:p>
            <a:pPr marL="3937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9:50		Past AMPC Chair and ISMRM President contributions</a:t>
            </a:r>
            <a:endParaRPr dirty="0"/>
          </a:p>
          <a:p>
            <a:pPr marL="3937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10:05		ISMRM + EDI Representative contributions</a:t>
            </a:r>
            <a:endParaRPr sz="2400" dirty="0"/>
          </a:p>
          <a:p>
            <a:pPr marL="3937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10:15		Open discussion</a:t>
            </a:r>
            <a:endParaRPr sz="2400" dirty="0"/>
          </a:p>
          <a:p>
            <a:pPr marL="3937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10:55		Networking</a:t>
            </a:r>
            <a:endParaRPr sz="2400" dirty="0"/>
          </a:p>
          <a:p>
            <a:pPr marL="3937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11:15		Ending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0136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832224" y="1104100"/>
            <a:ext cx="8412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/>
              <a:t>Purpose</a:t>
            </a:r>
            <a:endParaRPr dirty="0"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838200" y="2496313"/>
            <a:ext cx="10515600" cy="368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937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To celebrate 40 years of our community</a:t>
            </a:r>
            <a:endParaRPr sz="2400" dirty="0"/>
          </a:p>
          <a:p>
            <a:pPr marL="3937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To highlight the key role of our annual meetings</a:t>
            </a:r>
            <a:endParaRPr sz="2400" dirty="0"/>
          </a:p>
          <a:p>
            <a:pPr marL="3937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To recognize the impactful work to our field</a:t>
            </a:r>
            <a:endParaRPr sz="2400" dirty="0"/>
          </a:p>
          <a:p>
            <a:pPr marL="3937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To look at the past to help us envision the future</a:t>
            </a:r>
            <a:endParaRPr sz="2400" dirty="0"/>
          </a:p>
          <a:p>
            <a:pPr marL="3937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To serve as inspiration to our trainees</a:t>
            </a:r>
            <a:endParaRPr sz="2400" dirty="0"/>
          </a:p>
          <a:p>
            <a:pPr marL="3937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To publicize the amazing historical resource in our website</a:t>
            </a:r>
            <a:endParaRPr sz="2400" dirty="0"/>
          </a:p>
          <a:p>
            <a:pPr marL="3937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838200" y="1104100"/>
            <a:ext cx="8412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‘Classic’ abstracts</a:t>
            </a:r>
            <a:endParaRPr dirty="0"/>
          </a:p>
        </p:txBody>
      </p:sp>
      <p:sp>
        <p:nvSpPr>
          <p:cNvPr id="130" name="Google Shape;130;p8"/>
          <p:cNvSpPr txBox="1"/>
          <p:nvPr/>
        </p:nvSpPr>
        <p:spPr>
          <a:xfrm>
            <a:off x="1710855" y="5702298"/>
            <a:ext cx="13163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The First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1" name="Google Shape;131;p8"/>
          <p:cNvSpPr txBox="1"/>
          <p:nvPr/>
        </p:nvSpPr>
        <p:spPr>
          <a:xfrm>
            <a:off x="7931384" y="5702297"/>
            <a:ext cx="21451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The ‘Classics’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32" name="Google Shape;132;p8" descr="A picture containing electronics, different, cellphone, severa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2810" b="13442"/>
          <a:stretch/>
        </p:blipFill>
        <p:spPr>
          <a:xfrm>
            <a:off x="10918199" y="4048971"/>
            <a:ext cx="1055763" cy="145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 descr="A picture containing line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00" y="2965891"/>
            <a:ext cx="3451435" cy="2537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8"/>
          <p:cNvGrpSpPr/>
          <p:nvPr/>
        </p:nvGrpSpPr>
        <p:grpSpPr>
          <a:xfrm>
            <a:off x="10232545" y="4242025"/>
            <a:ext cx="558268" cy="1167238"/>
            <a:chOff x="8404202" y="3837881"/>
            <a:chExt cx="762662" cy="1737360"/>
          </a:xfrm>
        </p:grpSpPr>
        <p:pic>
          <p:nvPicPr>
            <p:cNvPr id="135" name="Google Shape;135;p8" descr="A close-up of a cell phone&#10;&#10;Description automatically generated with medium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04202" y="3837881"/>
              <a:ext cx="762662" cy="1737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8"/>
            <p:cNvSpPr/>
            <p:nvPr/>
          </p:nvSpPr>
          <p:spPr>
            <a:xfrm>
              <a:off x="8676549" y="4170156"/>
              <a:ext cx="226541" cy="49205"/>
            </a:xfrm>
            <a:prstGeom prst="rect">
              <a:avLst/>
            </a:prstGeom>
            <a:solidFill>
              <a:srgbClr val="262A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7" name="Google Shape;137;p8" descr="A close-up of a telephon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 l="25629" r="25752"/>
          <a:stretch/>
        </p:blipFill>
        <p:spPr>
          <a:xfrm>
            <a:off x="6959528" y="3195925"/>
            <a:ext cx="1063484" cy="2265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 rotWithShape="1">
          <a:blip r:embed="rId7">
            <a:alphaModFix/>
          </a:blip>
          <a:srcRect t="10661" b="13027"/>
          <a:stretch/>
        </p:blipFill>
        <p:spPr>
          <a:xfrm>
            <a:off x="8172450" y="3959091"/>
            <a:ext cx="1904073" cy="1450172"/>
          </a:xfrm>
          <a:prstGeom prst="roundRect">
            <a:avLst>
              <a:gd name="adj" fmla="val 41470"/>
            </a:avLst>
          </a:prstGeom>
          <a:noFill/>
          <a:ln>
            <a:noFill/>
          </a:ln>
        </p:spPr>
      </p:pic>
      <p:pic>
        <p:nvPicPr>
          <p:cNvPr id="139" name="Google Shape;139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29199" y="4011670"/>
            <a:ext cx="1769071" cy="15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/>
          <p:nvPr/>
        </p:nvSpPr>
        <p:spPr>
          <a:xfrm>
            <a:off x="9034625" y="1504650"/>
            <a:ext cx="1143000" cy="1143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45" name="Google Shape;145;p4"/>
          <p:cNvGrpSpPr/>
          <p:nvPr/>
        </p:nvGrpSpPr>
        <p:grpSpPr>
          <a:xfrm>
            <a:off x="992510" y="2338616"/>
            <a:ext cx="3773507" cy="4209868"/>
            <a:chOff x="371150" y="1248025"/>
            <a:chExt cx="4690500" cy="5466650"/>
          </a:xfrm>
        </p:grpSpPr>
        <p:pic>
          <p:nvPicPr>
            <p:cNvPr id="146" name="Google Shape;146;p4"/>
            <p:cNvPicPr preferRelativeResize="0"/>
            <p:nvPr/>
          </p:nvPicPr>
          <p:blipFill rotWithShape="1">
            <a:blip r:embed="rId3">
              <a:alphaModFix/>
            </a:blip>
            <a:srcRect l="13412" t="24946" b="6044"/>
            <a:stretch/>
          </p:blipFill>
          <p:spPr>
            <a:xfrm>
              <a:off x="371150" y="1248025"/>
              <a:ext cx="4690500" cy="4645800"/>
            </a:xfrm>
            <a:prstGeom prst="roundRect">
              <a:avLst>
                <a:gd name="adj" fmla="val 6207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47" name="Google Shape;147;p4"/>
            <p:cNvSpPr txBox="1"/>
            <p:nvPr/>
          </p:nvSpPr>
          <p:spPr>
            <a:xfrm>
              <a:off x="371150" y="5915175"/>
              <a:ext cx="4690500" cy="79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Johann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Zoffany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(1733-1810) </a:t>
              </a:r>
              <a:endParaRPr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1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Charles Town</a:t>
              </a:r>
              <a:r>
                <a:rPr lang="en-US" sz="1400" b="0" i="1" u="none" strike="noStrike" cap="none" dirty="0">
                  <a:solidFill>
                    <a:srgbClr val="202122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ley in his Sculpture Gallery</a:t>
              </a:r>
              <a:endParaRPr sz="1400" b="0" i="0" u="none" strike="noStrike" cap="none" dirty="0">
                <a:solidFill>
                  <a:srgbClr val="43434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 t="5325" b="14671"/>
          <a:stretch/>
        </p:blipFill>
        <p:spPr>
          <a:xfrm>
            <a:off x="7579325" y="1504650"/>
            <a:ext cx="1143000" cy="11430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5">
            <a:alphaModFix/>
          </a:blip>
          <a:srcRect l="12440" t="6877" r="12433" b="35517"/>
          <a:stretch/>
        </p:blipFill>
        <p:spPr>
          <a:xfrm>
            <a:off x="10489925" y="1504650"/>
            <a:ext cx="1143000" cy="11430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  <p:pic>
        <p:nvPicPr>
          <p:cNvPr id="151" name="Google Shape;151;p4"/>
          <p:cNvPicPr preferRelativeResize="0"/>
          <p:nvPr/>
        </p:nvPicPr>
        <p:blipFill rotWithShape="1">
          <a:blip r:embed="rId6">
            <a:alphaModFix/>
          </a:blip>
          <a:srcRect l="40647" t="30886" r="37710" b="41934"/>
          <a:stretch/>
        </p:blipFill>
        <p:spPr>
          <a:xfrm>
            <a:off x="7579325" y="3339125"/>
            <a:ext cx="1143000" cy="11430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7">
            <a:alphaModFix/>
          </a:blip>
          <a:srcRect b="20000"/>
          <a:stretch/>
        </p:blipFill>
        <p:spPr>
          <a:xfrm>
            <a:off x="9034625" y="3339125"/>
            <a:ext cx="1143000" cy="1143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8">
            <a:alphaModFix/>
          </a:blip>
          <a:srcRect b="26334"/>
          <a:stretch/>
        </p:blipFill>
        <p:spPr>
          <a:xfrm>
            <a:off x="10489925" y="3339125"/>
            <a:ext cx="1143000" cy="11430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9">
            <a:alphaModFix/>
          </a:blip>
          <a:srcRect l="49905" t="25777" r="44651" b="57904"/>
          <a:stretch/>
        </p:blipFill>
        <p:spPr>
          <a:xfrm>
            <a:off x="9034625" y="5173600"/>
            <a:ext cx="1143000" cy="11430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10">
            <a:alphaModFix/>
          </a:blip>
          <a:srcRect l="2516" r="2525" b="24035"/>
          <a:stretch/>
        </p:blipFill>
        <p:spPr>
          <a:xfrm>
            <a:off x="7579325" y="5173600"/>
            <a:ext cx="1143000" cy="11430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  <p:pic>
        <p:nvPicPr>
          <p:cNvPr id="156" name="Google Shape;156;p4"/>
          <p:cNvPicPr preferRelativeResize="0"/>
          <p:nvPr/>
        </p:nvPicPr>
        <p:blipFill rotWithShape="1">
          <a:blip r:embed="rId11">
            <a:alphaModFix/>
          </a:blip>
          <a:srcRect l="8325" t="2132" r="8333" b="31398"/>
          <a:stretch/>
        </p:blipFill>
        <p:spPr>
          <a:xfrm>
            <a:off x="10489925" y="5173600"/>
            <a:ext cx="1143000" cy="11430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  <p:sp>
        <p:nvSpPr>
          <p:cNvPr id="157" name="Google Shape;157;p4"/>
          <p:cNvSpPr txBox="1"/>
          <p:nvPr/>
        </p:nvSpPr>
        <p:spPr>
          <a:xfrm>
            <a:off x="7267025" y="2609000"/>
            <a:ext cx="176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Stefano Mandija</a:t>
            </a:r>
            <a:endParaRPr sz="12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8722325" y="2609000"/>
            <a:ext cx="176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Chao Ma</a:t>
            </a:r>
            <a:endParaRPr sz="12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10177625" y="2609000"/>
            <a:ext cx="176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Ruiliang Bai</a:t>
            </a:r>
            <a:endParaRPr sz="12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7267025" y="4443550"/>
            <a:ext cx="176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 Feng</a:t>
            </a:r>
            <a:endParaRPr sz="12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8722325" y="4443550"/>
            <a:ext cx="176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Francesco Giganti</a:t>
            </a:r>
            <a:endParaRPr sz="12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10177625" y="4443550"/>
            <a:ext cx="176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Andrada Ianus</a:t>
            </a:r>
            <a:endParaRPr sz="12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7267025" y="6278100"/>
            <a:ext cx="176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Hong-Hsi Lee</a:t>
            </a:r>
            <a:endParaRPr sz="12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8722325" y="6278100"/>
            <a:ext cx="176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Fei Li</a:t>
            </a:r>
            <a:endParaRPr sz="12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10177625" y="6278100"/>
            <a:ext cx="176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Thomas Welton</a:t>
            </a:r>
            <a:endParaRPr sz="12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166" name="Google Shape;166;p4"/>
          <p:cNvGrpSpPr/>
          <p:nvPr/>
        </p:nvGrpSpPr>
        <p:grpSpPr>
          <a:xfrm>
            <a:off x="5498520" y="3047361"/>
            <a:ext cx="1767600" cy="1804450"/>
            <a:chOff x="5506925" y="1898788"/>
            <a:chExt cx="1767600" cy="1804450"/>
          </a:xfrm>
        </p:grpSpPr>
        <p:pic>
          <p:nvPicPr>
            <p:cNvPr id="167" name="Google Shape;167;p4"/>
            <p:cNvPicPr preferRelativeResize="0"/>
            <p:nvPr/>
          </p:nvPicPr>
          <p:blipFill rotWithShape="1">
            <a:blip r:embed="rId12">
              <a:alphaModFix/>
            </a:blip>
            <a:srcRect r="-79" b="19948"/>
            <a:stretch/>
          </p:blipFill>
          <p:spPr>
            <a:xfrm>
              <a:off x="5819225" y="2229588"/>
              <a:ext cx="1143000" cy="11430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019"/>
                </a:srgbClr>
              </a:outerShdw>
            </a:effectLst>
          </p:spPr>
        </p:pic>
        <p:sp>
          <p:nvSpPr>
            <p:cNvPr id="168" name="Google Shape;168;p4"/>
            <p:cNvSpPr txBox="1"/>
            <p:nvPr/>
          </p:nvSpPr>
          <p:spPr>
            <a:xfrm>
              <a:off x="5506925" y="3333938"/>
              <a:ext cx="176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Fernando Calamante</a:t>
              </a:r>
              <a:endParaRPr sz="12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5506925" y="1898788"/>
              <a:ext cx="176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1" u="none" strike="noStrike" cap="none">
                  <a:solidFill>
                    <a:srgbClr val="00000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President</a:t>
              </a:r>
              <a:endParaRPr sz="1200" b="0" i="1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170" name="Google Shape;170;p4"/>
          <p:cNvSpPr txBox="1"/>
          <p:nvPr/>
        </p:nvSpPr>
        <p:spPr>
          <a:xfrm>
            <a:off x="7267025" y="1173850"/>
            <a:ext cx="176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Chair</a:t>
            </a:r>
            <a:endParaRPr sz="1200" b="0" i="1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8722325" y="1173850"/>
            <a:ext cx="176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Vice-chair</a:t>
            </a:r>
            <a:endParaRPr sz="1200" b="0" i="1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72" name="Google Shape;172;p4" descr="A person wearing glasses&#10;&#10;Description automatically generated with medium confidence"/>
          <p:cNvPicPr preferRelativeResize="0"/>
          <p:nvPr/>
        </p:nvPicPr>
        <p:blipFill rotWithShape="1">
          <a:blip r:embed="rId13">
            <a:alphaModFix/>
          </a:blip>
          <a:srcRect l="-10012" r="-10010" b="6436"/>
          <a:stretch/>
        </p:blipFill>
        <p:spPr>
          <a:xfrm>
            <a:off x="9034625" y="1504649"/>
            <a:ext cx="1143000" cy="11430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32" name="Google Shape;129;p8"/>
          <p:cNvSpPr txBox="1">
            <a:spLocks/>
          </p:cNvSpPr>
          <p:nvPr/>
        </p:nvSpPr>
        <p:spPr>
          <a:xfrm>
            <a:off x="838200" y="1104100"/>
            <a:ext cx="8412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Looking for ‘classics’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6"/>
          <p:cNvGrpSpPr/>
          <p:nvPr/>
        </p:nvGrpSpPr>
        <p:grpSpPr>
          <a:xfrm>
            <a:off x="992925" y="1315759"/>
            <a:ext cx="3813700" cy="3823363"/>
            <a:chOff x="696175" y="1675812"/>
            <a:chExt cx="3813700" cy="3823363"/>
          </a:xfrm>
        </p:grpSpPr>
        <p:grpSp>
          <p:nvGrpSpPr>
            <p:cNvPr id="178" name="Google Shape;178;p6"/>
            <p:cNvGrpSpPr/>
            <p:nvPr/>
          </p:nvGrpSpPr>
          <p:grpSpPr>
            <a:xfrm>
              <a:off x="696175" y="2239875"/>
              <a:ext cx="3813700" cy="3259300"/>
              <a:chOff x="1138350" y="1576625"/>
              <a:chExt cx="3813700" cy="3259300"/>
            </a:xfrm>
          </p:grpSpPr>
          <p:sp>
            <p:nvSpPr>
              <p:cNvPr id="179" name="Google Shape;179;p6"/>
              <p:cNvSpPr/>
              <p:nvPr/>
            </p:nvSpPr>
            <p:spPr>
              <a:xfrm>
                <a:off x="1138350" y="1576625"/>
                <a:ext cx="1213500" cy="6063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MRM/JMRI </a:t>
                </a:r>
                <a:b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Chief Editors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2438450" y="1576625"/>
                <a:ext cx="1213500" cy="6063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AMPC </a:t>
                </a:r>
                <a:b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Table Chairs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1138350" y="2239875"/>
                <a:ext cx="2513700" cy="6063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Equity, Diversity &amp; </a:t>
                </a:r>
                <a:b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Inclusion Committee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1138350" y="2903125"/>
                <a:ext cx="2513700" cy="6063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Chapters’ Governing Committees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1138350" y="3566375"/>
                <a:ext cx="2513700" cy="6063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Historical Archives Committee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3738550" y="1576625"/>
                <a:ext cx="1213500" cy="6063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Board of Trustees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3738550" y="2903125"/>
                <a:ext cx="1213500" cy="6063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Gold Medallists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3738550" y="2239875"/>
                <a:ext cx="1213500" cy="6063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Past ISMRM </a:t>
                </a:r>
                <a:b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Presidents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3738550" y="3566375"/>
                <a:ext cx="1213500" cy="6063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Silver Medalists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1138350" y="4229625"/>
                <a:ext cx="3813700" cy="6063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30 Study groups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p6"/>
            <p:cNvSpPr txBox="1"/>
            <p:nvPr/>
          </p:nvSpPr>
          <p:spPr>
            <a:xfrm>
              <a:off x="1483575" y="1675812"/>
              <a:ext cx="2238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Stakeholders</a:t>
              </a: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6"/>
          <p:cNvGrpSpPr/>
          <p:nvPr/>
        </p:nvGrpSpPr>
        <p:grpSpPr>
          <a:xfrm>
            <a:off x="6196675" y="1315759"/>
            <a:ext cx="4984150" cy="3812675"/>
            <a:chOff x="6510900" y="1665100"/>
            <a:chExt cx="4984150" cy="3812675"/>
          </a:xfrm>
        </p:grpSpPr>
        <p:grpSp>
          <p:nvGrpSpPr>
            <p:cNvPr id="191" name="Google Shape;191;p6"/>
            <p:cNvGrpSpPr/>
            <p:nvPr/>
          </p:nvGrpSpPr>
          <p:grpSpPr>
            <a:xfrm>
              <a:off x="6510900" y="2239875"/>
              <a:ext cx="4984150" cy="3237900"/>
              <a:chOff x="6671775" y="1576625"/>
              <a:chExt cx="4984150" cy="3237900"/>
            </a:xfrm>
          </p:grpSpPr>
          <p:sp>
            <p:nvSpPr>
              <p:cNvPr id="192" name="Google Shape;192;p6"/>
              <p:cNvSpPr/>
              <p:nvPr/>
            </p:nvSpPr>
            <p:spPr>
              <a:xfrm>
                <a:off x="6671775" y="1576625"/>
                <a:ext cx="2697900" cy="6063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ISMRM President</a:t>
                </a:r>
                <a:b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(Fernando Calamante)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6671775" y="2234525"/>
                <a:ext cx="2697900" cy="6063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ISMRM Vice-President</a:t>
                </a:r>
                <a:b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(Scott Reeder)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6671775" y="2892425"/>
                <a:ext cx="2697900" cy="6063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ISMRM Vice-President Elect</a:t>
                </a:r>
                <a:b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(Derek Jones)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6671775" y="3550325"/>
                <a:ext cx="2697900" cy="6063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ISMRM Executive Director (Roberta Kravitz)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6671775" y="4208225"/>
                <a:ext cx="2697900" cy="6063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Chair of the Web Editorial Board </a:t>
                </a:r>
                <a:b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(Wally Block)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435625" y="3550325"/>
                <a:ext cx="2220300" cy="12642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Chair of the Ad Hoc Committee on Historical Archives </a:t>
                </a:r>
                <a:b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(Greg Hurst)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435625" y="1576625"/>
                <a:ext cx="2220300" cy="6063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MRM Editor in Chief</a:t>
                </a:r>
                <a:b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(Peter Jezzard)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9435625" y="2234525"/>
                <a:ext cx="2220300" cy="6063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JMRI Editor in Chief</a:t>
                </a:r>
                <a:b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(Mark Schweitzer)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9435625" y="2892425"/>
                <a:ext cx="2220300" cy="606300"/>
              </a:xfrm>
              <a:prstGeom prst="roundRect">
                <a:avLst>
                  <a:gd name="adj" fmla="val 16667"/>
                </a:avLst>
              </a:pr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AMPC Chair</a:t>
                </a:r>
                <a:b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(Steven Sourbron)</a:t>
                </a: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1" name="Google Shape;201;p6"/>
            <p:cNvSpPr txBox="1"/>
            <p:nvPr/>
          </p:nvSpPr>
          <p:spPr>
            <a:xfrm>
              <a:off x="7883525" y="1665100"/>
              <a:ext cx="2238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Advisory group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2" name="Google Shape;202;p6"/>
          <p:cNvPicPr preferRelativeResize="0"/>
          <p:nvPr/>
        </p:nvPicPr>
        <p:blipFill rotWithShape="1">
          <a:blip r:embed="rId3">
            <a:alphaModFix/>
          </a:blip>
          <a:srcRect l="8693" r="14334" b="23027"/>
          <a:stretch/>
        </p:blipFill>
        <p:spPr>
          <a:xfrm>
            <a:off x="2744576" y="5478951"/>
            <a:ext cx="1142999" cy="11430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03" name="Google Shape;203;p6"/>
          <p:cNvSpPr txBox="1"/>
          <p:nvPr/>
        </p:nvSpPr>
        <p:spPr>
          <a:xfrm>
            <a:off x="4199875" y="5699679"/>
            <a:ext cx="50658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Special thanks to Roberta Kravitz and </a:t>
            </a:r>
            <a:br>
              <a:rPr lang="en-US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Central Office for constant support.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 descr="A picture containing 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04900"/>
            <a:ext cx="12192000" cy="575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838200" y="1104100"/>
            <a:ext cx="8412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100 classical abstracts in 40 years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3084b80d9_2_53"/>
          <p:cNvSpPr txBox="1"/>
          <p:nvPr/>
        </p:nvSpPr>
        <p:spPr>
          <a:xfrm>
            <a:off x="857174" y="5373461"/>
            <a:ext cx="2482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Timeline</a:t>
            </a:r>
            <a:endParaRPr sz="4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217" name="Google Shape;217;g123084b80d9_2_53"/>
          <p:cNvGrpSpPr/>
          <p:nvPr/>
        </p:nvGrpSpPr>
        <p:grpSpPr>
          <a:xfrm>
            <a:off x="2245336" y="1662405"/>
            <a:ext cx="8500121" cy="5042049"/>
            <a:chOff x="2167878" y="1473218"/>
            <a:chExt cx="8500121" cy="5042049"/>
          </a:xfrm>
        </p:grpSpPr>
        <p:pic>
          <p:nvPicPr>
            <p:cNvPr id="218" name="Google Shape;218;g123084b80d9_2_5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67878" y="1572593"/>
              <a:ext cx="6715199" cy="4942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g123084b80d9_2_53"/>
            <p:cNvSpPr txBox="1"/>
            <p:nvPr/>
          </p:nvSpPr>
          <p:spPr>
            <a:xfrm>
              <a:off x="2904103" y="1473218"/>
              <a:ext cx="2676889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1" u="none" strike="noStrike" cap="none" dirty="0">
                  <a:solidFill>
                    <a:srgbClr val="434343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Oct 28, 2021</a:t>
              </a:r>
              <a:endParaRPr sz="1400" b="0" i="1" u="none" strike="noStrike" cap="none" dirty="0">
                <a:solidFill>
                  <a:srgbClr val="43434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434343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1</a:t>
              </a:r>
              <a:r>
                <a:rPr lang="en-US" sz="1800" b="0" i="0" u="none" strike="noStrike" cap="none" baseline="30000" dirty="0">
                  <a:solidFill>
                    <a:srgbClr val="434343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st</a:t>
              </a:r>
              <a:r>
                <a:rPr lang="en-US" sz="1800" b="0" i="0" u="none" strike="noStrike" cap="none" dirty="0">
                  <a:solidFill>
                    <a:srgbClr val="434343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committee meeting</a:t>
              </a:r>
              <a:endParaRPr sz="1400" b="0" i="0" u="none" strike="noStrike" cap="none" dirty="0">
                <a:solidFill>
                  <a:srgbClr val="43434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20" name="Google Shape;220;g123084b80d9_2_53"/>
            <p:cNvSpPr txBox="1"/>
            <p:nvPr/>
          </p:nvSpPr>
          <p:spPr>
            <a:xfrm>
              <a:off x="3829228" y="2474543"/>
              <a:ext cx="2205928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1" u="none" strike="noStrike" cap="none" dirty="0">
                  <a:solidFill>
                    <a:srgbClr val="434343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Dec 2021</a:t>
              </a:r>
              <a:endParaRPr sz="1400" b="0" i="1" u="none" strike="noStrike" cap="none" dirty="0">
                <a:solidFill>
                  <a:srgbClr val="43434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434343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Collect abstracts &amp;</a:t>
              </a:r>
              <a:br>
                <a:rPr lang="en-US" sz="1800" b="0" i="0" u="none" strike="noStrike" cap="none" dirty="0">
                  <a:solidFill>
                    <a:srgbClr val="434343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</a:br>
              <a:r>
                <a:rPr lang="en-US" sz="1800" b="0" i="0" u="none" strike="noStrike" cap="none" dirty="0">
                  <a:solidFill>
                    <a:srgbClr val="434343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create long list</a:t>
              </a:r>
              <a:endParaRPr sz="1400" b="0" i="0" u="none" strike="noStrike" cap="none" dirty="0">
                <a:solidFill>
                  <a:srgbClr val="43434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21" name="Google Shape;221;g123084b80d9_2_53"/>
            <p:cNvSpPr txBox="1"/>
            <p:nvPr/>
          </p:nvSpPr>
          <p:spPr>
            <a:xfrm>
              <a:off x="5111728" y="3491163"/>
              <a:ext cx="1872225" cy="1292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1" u="none" strike="noStrike" cap="none" dirty="0">
                  <a:solidFill>
                    <a:srgbClr val="434343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Jan-Mar </a:t>
              </a:r>
              <a:br>
                <a:rPr lang="en-US" sz="1800" b="0" i="1" u="none" strike="noStrike" cap="none" dirty="0">
                  <a:solidFill>
                    <a:srgbClr val="434343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</a:br>
              <a:r>
                <a:rPr lang="en-US" sz="1800" b="0" i="1" u="none" strike="noStrike" cap="none" dirty="0">
                  <a:solidFill>
                    <a:srgbClr val="434343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2022</a:t>
              </a:r>
              <a:endParaRPr sz="1400" b="0" i="1" u="none" strike="noStrike" cap="none" dirty="0">
                <a:solidFill>
                  <a:srgbClr val="43434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434343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Detective </a:t>
              </a:r>
              <a:br>
                <a:rPr lang="en-US" sz="1800" b="0" i="0" u="none" strike="noStrike" cap="none" dirty="0">
                  <a:solidFill>
                    <a:srgbClr val="434343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</a:br>
              <a:r>
                <a:rPr lang="en-US" sz="1800" b="0" i="0" u="none" strike="noStrike" cap="none" dirty="0">
                  <a:solidFill>
                    <a:srgbClr val="434343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work</a:t>
              </a:r>
              <a:endParaRPr sz="1400" b="0" i="0" u="none" strike="noStrike" cap="none" dirty="0">
                <a:solidFill>
                  <a:srgbClr val="43434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22" name="Google Shape;222;g123084b80d9_2_53"/>
            <p:cNvSpPr txBox="1"/>
            <p:nvPr/>
          </p:nvSpPr>
          <p:spPr>
            <a:xfrm>
              <a:off x="6770978" y="2751443"/>
              <a:ext cx="1872225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1" u="none" strike="noStrike" cap="none">
                  <a:solidFill>
                    <a:srgbClr val="434343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Mar 2022</a:t>
              </a:r>
              <a:endParaRPr sz="1400" b="0" i="1" u="none" strike="noStrike" cap="none">
                <a:solidFill>
                  <a:srgbClr val="43434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434343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Interviews</a:t>
              </a:r>
              <a:endParaRPr sz="1400" b="0" i="0" u="none" strike="noStrike" cap="none">
                <a:solidFill>
                  <a:srgbClr val="43434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23" name="Google Shape;223;g123084b80d9_2_53"/>
            <p:cNvSpPr txBox="1"/>
            <p:nvPr/>
          </p:nvSpPr>
          <p:spPr>
            <a:xfrm>
              <a:off x="8420528" y="3982468"/>
              <a:ext cx="2247471" cy="10156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1" u="none" strike="noStrike" cap="none">
                  <a:solidFill>
                    <a:srgbClr val="434343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Apr 2022</a:t>
              </a:r>
              <a:endParaRPr sz="1400" b="0" i="1" u="none" strike="noStrike" cap="none">
                <a:solidFill>
                  <a:srgbClr val="43434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434343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Classical abstract</a:t>
              </a:r>
              <a:br>
                <a:rPr lang="en-US" sz="1800" b="0" i="0" u="none" strike="noStrike" cap="none">
                  <a:solidFill>
                    <a:srgbClr val="434343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</a:br>
              <a:r>
                <a:rPr lang="en-US" sz="1800" b="0" i="0" u="none" strike="noStrike" cap="none">
                  <a:solidFill>
                    <a:srgbClr val="434343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book</a:t>
              </a:r>
              <a:endParaRPr sz="1400" b="0" i="0" u="none" strike="noStrike" cap="none">
                <a:solidFill>
                  <a:srgbClr val="43434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24" name="Google Shape;224;g123084b80d9_2_53"/>
            <p:cNvSpPr txBox="1"/>
            <p:nvPr/>
          </p:nvSpPr>
          <p:spPr>
            <a:xfrm>
              <a:off x="7667603" y="4213318"/>
              <a:ext cx="975600" cy="5541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47625" dir="264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1" u="none" strike="noStrike" cap="none">
                  <a:solidFill>
                    <a:srgbClr val="0B5394"/>
                  </a:solidFill>
                  <a:latin typeface="Calibri" panose="020F0502020204030204" pitchFamily="34" charset="0"/>
                  <a:ea typeface="Impact"/>
                  <a:cs typeface="Calibri" panose="020F0502020204030204" pitchFamily="34" charset="0"/>
                  <a:sym typeface="Impact"/>
                </a:rPr>
                <a:t>100</a:t>
              </a:r>
              <a:endParaRPr sz="2400" b="0" i="1" u="none" strike="noStrike" cap="none">
                <a:solidFill>
                  <a:srgbClr val="0B5394"/>
                </a:solidFill>
                <a:latin typeface="Calibri" panose="020F0502020204030204" pitchFamily="34" charset="0"/>
                <a:ea typeface="Impact"/>
                <a:cs typeface="Calibri" panose="020F0502020204030204" pitchFamily="34" charset="0"/>
                <a:sym typeface="Impact"/>
              </a:endParaRPr>
            </a:p>
          </p:txBody>
        </p:sp>
        <p:pic>
          <p:nvPicPr>
            <p:cNvPr id="225" name="Google Shape;225;g123084b80d9_2_5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56117" y="2890766"/>
              <a:ext cx="493900" cy="49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g123084b80d9_2_5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01637" y="3786878"/>
              <a:ext cx="432495" cy="444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g123084b80d9_2_5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339765" y="2826758"/>
              <a:ext cx="377190" cy="377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g123084b80d9_2_5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43653" y="1665470"/>
              <a:ext cx="385763" cy="48220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365</Words>
  <Application>Microsoft Office PowerPoint</Application>
  <PresentationFormat>Widescreen</PresentationFormat>
  <Paragraphs>79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Impact</vt:lpstr>
      <vt:lpstr>Arial</vt:lpstr>
      <vt:lpstr>Calibri</vt:lpstr>
      <vt:lpstr>Century Gothic</vt:lpstr>
      <vt:lpstr>Office Theme</vt:lpstr>
      <vt:lpstr>PowerPoint Presentation</vt:lpstr>
      <vt:lpstr>PowerPoint Presentation</vt:lpstr>
      <vt:lpstr>Schedule</vt:lpstr>
      <vt:lpstr>Purpose</vt:lpstr>
      <vt:lpstr>‘Classic’ abstracts</vt:lpstr>
      <vt:lpstr>PowerPoint Presentation</vt:lpstr>
      <vt:lpstr>PowerPoint Presentation</vt:lpstr>
      <vt:lpstr>100 classical abstracts in 40 years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Hsi Lee</dc:creator>
  <cp:lastModifiedBy>Mandija, S. (Stefano)</cp:lastModifiedBy>
  <cp:revision>5</cp:revision>
  <dcterms:created xsi:type="dcterms:W3CDTF">2022-03-27T22:56:00Z</dcterms:created>
  <dcterms:modified xsi:type="dcterms:W3CDTF">2022-07-21T08:22:56Z</dcterms:modified>
</cp:coreProperties>
</file>