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5" r:id="rId3"/>
    <p:sldId id="289" r:id="rId4"/>
    <p:sldId id="290" r:id="rId5"/>
    <p:sldId id="288" r:id="rId6"/>
    <p:sldId id="286" r:id="rId7"/>
    <p:sldId id="291" r:id="rId8"/>
    <p:sldId id="283" r:id="rId9"/>
    <p:sldId id="284" r:id="rId10"/>
    <p:sldId id="282" r:id="rId11"/>
    <p:sldId id="292" r:id="rId12"/>
    <p:sldId id="324" r:id="rId13"/>
    <p:sldId id="315" r:id="rId14"/>
    <p:sldId id="311" r:id="rId15"/>
    <p:sldId id="310" r:id="rId16"/>
    <p:sldId id="316" r:id="rId17"/>
    <p:sldId id="260" r:id="rId18"/>
    <p:sldId id="261" r:id="rId19"/>
    <p:sldId id="265" r:id="rId20"/>
    <p:sldId id="317" r:id="rId21"/>
    <p:sldId id="262" r:id="rId22"/>
    <p:sldId id="312" r:id="rId23"/>
    <p:sldId id="318" r:id="rId24"/>
    <p:sldId id="263" r:id="rId25"/>
    <p:sldId id="309" r:id="rId26"/>
    <p:sldId id="293" r:id="rId27"/>
    <p:sldId id="294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3E9"/>
    <a:srgbClr val="10A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4FF64-EA59-4911-A952-7DE7E359FE0C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92C78-EB55-4ECB-A25D-D587706A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5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6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3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3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4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9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2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8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8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3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3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9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1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92C78-EB55-4ECB-A25D-D587706A7D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4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2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1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8CF3-AF14-4534-867B-5F6C9292469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DC7D-83D2-4E87-84B6-1E37578E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Preparatory%20White%20Paper%20for%20ISMRM%20Strategic%20Planning%20Process%202017-2018%20Connecting%20MR%20in%20a%20Changing%20World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3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2018 ISMRM Strategic Plan </a:t>
            </a:r>
            <a:br>
              <a:rPr lang="en-US" sz="5400" b="1" dirty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Mission &amp; Vision</a:t>
            </a:r>
            <a:br>
              <a:rPr lang="en-US" sz="5400" b="1" dirty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Make It Yours!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70" y="838200"/>
            <a:ext cx="4087460" cy="14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2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Strategic Plan Overview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599" y="1143000"/>
            <a:ext cx="8915401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Strategic Plan Defined: 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    </a:t>
            </a:r>
            <a:r>
              <a:rPr lang="en-US" sz="2200" i="1" dirty="0">
                <a:solidFill>
                  <a:srgbClr val="002060"/>
                </a:solidFill>
              </a:rPr>
              <a:t>Details </a:t>
            </a:r>
            <a:r>
              <a:rPr lang="en-US" sz="2400" b="1" i="1" dirty="0">
                <a:solidFill>
                  <a:srgbClr val="002060"/>
                </a:solidFill>
              </a:rPr>
              <a:t>HOW</a:t>
            </a:r>
            <a:r>
              <a:rPr lang="en-US" sz="2200" i="1" dirty="0">
                <a:solidFill>
                  <a:srgbClr val="002060"/>
                </a:solidFill>
              </a:rPr>
              <a:t> you execute your Mission and reach your Vision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New Objectives:</a:t>
            </a:r>
          </a:p>
          <a:p>
            <a:pPr marL="800100" indent="-514350">
              <a:buAutoNum type="romanUcPeriod"/>
            </a:pPr>
            <a:r>
              <a:rPr lang="en-US" sz="2200" i="1" dirty="0">
                <a:solidFill>
                  <a:srgbClr val="002060"/>
                </a:solidFill>
              </a:rPr>
              <a:t>Increase the value of MR</a:t>
            </a:r>
          </a:p>
          <a:p>
            <a:pPr marL="800100" indent="-514350">
              <a:buFont typeface="Arial" panose="020B0604020202020204" pitchFamily="34" charset="0"/>
              <a:buAutoNum type="romanUcPeriod"/>
            </a:pPr>
            <a:r>
              <a:rPr lang="en-US" sz="2200" i="1" dirty="0">
                <a:solidFill>
                  <a:srgbClr val="002060"/>
                </a:solidFill>
              </a:rPr>
              <a:t>Communicate the value of MR</a:t>
            </a:r>
          </a:p>
          <a:p>
            <a:pPr marL="800100" indent="-514350">
              <a:buFont typeface="Arial" panose="020B0604020202020204" pitchFamily="34" charset="0"/>
              <a:buAutoNum type="romanUcPeriod"/>
            </a:pPr>
            <a:r>
              <a:rPr lang="en-US" sz="2200" i="1" dirty="0">
                <a:solidFill>
                  <a:srgbClr val="002060"/>
                </a:solidFill>
              </a:rPr>
              <a:t>Expand our global connectivity and foster our global community</a:t>
            </a:r>
          </a:p>
          <a:p>
            <a:pPr marL="800100" indent="-514350">
              <a:buFont typeface="Arial" panose="020B0604020202020204" pitchFamily="34" charset="0"/>
              <a:buAutoNum type="romanUcPeriod"/>
            </a:pPr>
            <a:r>
              <a:rPr lang="en-US" sz="2200" i="1" dirty="0">
                <a:solidFill>
                  <a:srgbClr val="002060"/>
                </a:solidFill>
              </a:rPr>
              <a:t>Keep our house in order</a:t>
            </a:r>
            <a:endParaRPr lang="en-US" sz="22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Added Themes (and Imperatives):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200" i="1" dirty="0">
                <a:solidFill>
                  <a:srgbClr val="002060"/>
                </a:solidFill>
              </a:rPr>
              <a:t>Disruption </a:t>
            </a:r>
            <a:r>
              <a:rPr lang="en-US" sz="2000" i="1" dirty="0">
                <a:solidFill>
                  <a:srgbClr val="002060"/>
                </a:solidFill>
              </a:rPr>
              <a:t>(Manage disruptive forces; Marshall disruptive innovation)</a:t>
            </a:r>
            <a:endParaRPr lang="en-US" sz="2200" i="1" dirty="0">
              <a:solidFill>
                <a:srgbClr val="002060"/>
              </a:solidFill>
            </a:endParaRPr>
          </a:p>
          <a:p>
            <a:pPr marL="857250" lvl="1" indent="-457200">
              <a:buFont typeface="+mj-lt"/>
              <a:buAutoNum type="alphaUcPeriod"/>
            </a:pPr>
            <a:r>
              <a:rPr lang="en-US" sz="2200" i="1" dirty="0">
                <a:solidFill>
                  <a:srgbClr val="002060"/>
                </a:solidFill>
              </a:rPr>
              <a:t>Connection </a:t>
            </a:r>
            <a:r>
              <a:rPr lang="en-US" sz="2000" i="1" dirty="0">
                <a:solidFill>
                  <a:srgbClr val="002060"/>
                </a:solidFill>
              </a:rPr>
              <a:t>(Connect with the fields around us; Tell our story)</a:t>
            </a:r>
            <a:endParaRPr lang="en-US" sz="22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Detailed Plan to Follow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1802" y="2590800"/>
            <a:ext cx="8577398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Strategic plan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3C2A9-67F8-4C3F-B199-D8B8E07774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Objectives &amp; Tactics</a:t>
            </a:r>
          </a:p>
          <a:p>
            <a:pPr lvl="1"/>
            <a:r>
              <a:rPr lang="en-US" dirty="0"/>
              <a:t>Traditional components of a strategic plan</a:t>
            </a:r>
          </a:p>
          <a:p>
            <a:pPr lvl="1"/>
            <a:r>
              <a:rPr lang="en-US" dirty="0"/>
              <a:t>Objectives changed to reflect imperatives of a changing world </a:t>
            </a:r>
          </a:p>
          <a:p>
            <a:pPr lvl="1"/>
            <a:r>
              <a:rPr lang="en-US" dirty="0"/>
              <a:t>New tactics added to achieve objectives</a:t>
            </a:r>
          </a:p>
          <a:p>
            <a:pPr lvl="1"/>
            <a:r>
              <a:rPr lang="en-US" dirty="0"/>
              <a:t>Note a shift from largely inward-facing to more fully outward-facing objectives, to address disruption and promote connection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F0F13-252F-4DC4-8C8A-3AFB6C69B2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Themes &amp; Imperatives</a:t>
            </a:r>
          </a:p>
          <a:p>
            <a:pPr lvl="1"/>
            <a:r>
              <a:rPr lang="en-US" dirty="0"/>
              <a:t>Not traditional components of a strategic plan, but added as a convenient means of assessing how fully our objectives and tactics respond to a changing world</a:t>
            </a:r>
          </a:p>
          <a:p>
            <a:pPr lvl="1"/>
            <a:r>
              <a:rPr lang="en-US" dirty="0"/>
              <a:t>Themes and imperatives pull us out of a linear focus on objectives and tactics</a:t>
            </a:r>
          </a:p>
          <a:p>
            <a:pPr lvl="1"/>
            <a:r>
              <a:rPr lang="en-US" dirty="0"/>
              <a:t>Like objectives and tactics, themes and imperatives may change over time</a:t>
            </a:r>
          </a:p>
          <a:p>
            <a:pPr lvl="1"/>
            <a:endParaRPr lang="en-US" dirty="0"/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0CCEA-5E27-4D71-8046-15153E3FED51}"/>
              </a:ext>
            </a:extLst>
          </p:cNvPr>
          <p:cNvSpPr/>
          <p:nvPr/>
        </p:nvSpPr>
        <p:spPr>
          <a:xfrm>
            <a:off x="160574" y="1135898"/>
            <a:ext cx="8797823" cy="5417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Strategic plan in a nutshell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F9CA45-0254-4A89-88C8-947E0253400C}"/>
              </a:ext>
            </a:extLst>
          </p:cNvPr>
          <p:cNvSpPr txBox="1"/>
          <p:nvPr/>
        </p:nvSpPr>
        <p:spPr>
          <a:xfrm>
            <a:off x="4726632" y="1138535"/>
            <a:ext cx="169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Imperatives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38051-70D5-47F7-BF68-BC84C045FDB9}"/>
              </a:ext>
            </a:extLst>
          </p:cNvPr>
          <p:cNvSpPr txBox="1"/>
          <p:nvPr/>
        </p:nvSpPr>
        <p:spPr>
          <a:xfrm rot="16200000">
            <a:off x="-383781" y="3807219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Objectives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1360C1A-60E4-4C43-89F3-712D27E06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382112"/>
              </p:ext>
            </p:extLst>
          </p:nvPr>
        </p:nvGraphicFramePr>
        <p:xfrm>
          <a:off x="611832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2581416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1953760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5158513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467371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20094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Manage disruptive forces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Marshal disruptive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Connect with the fields around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Tell our 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67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Increase the value of MR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0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Communicate the value of MR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3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Expand our global connectivity and foster our global community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3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Keep our house in order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92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9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3914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</a:rPr>
              <a:t>Objective 1: Increase the value of MR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2CD2-8176-4224-9DD1-0BB1A19A8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Tactic 1. Develop tools and platforms to enable widespread innovation</a:t>
            </a:r>
          </a:p>
          <a:p>
            <a:r>
              <a:rPr lang="en-US" dirty="0">
                <a:solidFill>
                  <a:srgbClr val="002060"/>
                </a:solidFill>
              </a:rPr>
              <a:t>Tactic 2.  Promote innovation as an instrument of value</a:t>
            </a:r>
          </a:p>
          <a:p>
            <a:r>
              <a:rPr lang="en-US" dirty="0">
                <a:solidFill>
                  <a:srgbClr val="002060"/>
                </a:solidFill>
              </a:rPr>
              <a:t>Tactic 3.  Leverage disruptive technologies</a:t>
            </a:r>
          </a:p>
          <a:p>
            <a:r>
              <a:rPr lang="en-US" dirty="0">
                <a:solidFill>
                  <a:srgbClr val="002060"/>
                </a:solidFill>
              </a:rPr>
              <a:t>Tactic 4. Create a problem-rich environment to foster innovation</a:t>
            </a:r>
          </a:p>
          <a:p>
            <a:r>
              <a:rPr lang="en-US" dirty="0">
                <a:solidFill>
                  <a:srgbClr val="002060"/>
                </a:solidFill>
              </a:rPr>
              <a:t>Tactic 5.  Create a Working Group on promoting innovation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9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16570"/>
              </p:ext>
            </p:extLst>
          </p:nvPr>
        </p:nvGraphicFramePr>
        <p:xfrm>
          <a:off x="152400" y="838200"/>
          <a:ext cx="8839197" cy="596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gridSpan="5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I.  Increase the value of MR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 gridSpan="5">
                  <a:txBody>
                    <a:bodyPr/>
                    <a:lstStyle/>
                    <a:p>
                      <a:pPr marL="173038" indent="0"/>
                      <a:r>
                        <a:rPr lang="en-US" sz="1100" i="1" dirty="0">
                          <a:solidFill>
                            <a:schemeClr val="bg1"/>
                          </a:solidFill>
                        </a:rPr>
                        <a:t>Be a catalyst for the continued advancement and enhancement of the value of MR, within our own community, for diverse clinical specialties, for diverse scientific disciplines, and for the public.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17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1. Develop tools and platforms to enable widespread innovation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Support a standard platform for uploading data for image analytics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20650" marR="0" lvl="0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Explore vendor neutral data acquisition platforms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518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Explore models for broad distribution and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intercomparison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 of new acquisition/reconstruction/analysis algorithms (app store, open source, 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</a:rPr>
                        <a:t>etc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43191"/>
                  </a:ext>
                </a:extLst>
              </a:tr>
              <a:tr h="39454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2.  Promote innovation as an instrument of value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20650" marR="0" lvl="0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Advance less expensive and more efficient/effective MRI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Communicate the value of “cheaper/faster” MR to funding agencies for support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Continue to support the creation of new value through the development of new contrast mechanisms, information content, and techniques/technologies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Support and advance the MR Value Initiative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24603"/>
                  </a:ext>
                </a:extLst>
              </a:tr>
              <a:tr h="37422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3.  Leverage disruptive technologies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Create vehicles for education about AI and Machine Learning, and forums for discussion about their potential impact on and integration into MR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Explore Point of Care technologies and their potential impact on MR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Encourage unconventional MR techniques and technologies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52400" y="914400"/>
            <a:ext cx="708660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245481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41982"/>
              </p:ext>
            </p:extLst>
          </p:nvPr>
        </p:nvGraphicFramePr>
        <p:xfrm>
          <a:off x="152400" y="990600"/>
          <a:ext cx="8839197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gridSpan="5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I.  Increase the value of MR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 gridSpan="5">
                  <a:txBody>
                    <a:bodyPr/>
                    <a:lstStyle/>
                    <a:p>
                      <a:pPr marL="173038" indent="0"/>
                      <a:r>
                        <a:rPr lang="en-US" sz="1100" i="1" dirty="0">
                          <a:solidFill>
                            <a:schemeClr val="bg1"/>
                          </a:solidFill>
                        </a:rPr>
                        <a:t>Be a catalyst for the continued advancement and enhancement of the value of MR, within our own community, for diverse clinical specialties, for diverse scientific disciplines, and for the public.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17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4. Create a problem-rich environment to foster innovation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Identify, and expose scientists to, the most pressing current problems in clinical medicine and basic discovery science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20650" marR="0" lvl="0" indent="-120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Encourage and facilitate the creation of innovation incubators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51878"/>
                  </a:ext>
                </a:extLst>
              </a:tr>
              <a:tr h="394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5.  Create a Working Group on promoting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190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Maintain an ongoing high-level focus on promoting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Engage membership, and solicit member initiatives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93130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52400" y="1066800"/>
            <a:ext cx="708660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002060"/>
                </a:solidFill>
              </a:rPr>
              <a:t>Objective I (continued)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72813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467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2: Communicate the value of MR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2CD2-8176-4224-9DD1-0BB1A19A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Tactic 1. Create and execute a Communication Strategy that expands the awareness of MR and its benefits to key audiences</a:t>
            </a:r>
          </a:p>
          <a:p>
            <a:r>
              <a:rPr lang="en-US" sz="2600" dirty="0">
                <a:solidFill>
                  <a:srgbClr val="002060"/>
                </a:solidFill>
              </a:rPr>
              <a:t>Tactic 2. Collect and communicate MR-related stories</a:t>
            </a:r>
          </a:p>
          <a:p>
            <a:r>
              <a:rPr lang="en-US" sz="2600" dirty="0">
                <a:solidFill>
                  <a:srgbClr val="002060"/>
                </a:solidFill>
              </a:rPr>
              <a:t>Tactic 3. Proactively promote the interests of MR through advocacy partners around the world</a:t>
            </a:r>
          </a:p>
          <a:p>
            <a:r>
              <a:rPr lang="en-US" sz="2600" dirty="0">
                <a:solidFill>
                  <a:srgbClr val="002060"/>
                </a:solidFill>
              </a:rPr>
              <a:t>Tactic 4. Encourage and engage membership to promote the value of MR</a:t>
            </a:r>
          </a:p>
          <a:p>
            <a:r>
              <a:rPr lang="en-US" sz="2600" dirty="0">
                <a:solidFill>
                  <a:srgbClr val="002060"/>
                </a:solidFill>
              </a:rPr>
              <a:t>Tactic 5.  Develop distinctive and relevant educational content </a:t>
            </a:r>
          </a:p>
          <a:p>
            <a:r>
              <a:rPr lang="en-US" sz="2600" dirty="0">
                <a:solidFill>
                  <a:srgbClr val="002060"/>
                </a:solidFill>
              </a:rPr>
              <a:t>Tactic 6.  Explore new formats/vehicles for delivering education</a:t>
            </a:r>
          </a:p>
          <a:p>
            <a:r>
              <a:rPr lang="en-US" sz="2600" dirty="0">
                <a:solidFill>
                  <a:srgbClr val="002060"/>
                </a:solidFill>
              </a:rPr>
              <a:t>Tactic 7.  Perform a review of ISMRM publications to ensure value and relevancy</a:t>
            </a:r>
            <a:endParaRPr lang="en-US" sz="26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18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14017"/>
              </p:ext>
            </p:extLst>
          </p:nvPr>
        </p:nvGraphicFramePr>
        <p:xfrm>
          <a:off x="76199" y="914400"/>
          <a:ext cx="8991601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146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</a:t>
                      </a:r>
                      <a:br>
                        <a:rPr lang="en-US" sz="9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39">
                <a:tc gridSpan="5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II.  Communicate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the value of MR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41">
                <a:tc gridSpan="5">
                  <a:txBody>
                    <a:bodyPr/>
                    <a:lstStyle/>
                    <a:p>
                      <a:pPr marL="233363" lvl="1" indent="0" algn="l"/>
                      <a:r>
                        <a:rPr lang="en-US" sz="1100" i="1" dirty="0">
                          <a:solidFill>
                            <a:schemeClr val="bg1"/>
                          </a:solidFill>
                        </a:rPr>
                        <a:t>Create greater awareness and promote the benefits of MR to the public, to diverse scientific disciplines, to diverse clinical specialties, and within our own community.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541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1. Create and execute a Communication Strategy that expands the awareness of MR and its benefits to key audiences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Evaluate PR and communication needs and determine best methods to serve ISMRM (e.g., internal staff or outsourcing)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Address external audiences (other medical/scientific communities, patient advocates, public) as well as internal audiences (members and suppliers)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2. Collect and communicate MR-related stories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15945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Collect and communicate human stories that better connect MR with patient health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45662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Collect and communicate stories highlighting MR innovators and thought leaders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74586"/>
                  </a:ext>
                </a:extLst>
              </a:tr>
              <a:tr h="426541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3. Proactively promote the interests of MR through advocacy partners around the world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Continue to set and communicate best practices relating to international regulation and safety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Determine additional channels and partners for advocacy about MR practice, technology, research, and/or value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541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4. Encourage and engage membership to promote the value of MR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735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Provide tools and talking points to members and suppliers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52400" y="990600"/>
            <a:ext cx="708660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114559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11341"/>
              </p:ext>
            </p:extLst>
          </p:nvPr>
        </p:nvGraphicFramePr>
        <p:xfrm>
          <a:off x="76201" y="858520"/>
          <a:ext cx="89916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gridSpan="6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II.  Communicate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the value of MR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6">
                  <a:txBody>
                    <a:bodyPr/>
                    <a:lstStyle/>
                    <a:p>
                      <a:pPr marL="233363" lvl="1" indent="0" algn="l"/>
                      <a:r>
                        <a:rPr lang="en-US" sz="1100" i="1" dirty="0">
                          <a:solidFill>
                            <a:schemeClr val="bg1"/>
                          </a:solidFill>
                        </a:rPr>
                        <a:t>Create greater awareness of MR, and promote the benefits of MR, to the public, to diverse scientific disciplines, to diverse clinical specialties, and within our own community.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5.  Develop distinctive and relevant educational content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</a:rPr>
                        <a:t>Evaluate key content areas, and content curation process, on a regular basis to ensure comprehensive and balanced programming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</a:rPr>
                        <a:t>Identify, and encourage discussion around, emerging content areas  (e.g., AI, Neuroscience, Microstructural Modeling, Devices, Software, Population Health, Intervention)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</a:rPr>
                        <a:t>Curate important unsolved problems and unmet needs for discussion (in various clinical specialties, and in various basic science disciplines)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313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</a:rPr>
                        <a:t>Deliver more late-breaking and connective content (e.g., pre-scheduled workshops on late-breaking topics, interdisciplinary/intersociety workshops)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673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</a:rPr>
                        <a:t>Continue to provide better access to education for our global membership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6.  Explore new formats/vehicles for delivering education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Build a strategy for the expansion of virtual offerings  (e.g. live streaming of annual meeting, webinars)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Promote more session interactivity in educational offerings, including through speaker/faculty training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Proactively address changing member needs by continuing to evaluate the format of all educational offerings (Annual Meeting, Workshops, etc.)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Explore opportunities to create connective workshops for/with other appropriate societies and partners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914400"/>
            <a:ext cx="708660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II (continued)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271221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44099"/>
              </p:ext>
            </p:extLst>
          </p:nvPr>
        </p:nvGraphicFramePr>
        <p:xfrm>
          <a:off x="76201" y="838200"/>
          <a:ext cx="899160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gridSpan="6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II.  Communicate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the value of MR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6">
                  <a:txBody>
                    <a:bodyPr/>
                    <a:lstStyle/>
                    <a:p>
                      <a:pPr marL="233363" lvl="1" indent="0" algn="l"/>
                      <a:r>
                        <a:rPr lang="en-US" sz="1100" i="1" dirty="0">
                          <a:solidFill>
                            <a:schemeClr val="bg1"/>
                          </a:solidFill>
                        </a:rPr>
                        <a:t>Create greater awareness of MR, and promote the benefits of MR, to the public, to diverse scientific disciplines, to diverse clinical specialties, and within our own community.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7.  Perform a review of ISMRM publications to ensure value and relevancy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71450" lvl="0" indent="-111125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Evaluate the changing landscape of publications and build a strategy to ensure sustainability (financial, content, etc.)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71450" lvl="0" indent="-111125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Consider expanding the number and scope of ISMRM journals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71450" lvl="0" indent="-111125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Explore partnerships with other imaging disciplines in new topical journals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59211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71450" lvl="0" indent="-111125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Review direction and relevancy of content, and determine any content gaps based on member needs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71450" lvl="0" indent="-111125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Leverage journal content through other ISMRM channels (Annual Meeting, Workshops, social media, etc.)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914400"/>
            <a:ext cx="708660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II (continued)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177871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Connecting MR in a Changing World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599" y="990600"/>
            <a:ext cx="8762999" cy="54864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As a Society and as a field, we are in many ways at the height of our powers.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However, the world is changing rapidly around us.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In order to grow, to remain relevant, and to continue to have impact, we must re-think our mandate and our mode of operating, while staying true to our core values.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In particular, we must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Manage disruptive forces </a:t>
            </a:r>
            <a:r>
              <a:rPr lang="en-US" sz="1600" dirty="0">
                <a:solidFill>
                  <a:srgbClr val="002060"/>
                </a:solidFill>
              </a:rPr>
              <a:t>currently roiling our field from outside (artificial intelligence, changing healthcare landscape and MR value proposition, etc.)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Marshall disruptive innovation </a:t>
            </a:r>
            <a:r>
              <a:rPr lang="en-US" sz="1600" dirty="0">
                <a:solidFill>
                  <a:srgbClr val="002060"/>
                </a:solidFill>
              </a:rPr>
              <a:t>to propel our field forward in new ways (question previous assumptions about MR technology and applications, leverage AI, create new value, etc.)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Connect with the fields around us </a:t>
            </a:r>
            <a:r>
              <a:rPr lang="en-US" sz="1600" dirty="0">
                <a:solidFill>
                  <a:srgbClr val="002060"/>
                </a:solidFill>
              </a:rPr>
              <a:t>(to expand the impact of our innovations)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Tell our story </a:t>
            </a:r>
            <a:r>
              <a:rPr lang="en-US" sz="1600" dirty="0">
                <a:solidFill>
                  <a:srgbClr val="002060"/>
                </a:solidFill>
              </a:rPr>
              <a:t>(to make the ongoing and evolving value of MR clear to the public, to diverse scientific disciplines, to diverse clinical specialties, and within our own community)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Our new ISMRM strategic plan has been organized around the two themes of Disruption and Connection, and may be viewed through the lens of the four imperatives listed above.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Our new plan also shifts from an historically internal focus (on our members &amp; their interactions) to a more external focus (on those impacted by what we do)</a:t>
            </a:r>
          </a:p>
          <a:p>
            <a:r>
              <a:rPr lang="en-US" sz="2000" dirty="0">
                <a:solidFill>
                  <a:srgbClr val="002060"/>
                </a:solidFill>
                <a:hlinkClick r:id="rId4" action="ppaction://hlinkfile"/>
              </a:rPr>
              <a:t>See accompanying white paper </a:t>
            </a:r>
            <a:r>
              <a:rPr lang="en-US" sz="2000" dirty="0">
                <a:solidFill>
                  <a:srgbClr val="002060"/>
                </a:solidFill>
              </a:rPr>
              <a:t>for more discussion of this strategic backdrop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3: Expand our global connectivity and foster our global community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2CD2-8176-4224-9DD1-0BB1A19A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Tactic 1. Expand meaningful collaborations with partners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Tactic 2. Provide ISMRM presence and perspectives around the world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Tactic 3. Provide meaningful opportunities for members to collaborate, communicate and engage with each other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Tactic 4.  Maintain a healthy diversity in our Society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3081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63933"/>
              </p:ext>
            </p:extLst>
          </p:nvPr>
        </p:nvGraphicFramePr>
        <p:xfrm>
          <a:off x="151397" y="746760"/>
          <a:ext cx="8875341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us 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III.  Expand our global connectivity and foster our global community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284163" indent="0"/>
                      <a:r>
                        <a:rPr lang="en-US" sz="1100" i="1" dirty="0">
                          <a:solidFill>
                            <a:schemeClr val="bg1"/>
                          </a:solidFill>
                        </a:rPr>
                        <a:t>Provide opportunities to build relationships and share knowledge, with the public, with diverse scientific disciplines, with diverse clinical specialties, and within our own community.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1. Expand meaningful collaborations with partners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594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Deepen collaboration with regional and national societies, and consider expanding the activities of Chapters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Identify the best opportunities for collaboration in mutually valuable programming and research (e.g., medical, scientific, technology)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Consider the appointment of cross-society / cross-disciplinary ambassadors (“inside-out” and “outside-in”: send members to non-ISMRM meetings for outreach and reporting, and invite non-members to ISMRM meetings for observation and consultation)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Maintain information about topical and strategic connectivity among interest groups (e.g., dynamic connectivity graphs of professional societies)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8039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2. Provide ISMRM presence and perspectives around the world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Provide education and networking in underserved and/or rapidly changing regions of the world (e.g., China, Southeast Asia, South America)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3. Provide meaningful opportunities for members to collaborate, communicate and engage with each other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Continue to encourage and facilitate bringing members of the MR community together at the Annual Meeting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Explore and expand virtual channels to encourage community building and collaboration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Identify and support key MR sub-specialties' interests with programming and networking opportunities  (e.g., animal imaging, MR in biology)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0154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7086600" cy="533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76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63803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89786"/>
              </p:ext>
            </p:extLst>
          </p:nvPr>
        </p:nvGraphicFramePr>
        <p:xfrm>
          <a:off x="151397" y="746760"/>
          <a:ext cx="887534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us 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gridSpan="5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III.  Expand our global connectivity and foster our global community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284163" indent="0"/>
                      <a:r>
                        <a:rPr lang="en-US" sz="1100" i="1" dirty="0">
                          <a:solidFill>
                            <a:schemeClr val="bg1"/>
                          </a:solidFill>
                        </a:rPr>
                        <a:t>Provide opportunities to build relationships and share knowledge, with the public, with diverse scientific disciplines, with diverse clinical specialties, and within our own community.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4.  Maintain a healthy diversity in our Society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</a:rPr>
                        <a:t>Define diversity and set goals for the organization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</a:rPr>
                        <a:t>Establish KPIs for gender, geography, and subspecialty inclusion (to ensure, e.g., that our leadership, speakership, and public image reflect our membership), and review regularly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200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7086600" cy="533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III (continued)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76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1776246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4: Keep our house in order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2CD2-8176-4224-9DD1-0BB1A19A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Tactic 1. Advance the nimbleness of the organization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Tactic 2.  Advance the professionalism of the organization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Tactic 3.  Develop outward-facing capacity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Tactic 4.  Perform a regular governance review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Tactic 5.  Initiate and pursue policies and programs that ensure the financial sustainability of ISMRM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Tactic 6. Actively seek member feedback on professional needs; analyze and respond accordingly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301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92193"/>
              </p:ext>
            </p:extLst>
          </p:nvPr>
        </p:nvGraphicFramePr>
        <p:xfrm>
          <a:off x="152401" y="896621"/>
          <a:ext cx="8905238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gridSpan="6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IV.  Keep our house in order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6">
                  <a:txBody>
                    <a:bodyPr/>
                    <a:lstStyle/>
                    <a:p>
                      <a:pPr marL="284163" indent="0">
                        <a:buNone/>
                      </a:pPr>
                      <a:r>
                        <a:rPr lang="en-US" sz="1100" b="0" i="1" dirty="0">
                          <a:solidFill>
                            <a:schemeClr val="bg1"/>
                          </a:solidFill>
                        </a:rPr>
                        <a:t>Tailor our structure, finances and governance to meet the ISMRM mission and objectives.  </a:t>
                      </a:r>
                      <a:br>
                        <a:rPr lang="en-US" sz="1100" b="0" i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0" i="1" dirty="0">
                          <a:solidFill>
                            <a:schemeClr val="bg1"/>
                          </a:solidFill>
                        </a:rPr>
                        <a:t>Manage resources effectively, and continue to deliver member value.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1. Advance the nimbleness of the organization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7398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Evaluate new structures to enable rapid adaptation to change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51242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2.  Advance the professionalism of the organization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1385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Support professional development for Central Office staff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134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3.  Develop outward-facing capacity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3756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Explore appropriate staffing, sourcing, and infrastructure for communications, outreach, etc.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0918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4.  Perform a regular governance review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6870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Ensure that resources are aligned with and supportive of mission and vision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87441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Ensure that the structure and mandate of committees and other society-associated groups effectively drive strategic goals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1358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5.  Initiate and pursue policies and programs that ensure the financial sustainability of ISMRM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0135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Review reserve policy to ensure appropriate saving and spending guidelines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29851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914400"/>
            <a:ext cx="7086600" cy="533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234415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56436"/>
              </p:ext>
            </p:extLst>
          </p:nvPr>
        </p:nvGraphicFramePr>
        <p:xfrm>
          <a:off x="152401" y="896621"/>
          <a:ext cx="890523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Theme I: Disruption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Theme II: Connection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I. Manage</a:t>
                      </a:r>
                      <a:r>
                        <a:rPr lang="en-US" sz="900" b="1" baseline="0" dirty="0">
                          <a:solidFill>
                            <a:srgbClr val="002060"/>
                          </a:solidFill>
                        </a:rPr>
                        <a:t> disruptive forces</a:t>
                      </a:r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II. Marshall disruptive innovation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III. Connect with the fields around us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2060"/>
                          </a:solidFill>
                        </a:rPr>
                        <a:t>Imperative IV. Tell our story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gridSpan="6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IV.  Keep our house in order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 gridSpan="6">
                  <a:txBody>
                    <a:bodyPr/>
                    <a:lstStyle/>
                    <a:p>
                      <a:pPr marL="284163" indent="0">
                        <a:buNone/>
                      </a:pPr>
                      <a:r>
                        <a:rPr lang="en-US" sz="1100" b="0" i="1" dirty="0">
                          <a:solidFill>
                            <a:schemeClr val="bg1"/>
                          </a:solidFill>
                        </a:rPr>
                        <a:t>Tailor our structure, finances and governance to meet the ISMRM mission and objectives.  </a:t>
                      </a:r>
                      <a:br>
                        <a:rPr lang="en-US" sz="1100" b="0" i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0" i="1" dirty="0">
                          <a:solidFill>
                            <a:schemeClr val="bg1"/>
                          </a:solidFill>
                        </a:rPr>
                        <a:t>Manage resources effectively, and continue to deliver member value.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Tactic 6. Actively seek member feedback on professional needs; analyze and respond accordingly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Regularly evaluate all member benefits and offerings to ensure relevancy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Support trainee members with professional resources (e.g., stipends, mentorship, governance training)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34716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Continue to perform member needs research on a regular basis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028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</a:rPr>
                        <a:t>Clarify and standardize success metrics for all member offerings, and build a dashboard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914400"/>
            <a:ext cx="7086600" cy="5334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</a:rPr>
              <a:t>Objective IV (continued)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Strategic Plan Detail</a:t>
            </a:r>
          </a:p>
        </p:txBody>
      </p:sp>
    </p:spTree>
    <p:extLst>
      <p:ext uri="{BB962C8B-B14F-4D97-AF65-F5344CB8AC3E}">
        <p14:creationId xmlns:p14="http://schemas.microsoft.com/office/powerpoint/2010/main" val="4019732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810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Operational imperatives to support our new strategic imperatives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599" y="1371600"/>
            <a:ext cx="8762999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 outward-facing capacity</a:t>
            </a:r>
          </a:p>
          <a:p>
            <a:pPr lvl="1"/>
            <a:r>
              <a:rPr lang="en-US" dirty="0"/>
              <a:t>Our new plan requires more of an outward-facing infrastructure (communications, outreach, etc.) than has previously been our norm.</a:t>
            </a:r>
          </a:p>
          <a:p>
            <a:pPr lvl="1"/>
            <a:r>
              <a:rPr lang="en-US" dirty="0"/>
              <a:t>We may need to change or supplement our Society structure and activities accordingly. </a:t>
            </a:r>
          </a:p>
          <a:p>
            <a:r>
              <a:rPr lang="en-US" dirty="0"/>
              <a:t>Be nimble</a:t>
            </a:r>
          </a:p>
          <a:p>
            <a:pPr lvl="1"/>
            <a:r>
              <a:rPr lang="en-US" dirty="0"/>
              <a:t>We are extraordinarily well configured to do what we currently do.  Our operations are consummately professional, deeply collaborative, nicely focused.  But we are not necessarily configured for rapid change.</a:t>
            </a:r>
          </a:p>
          <a:p>
            <a:pPr lvl="1"/>
            <a:r>
              <a:rPr lang="en-US" dirty="0"/>
              <a:t>We may need to change or supplement our Society structure and activities accordingly.</a:t>
            </a:r>
          </a:p>
          <a:p>
            <a:pPr lvl="1"/>
            <a:endParaRPr lang="en-US" dirty="0"/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Next steps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599" y="990600"/>
            <a:ext cx="8762999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Socialization</a:t>
            </a:r>
          </a:p>
          <a:p>
            <a:pPr lvl="1"/>
            <a:r>
              <a:rPr lang="en-US" dirty="0"/>
              <a:t>Share with committees, study groups, and other teams</a:t>
            </a:r>
          </a:p>
          <a:p>
            <a:pPr lvl="1"/>
            <a:r>
              <a:rPr lang="en-US" dirty="0"/>
              <a:t>Generate conversation among membership, and elicit creative proposals for new initiatives not envisioned here 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Board: reorganize our committees and activities, realign our resources</a:t>
            </a:r>
          </a:p>
          <a:p>
            <a:pPr lvl="1"/>
            <a:r>
              <a:rPr lang="en-US" dirty="0"/>
              <a:t>Central Office: align operations to the new plan</a:t>
            </a:r>
          </a:p>
          <a:p>
            <a:pPr lvl="1"/>
            <a:r>
              <a:rPr lang="en-US" dirty="0"/>
              <a:t>Membership: discuss, amplify, innovate</a:t>
            </a:r>
          </a:p>
          <a:p>
            <a:r>
              <a:rPr lang="en-US" dirty="0"/>
              <a:t>Iteration</a:t>
            </a:r>
          </a:p>
          <a:p>
            <a:pPr lvl="1"/>
            <a:r>
              <a:rPr lang="en-US" dirty="0"/>
              <a:t>More frequent update to strategic plan than in the past?</a:t>
            </a:r>
          </a:p>
          <a:p>
            <a:pPr lvl="1"/>
            <a:r>
              <a:rPr lang="en-US" dirty="0"/>
              <a:t>Annual strategic checkup?</a:t>
            </a:r>
          </a:p>
          <a:p>
            <a:pPr lvl="1"/>
            <a:r>
              <a:rPr lang="en-US" dirty="0"/>
              <a:t>Identify and track Key Performance Indicators (KPIs) for how we are doing?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Questions for you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599" y="990600"/>
            <a:ext cx="8762999" cy="5791200"/>
          </a:xfrm>
        </p:spPr>
        <p:txBody>
          <a:bodyPr>
            <a:normAutofit/>
          </a:bodyPr>
          <a:lstStyle/>
          <a:p>
            <a:r>
              <a:rPr lang="en-US" dirty="0"/>
              <a:t>Does the current plan draft, with its associated mission and vision statements, reflect who you think we are, and who we want to be?  </a:t>
            </a:r>
          </a:p>
          <a:p>
            <a:r>
              <a:rPr lang="en-US" dirty="0"/>
              <a:t>Does it reflect our values, as well as our activities? </a:t>
            </a:r>
          </a:p>
          <a:p>
            <a:r>
              <a:rPr lang="en-US" dirty="0"/>
              <a:t>Do our tactics address our day-to-day concerns along with our aspirations? </a:t>
            </a:r>
          </a:p>
          <a:p>
            <a:r>
              <a:rPr lang="en-US" dirty="0"/>
              <a:t>What are we missing?</a:t>
            </a:r>
          </a:p>
          <a:p>
            <a:r>
              <a:rPr lang="en-US" dirty="0"/>
              <a:t>What can we do to help you make an impact?</a:t>
            </a:r>
          </a:p>
          <a:p>
            <a:r>
              <a:rPr lang="en-US" dirty="0"/>
              <a:t>What can you do to help us make an impact?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0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00A63-5417-417C-99B7-25235213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7250"/>
          </a:xfrm>
        </p:spPr>
        <p:txBody>
          <a:bodyPr/>
          <a:lstStyle/>
          <a:p>
            <a:r>
              <a:rPr lang="en-US" dirty="0"/>
              <a:t>Disruption</a:t>
            </a:r>
          </a:p>
        </p:txBody>
      </p:sp>
      <p:pic>
        <p:nvPicPr>
          <p:cNvPr id="12" name="Picture 2" descr="https://upload.wikimedia.org/wikipedia/commons/thumb/1/17/Yin_yang.svg/1200px-Yin_yang.svg.png">
            <a:extLst>
              <a:ext uri="{FF2B5EF4-FFF2-40B4-BE49-F238E27FC236}">
                <a16:creationId xmlns:a16="http://schemas.microsoft.com/office/drawing/2014/main" id="{08266089-E68F-4C63-8737-1B48CB32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6171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510DE3-E12A-425C-BE05-9FA692D1A907}"/>
              </a:ext>
            </a:extLst>
          </p:cNvPr>
          <p:cNvSpPr txBox="1"/>
          <p:nvPr/>
        </p:nvSpPr>
        <p:spPr>
          <a:xfrm>
            <a:off x="4126028" y="3221856"/>
            <a:ext cx="79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EB48C-81C5-4AE8-9EA2-6D94F609C734}"/>
              </a:ext>
            </a:extLst>
          </p:cNvPr>
          <p:cNvSpPr txBox="1"/>
          <p:nvPr/>
        </p:nvSpPr>
        <p:spPr>
          <a:xfrm>
            <a:off x="3855761" y="4042171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Opportunity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7DD7C-072B-431D-909B-89F3A2C3B0CE}"/>
              </a:ext>
            </a:extLst>
          </p:cNvPr>
          <p:cNvSpPr txBox="1"/>
          <p:nvPr/>
        </p:nvSpPr>
        <p:spPr>
          <a:xfrm>
            <a:off x="2895600" y="2898690"/>
            <a:ext cx="113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Disruptive</a:t>
            </a:r>
          </a:p>
          <a:p>
            <a:r>
              <a:rPr lang="en-US" dirty="0"/>
              <a:t>Forces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DD9AC1-6C4F-4A7B-9194-C787986962DC}"/>
              </a:ext>
            </a:extLst>
          </p:cNvPr>
          <p:cNvSpPr txBox="1"/>
          <p:nvPr/>
        </p:nvSpPr>
        <p:spPr>
          <a:xfrm>
            <a:off x="5267123" y="3442780"/>
            <a:ext cx="119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Disruptive </a:t>
            </a:r>
          </a:p>
          <a:p>
            <a:r>
              <a:rPr lang="en-US" dirty="0">
                <a:solidFill>
                  <a:schemeClr val="bg1"/>
                </a:solidFill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38583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00A63-5417-417C-99B7-25235213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7250"/>
          </a:xfrm>
        </p:spPr>
        <p:txBody>
          <a:bodyPr/>
          <a:lstStyle/>
          <a:p>
            <a:r>
              <a:rPr lang="en-US" dirty="0"/>
              <a:t>Connection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A85F85-66B2-41BE-8A95-C69F0F736B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3600"/>
            <a:ext cx="3733800" cy="3733800"/>
          </a:xfrm>
          <a:prstGeom prst="rect">
            <a:avLst/>
          </a:prstGeom>
        </p:spPr>
      </p:pic>
      <p:pic>
        <p:nvPicPr>
          <p:cNvPr id="17" name="Picture 2" descr="https://www.ismrm.org/wp-content/uploads/ismrm_logo_2016_big.jpg">
            <a:extLst>
              <a:ext uri="{FF2B5EF4-FFF2-40B4-BE49-F238E27FC236}">
                <a16:creationId xmlns:a16="http://schemas.microsoft.com/office/drawing/2014/main" id="{37E4AA67-CCCC-4E10-BEF8-76CE6124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31791"/>
            <a:ext cx="4087460" cy="14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3175E-2679-41D2-B185-002B11061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81088"/>
            <a:ext cx="4762500" cy="46958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2435C6-53F0-4024-B6E6-505229AAB56D}"/>
              </a:ext>
            </a:extLst>
          </p:cNvPr>
          <p:cNvSpPr txBox="1">
            <a:spLocks/>
          </p:cNvSpPr>
          <p:nvPr/>
        </p:nvSpPr>
        <p:spPr>
          <a:xfrm>
            <a:off x="609600" y="167640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/>
              <a:t>Change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0501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Strategic planning process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599" y="990600"/>
            <a:ext cx="8762999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June 2017: Annual meeting in Honolulu, HI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Charge to Board of Trustees and initial Board discussions, overview to membership</a:t>
            </a:r>
          </a:p>
          <a:p>
            <a:r>
              <a:rPr lang="en-US" sz="2000" dirty="0">
                <a:solidFill>
                  <a:srgbClr val="002060"/>
                </a:solidFill>
              </a:rPr>
              <a:t>July 2017: Task force retreat in Wolfeboro, NH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Before retreat: Collection of scenarios illustrating key disruptors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During retreat: In-depth discussion of scenarios and potential responses, collection and prioritization of tactics and objectives, discussion of mission and vision statements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After retreat: Distillation and review of strategic plan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November 2017: Board of Trustees meeting in Chicago, IL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Before meeting: Reorganization of Board agenda based on draft of new strategic plan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During meeting: Discussion of the new plan; evaluation of our committees, operations, and other activities in light of the new plan; collection of additional disruptors, tactics, &amp; initiatives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After meeting: Reflection, amplification, collection of concrete tasks and ideas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January 2018: Annual Meeting Program Committee Construction Meeting, Nice, FR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Strategic discussion with AMPC, collection of new ideas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March 2018-June 2018: Engagement of our membership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Distribution of the strategic plan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Opportunities for discussion (online, in person, on social media, etc.)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Collection of feedback and new ideas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Possible additional visioning exercises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June 2018: Annual meeting in Paris, FR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Board meetings, plenary sessions, secret sessions, other opportunities for discussion in small and large groups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Thereafter: Execution, iteration, adaptation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Strategic planning task force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3048000"/>
          </a:xfrm>
        </p:spPr>
        <p:txBody>
          <a:bodyPr>
            <a:normAutofit fontScale="85000" lnSpcReduction="20000"/>
          </a:bodyPr>
          <a:lstStyle/>
          <a:p>
            <a:pPr fontAlgn="ctr"/>
            <a:r>
              <a:rPr lang="en-US" dirty="0"/>
              <a:t>Thijs Dhollander</a:t>
            </a:r>
          </a:p>
          <a:p>
            <a:pPr fontAlgn="ctr"/>
            <a:r>
              <a:rPr lang="en-US" dirty="0"/>
              <a:t>Dick Ehman</a:t>
            </a:r>
          </a:p>
          <a:p>
            <a:pPr fontAlgn="ctr"/>
            <a:r>
              <a:rPr lang="en-US" dirty="0"/>
              <a:t>John Folks (facilitator)</a:t>
            </a:r>
          </a:p>
          <a:p>
            <a:pPr fontAlgn="ctr"/>
            <a:r>
              <a:rPr lang="en-US" dirty="0"/>
              <a:t>Garry Gold</a:t>
            </a:r>
          </a:p>
          <a:p>
            <a:pPr fontAlgn="ctr"/>
            <a:r>
              <a:rPr lang="en-US" dirty="0"/>
              <a:t>Michael Hansen</a:t>
            </a:r>
          </a:p>
          <a:p>
            <a:pPr fontAlgn="ctr"/>
            <a:r>
              <a:rPr lang="en-US" dirty="0"/>
              <a:t>Jürgen Hennig</a:t>
            </a:r>
          </a:p>
          <a:p>
            <a:pPr fontAlgn="ctr"/>
            <a:r>
              <a:rPr lang="en-US" dirty="0"/>
              <a:t>Chris Hess</a:t>
            </a:r>
          </a:p>
          <a:p>
            <a:pPr fontAlgn="ctr"/>
            <a:r>
              <a:rPr lang="en-US" dirty="0"/>
              <a:t>Roberta Kravitz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97C5FD0-4AFA-4486-BF98-1F027E940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3048000"/>
          </a:xfrm>
        </p:spPr>
        <p:txBody>
          <a:bodyPr>
            <a:normAutofit fontScale="85000" lnSpcReduction="20000"/>
          </a:bodyPr>
          <a:lstStyle/>
          <a:p>
            <a:pPr fontAlgn="ctr"/>
            <a:r>
              <a:rPr lang="en-US" dirty="0"/>
              <a:t>Dan Ma</a:t>
            </a:r>
          </a:p>
          <a:p>
            <a:pPr fontAlgn="ctr"/>
            <a:r>
              <a:rPr lang="en-US" dirty="0"/>
              <a:t>Karla Miller</a:t>
            </a:r>
          </a:p>
          <a:p>
            <a:pPr fontAlgn="ctr"/>
            <a:r>
              <a:rPr lang="en-US" dirty="0"/>
              <a:t>Liz Morris</a:t>
            </a:r>
          </a:p>
          <a:p>
            <a:pPr fontAlgn="ctr"/>
            <a:r>
              <a:rPr lang="en-US" dirty="0"/>
              <a:t>Dmitry Novikov</a:t>
            </a:r>
          </a:p>
          <a:p>
            <a:pPr fontAlgn="ctr"/>
            <a:r>
              <a:rPr lang="en-US" dirty="0"/>
              <a:t>Jim Pipe</a:t>
            </a:r>
          </a:p>
          <a:p>
            <a:pPr fontAlgn="ctr"/>
            <a:r>
              <a:rPr lang="en-US" dirty="0"/>
              <a:t>Dan Sodickson</a:t>
            </a:r>
          </a:p>
          <a:p>
            <a:pPr fontAlgn="ctr"/>
            <a:r>
              <a:rPr lang="en-US" dirty="0"/>
              <a:t>Pia </a:t>
            </a:r>
            <a:r>
              <a:rPr lang="en-US" dirty="0" err="1"/>
              <a:t>Maly</a:t>
            </a:r>
            <a:r>
              <a:rPr lang="en-US" dirty="0"/>
              <a:t> Sundgren</a:t>
            </a:r>
          </a:p>
          <a:p>
            <a:pPr fontAlgn="ctr"/>
            <a:r>
              <a:rPr lang="en-US" dirty="0"/>
              <a:t>Larry Wald</a:t>
            </a:r>
          </a:p>
          <a:p>
            <a:endParaRPr lang="en-US" dirty="0"/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F4C0A-8B59-4C43-BE7E-E92A0D4A19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7810"/>
            <a:ext cx="9144000" cy="2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Mission Statement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990600"/>
            <a:ext cx="880599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Mission Defined: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    </a:t>
            </a:r>
            <a:r>
              <a:rPr lang="en-US" sz="2000" i="1" dirty="0">
                <a:solidFill>
                  <a:srgbClr val="002060"/>
                </a:solidFill>
              </a:rPr>
              <a:t>Explains </a:t>
            </a:r>
            <a:r>
              <a:rPr lang="en-US" sz="2000" b="1" i="1" dirty="0">
                <a:solidFill>
                  <a:srgbClr val="002060"/>
                </a:solidFill>
              </a:rPr>
              <a:t>WHAT</a:t>
            </a:r>
            <a:r>
              <a:rPr lang="en-US" sz="2000" i="1" dirty="0">
                <a:solidFill>
                  <a:srgbClr val="002060"/>
                </a:solidFill>
              </a:rPr>
              <a:t> you do and </a:t>
            </a:r>
            <a:r>
              <a:rPr lang="en-US" sz="2000" b="1" i="1" dirty="0">
                <a:solidFill>
                  <a:srgbClr val="002060"/>
                </a:solidFill>
              </a:rPr>
              <a:t>WHY</a:t>
            </a:r>
            <a:r>
              <a:rPr lang="en-US" sz="2000" i="1" dirty="0">
                <a:solidFill>
                  <a:srgbClr val="002060"/>
                </a:solidFill>
              </a:rPr>
              <a:t> your organization exists </a:t>
            </a:r>
          </a:p>
          <a:p>
            <a:pPr>
              <a:spcBef>
                <a:spcPts val="600"/>
              </a:spcBef>
            </a:pPr>
            <a:endParaRPr lang="en-US" sz="2400" b="1" i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</a:rPr>
              <a:t>New Mission Statement: </a:t>
            </a:r>
            <a:r>
              <a:rPr lang="en-US" sz="2400" dirty="0">
                <a:solidFill>
                  <a:srgbClr val="002060"/>
                </a:solidFill>
              </a:rPr>
              <a:t>The mission of the ISMRM is…</a:t>
            </a:r>
          </a:p>
          <a:p>
            <a:pPr algn="ctr">
              <a:spcBef>
                <a:spcPts val="600"/>
              </a:spcBef>
            </a:pPr>
            <a:r>
              <a:rPr lang="en-US" sz="2400" b="1" i="1" dirty="0">
                <a:solidFill>
                  <a:srgbClr val="002060"/>
                </a:solidFill>
              </a:rPr>
              <a:t>  </a:t>
            </a:r>
            <a:r>
              <a:rPr lang="en-US" sz="2200" i="1" dirty="0">
                <a:solidFill>
                  <a:srgbClr val="002060"/>
                </a:solidFill>
              </a:rPr>
              <a:t>To foster a vibrant, collaborative, international and interdisciplinary community that promotes discovery, innovation and clinical translation       in magnetic resonance </a:t>
            </a:r>
          </a:p>
          <a:p>
            <a:pPr>
              <a:spcBef>
                <a:spcPts val="600"/>
              </a:spcBef>
            </a:pPr>
            <a:endParaRPr lang="en-US" b="1" i="1" dirty="0"/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</a:rPr>
              <a:t>Rationale: 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Updated to make the statement more actionable and concise</a:t>
            </a:r>
          </a:p>
          <a:p>
            <a:pPr marL="51752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It now more clearly informs others what we do, and why we exist</a:t>
            </a:r>
          </a:p>
          <a:p>
            <a:pPr marL="51752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Better supports the organization’s refreshed strategic focus on building a connected community, and linking discovery with clinical value through innovation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602" y="2133600"/>
            <a:ext cx="8729798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6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7086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</a:rPr>
              <a:t>Vision Statement</a:t>
            </a:r>
          </a:p>
        </p:txBody>
      </p:sp>
      <p:pic>
        <p:nvPicPr>
          <p:cNvPr id="7" name="Picture 2" descr="https://www.ismrm.org/wp-content/uploads/ismrm_logo_201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287"/>
            <a:ext cx="1643198" cy="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990600"/>
            <a:ext cx="8805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Vision Defined: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    Answers </a:t>
            </a:r>
            <a:r>
              <a:rPr lang="en-US" sz="2400" b="1" dirty="0">
                <a:solidFill>
                  <a:srgbClr val="002060"/>
                </a:solidFill>
              </a:rPr>
              <a:t>WHERE</a:t>
            </a:r>
            <a:r>
              <a:rPr lang="en-US" sz="2000" dirty="0">
                <a:solidFill>
                  <a:srgbClr val="002060"/>
                </a:solidFill>
              </a:rPr>
              <a:t> you want to be; Describes the journey your organization is on.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</a:rPr>
              <a:t>New Vision Statement:</a:t>
            </a:r>
          </a:p>
          <a:p>
            <a:pPr algn="ctr">
              <a:spcBef>
                <a:spcPts val="600"/>
              </a:spcBef>
            </a:pPr>
            <a:r>
              <a:rPr lang="en-US" sz="2200" i="1" dirty="0">
                <a:solidFill>
                  <a:srgbClr val="002060"/>
                </a:solidFill>
              </a:rPr>
              <a:t>Extending vision, expanding minds and improving life through MR 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solidFill>
                  <a:srgbClr val="002060"/>
                </a:solidFill>
              </a:rPr>
              <a:t>Rationale: 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Concise and clear</a:t>
            </a:r>
            <a:endParaRPr lang="en-US" sz="2000" b="1" dirty="0">
              <a:solidFill>
                <a:srgbClr val="002060"/>
              </a:solidFill>
            </a:endParaRPr>
          </a:p>
          <a:p>
            <a:pPr marL="517525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A broad and comprehensive reach and scope</a:t>
            </a:r>
          </a:p>
          <a:p>
            <a:pPr marL="517525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A higher calling, ultimately linking MR to patient care (improving life)</a:t>
            </a:r>
          </a:p>
          <a:p>
            <a:pPr marL="517525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Basic discovery and advancement of human understanding also represented (extending vision, expanding minds)</a:t>
            </a:r>
          </a:p>
          <a:p>
            <a:pPr marL="517525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</a:rPr>
              <a:t>Outreach is implied (expanding minds, improving life)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2057400"/>
            <a:ext cx="8729798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5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3410</Words>
  <Application>Microsoft Office PowerPoint</Application>
  <PresentationFormat>On-screen Show (4:3)</PresentationFormat>
  <Paragraphs>433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2018 ISMRM Strategic Plan  Mission &amp; Vision Make It Yours!</vt:lpstr>
      <vt:lpstr>PowerPoint Presentation</vt:lpstr>
      <vt:lpstr>Disruption</vt:lpstr>
      <vt:lpstr>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Allen</dc:creator>
  <cp:lastModifiedBy>Daniel Sodickson</cp:lastModifiedBy>
  <cp:revision>153</cp:revision>
  <dcterms:created xsi:type="dcterms:W3CDTF">2017-10-23T14:10:23Z</dcterms:created>
  <dcterms:modified xsi:type="dcterms:W3CDTF">2018-03-14T17:00:37Z</dcterms:modified>
</cp:coreProperties>
</file>