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  <p:sldMasterId id="2147484224" r:id="rId2"/>
    <p:sldMasterId id="2147484260" r:id="rId3"/>
    <p:sldMasterId id="2147484512" r:id="rId4"/>
    <p:sldMasterId id="2147484524" r:id="rId5"/>
    <p:sldMasterId id="2147484536" r:id="rId6"/>
    <p:sldMasterId id="2147484548" r:id="rId7"/>
  </p:sldMasterIdLst>
  <p:notesMasterIdLst>
    <p:notesMasterId r:id="rId91"/>
  </p:notesMasterIdLst>
  <p:handoutMasterIdLst>
    <p:handoutMasterId r:id="rId92"/>
  </p:handoutMasterIdLst>
  <p:sldIdLst>
    <p:sldId id="2109" r:id="rId8"/>
    <p:sldId id="1379" r:id="rId9"/>
    <p:sldId id="2110" r:id="rId10"/>
    <p:sldId id="2015" r:id="rId11"/>
    <p:sldId id="2016" r:id="rId12"/>
    <p:sldId id="2017" r:id="rId13"/>
    <p:sldId id="2018" r:id="rId14"/>
    <p:sldId id="2019" r:id="rId15"/>
    <p:sldId id="2020" r:id="rId16"/>
    <p:sldId id="2066" r:id="rId17"/>
    <p:sldId id="2067" r:id="rId18"/>
    <p:sldId id="2068" r:id="rId19"/>
    <p:sldId id="2069" r:id="rId20"/>
    <p:sldId id="2070" r:id="rId21"/>
    <p:sldId id="2071" r:id="rId22"/>
    <p:sldId id="2021" r:id="rId23"/>
    <p:sldId id="2022" r:id="rId24"/>
    <p:sldId id="2113" r:id="rId25"/>
    <p:sldId id="2023" r:id="rId26"/>
    <p:sldId id="2072" r:id="rId27"/>
    <p:sldId id="2073" r:id="rId28"/>
    <p:sldId id="2074" r:id="rId29"/>
    <p:sldId id="2075" r:id="rId30"/>
    <p:sldId id="2076" r:id="rId31"/>
    <p:sldId id="2077" r:id="rId32"/>
    <p:sldId id="2078" r:id="rId33"/>
    <p:sldId id="2079" r:id="rId34"/>
    <p:sldId id="2080" r:id="rId35"/>
    <p:sldId id="2081" r:id="rId36"/>
    <p:sldId id="2082" r:id="rId37"/>
    <p:sldId id="2083" r:id="rId38"/>
    <p:sldId id="2084" r:id="rId39"/>
    <p:sldId id="2024" r:id="rId40"/>
    <p:sldId id="2025" r:id="rId41"/>
    <p:sldId id="2026" r:id="rId42"/>
    <p:sldId id="2027" r:id="rId43"/>
    <p:sldId id="2028" r:id="rId44"/>
    <p:sldId id="2029" r:id="rId45"/>
    <p:sldId id="2030" r:id="rId46"/>
    <p:sldId id="2031" r:id="rId47"/>
    <p:sldId id="2032" r:id="rId48"/>
    <p:sldId id="2033" r:id="rId49"/>
    <p:sldId id="2034" r:id="rId50"/>
    <p:sldId id="2035" r:id="rId51"/>
    <p:sldId id="2036" r:id="rId52"/>
    <p:sldId id="2037" r:id="rId53"/>
    <p:sldId id="2038" r:id="rId54"/>
    <p:sldId id="2039" r:id="rId55"/>
    <p:sldId id="2040" r:id="rId56"/>
    <p:sldId id="2041" r:id="rId57"/>
    <p:sldId id="2042" r:id="rId58"/>
    <p:sldId id="2043" r:id="rId59"/>
    <p:sldId id="2044" r:id="rId60"/>
    <p:sldId id="1705" r:id="rId61"/>
    <p:sldId id="1706" r:id="rId62"/>
    <p:sldId id="2045" r:id="rId63"/>
    <p:sldId id="2046" r:id="rId64"/>
    <p:sldId id="2047" r:id="rId65"/>
    <p:sldId id="2048" r:id="rId66"/>
    <p:sldId id="2049" r:id="rId67"/>
    <p:sldId id="2050" r:id="rId68"/>
    <p:sldId id="2051" r:id="rId69"/>
    <p:sldId id="2052" r:id="rId70"/>
    <p:sldId id="2053" r:id="rId71"/>
    <p:sldId id="2054" r:id="rId72"/>
    <p:sldId id="2055" r:id="rId73"/>
    <p:sldId id="2056" r:id="rId74"/>
    <p:sldId id="2057" r:id="rId75"/>
    <p:sldId id="2058" r:id="rId76"/>
    <p:sldId id="2059" r:id="rId77"/>
    <p:sldId id="2060" r:id="rId78"/>
    <p:sldId id="2061" r:id="rId79"/>
    <p:sldId id="2062" r:id="rId80"/>
    <p:sldId id="2063" r:id="rId81"/>
    <p:sldId id="2064" r:id="rId82"/>
    <p:sldId id="2087" r:id="rId83"/>
    <p:sldId id="2088" r:id="rId84"/>
    <p:sldId id="2089" r:id="rId85"/>
    <p:sldId id="2112" r:id="rId86"/>
    <p:sldId id="2111" r:id="rId87"/>
    <p:sldId id="2000" r:id="rId88"/>
    <p:sldId id="2001" r:id="rId89"/>
    <p:sldId id="2012" r:id="rId9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FF"/>
    <a:srgbClr val="FF6666"/>
    <a:srgbClr val="FF8181"/>
    <a:srgbClr val="000000"/>
    <a:srgbClr val="FFFFFF"/>
    <a:srgbClr val="3693BC"/>
    <a:srgbClr val="43A0C9"/>
    <a:srgbClr val="58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20" autoAdjust="0"/>
    <p:restoredTop sz="94692" autoAdjust="0"/>
  </p:normalViewPr>
  <p:slideViewPr>
    <p:cSldViewPr snapToObjects="1">
      <p:cViewPr varScale="1">
        <p:scale>
          <a:sx n="142" d="100"/>
          <a:sy n="142" d="100"/>
        </p:scale>
        <p:origin x="5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816"/>
    </p:cViewPr>
  </p:sorterViewPr>
  <p:notesViewPr>
    <p:cSldViewPr snapToObjects="1">
      <p:cViewPr varScale="1">
        <p:scale>
          <a:sx n="101" d="100"/>
          <a:sy n="101" d="100"/>
        </p:scale>
        <p:origin x="-3420" y="-108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1E6F9E-D1CE-4224-835B-07D8B955BD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47382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2201EDB-6D27-47F5-B1DF-EFA490FBDDC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84401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1EDB-6D27-47F5-B1DF-EFA490FBDDC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3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3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34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14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57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19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8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57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62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286D33-855B-4095-B9EF-DF6FA7FEA95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143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49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01EDB-6D27-47F5-B1DF-EFA490FBDDC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347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06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64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34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57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91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80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4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9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58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01EDB-6D27-47F5-B1DF-EFA490FBDDC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39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700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57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371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68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818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64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519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845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762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1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23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711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2204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519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284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11890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86D33-855B-4095-B9EF-DF6FA7FEA959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258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222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16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695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88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435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436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493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27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53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259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5535D4-9C1B-44A5-8870-F6423DB2D34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228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5535D4-9C1B-44A5-8870-F6423DB2D34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20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56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885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57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1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0A0FD-7D3C-46D2-840B-99A06864800D}" type="slidenum">
              <a:rPr lang="en-GB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GB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33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0A0FD-7D3C-46D2-840B-99A06864800D}" type="slidenum">
              <a:rPr lang="en-GB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GB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50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691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0A0FD-7D3C-46D2-840B-99A06864800D}" type="slidenum">
              <a:rPr lang="en-GB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GB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426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61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15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62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453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63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295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64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032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65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960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66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005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67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381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68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944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69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71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40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70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046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71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622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72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594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73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834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74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235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75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622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10583313-A9F6-4B6E-AAFE-269224FE5265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188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10583313-A9F6-4B6E-AAFE-269224FE5265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77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573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10583313-A9F6-4B6E-AAFE-269224FE5265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78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9160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5535D4-9C1B-44A5-8870-F6423DB2D34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12/9/2013</a:t>
            </a: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475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73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10583313-A9F6-4B6E-AAFE-269224FE5265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7527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5535D4-9C1B-44A5-8870-F6423DB2D34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3848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5535D4-9C1B-44A5-8870-F6423DB2D34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7621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4FB1D0-7850-4436-A004-29DBC738C956}" type="slidenum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12/9/2013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4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3B5535D4-9C1B-44A5-8870-F6423DB2D346}" type="slidenum">
              <a:rPr lang="en-US">
                <a:solidFill>
                  <a:prstClr val="white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1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6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0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1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8F0B769-0255-42DF-A341-F12D08057F44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5D9197E-5C1C-49B7-B854-8C36EDDD392B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22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8948A701-903B-4792-AD58-A68063806253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840F15F4-2C1F-43E5-9BA0-34066795F70E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4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9137EA69-5F6A-445F-A020-5BFDB49084CA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8E2565C-5648-4630-AFCA-47B6E0C8BE2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08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4EEF5714-8B2A-41AA-9DB4-037B2F1A90F2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F404DD6D-1D30-4006-8DD7-D0C663DD1BB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53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7454666-BA37-42D3-912A-F1D397B6026B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DD9B83AE-2026-487C-9EBF-A063B911E591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14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FCB52C68-CF2D-4E38-A70D-0AD69F8B1931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D795D2D-D36E-4295-9332-EF8EAEED75C3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9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C5704714-B325-4234-88A2-93E448FAFCCE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7EE68DC-1BEC-4C72-89EE-BB0800F75E6C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7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79816167-73A8-4E3D-83A9-65BE75F4E90E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EFAAC133-5FBF-46CA-80D2-BE0928B05E01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84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10BF4C58-40CF-4124-B14E-890A0F328F8E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A608E41B-2AE4-4B89-96F5-11493BF56959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72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82140382-1656-4976-A6C8-F61CDA6921CF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A9F4A74B-729A-4251-8B39-10246E0AD027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74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EDE09F25-60BE-485B-BAAF-3D409C10153D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759C00B-DB6F-4D93-9162-DBB7A6AE63EC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55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DBD02-0A7F-486D-AB01-CD8E3A4C2851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3FC68-E2AF-45C1-B20B-95CCEF35F27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751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EB7BA4-D044-42F4-9693-BAC10748E9EB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7A4E2-E9FE-40A2-8E75-3A78B06014D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845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A11490-23AE-4A12-870C-E7E8030C5B07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80E01-AE87-414A-AE54-2DE295B50C1A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371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4E8889-38BE-48D2-B65E-10927F45FA5D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4D9A20-1596-4B32-8E60-2942A3CC006B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361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DC3D99-7FCF-474E-8903-4FFFAEFF58C3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D7C575-5EE4-42E2-971B-0D0C7C2434AF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5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06C1E8-41E5-4903-BD42-B5713715442E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461FB7-44F7-456C-A2FE-8AB002C1A5AE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9138EE-0C71-4416-9B5B-390DC692358A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34B2E4-C39B-48A2-9491-D96BDD5303F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53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11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0A356-8CC1-4E40-B913-D1C4FAAAA5B2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82D1B-E2F0-4D39-A7E1-4F1BAD07776F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046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66B5D-3803-41E7-8D2E-E6828A870ED8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B86A2A-A3BF-406E-9A2F-287BA752663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725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BC556-690E-4CB2-B730-5EB43C47AB01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15EE7B-2CAC-42E0-9D17-C4AEAB4D40CD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585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6ABC8-B886-4D5E-A92D-CA2E0CDE1199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23AD59-4977-414F-A4E1-AB2ACD60E290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230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BCC17854-3A03-4637-A474-44162B916013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034CCE4B-2034-4B16-8E52-B8D4A1CD5001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089A09C-1759-4075-92D0-69C72F7F5F3C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83B20EED-B597-497B-82DE-E6B6831B932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3771E87C-BEFB-4FF8-8225-54334D51D855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72D4AE24-D4FA-4D25-8484-250AC58E1447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1126AEB9-284E-42CD-B92E-CF7EE10D3D73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B8D7917-F97F-4A2E-A958-3185DEFC679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E83E8407-8484-4F67-91DD-70D2549BD430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E48D8A56-FEFC-458E-94A9-17A21422F2A9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06F9F9AE-4D61-427D-BEE6-35ED682B6BDE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DD8E5F7B-90CE-4929-A396-1A46352724F9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86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39E08911-64DE-4169-9D14-18DCB5772976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1BF17981-3E86-4F70-A3DC-4B3C824421FE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F0317284-2A86-4690-9DC1-75F067E66A73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90F556EB-49DF-4BF2-B667-AA3235238232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3465CB76-E9BE-40B2-BE42-9E845DC80CE3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8CFCF970-7D0C-4621-8C02-234D7E703584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B184D5A6-7FC0-4B40-A0B1-871DD2248F2D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9BC3C8E2-D559-46A7-938C-01B01CF6F625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133922C8-1B2B-4B48-9A81-FED913992417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C9BCAFBB-EB36-4310-8012-E439051FE4B8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DFD3-EB39-4D8D-82F4-D6DF1FB142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D429-4D02-4576-A962-B501485F0C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82A-E6C7-4F02-B8CC-0DF83EE3F1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68EA-8E5F-49C1-BFBA-CF239A00FD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2E766-E2D3-4CD2-8C53-DC526231E6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41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CC84-4918-40CB-A880-28E791BDA9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DDD5-BB7C-4F28-BB61-F99E28B293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714A-1377-45EB-AA79-100F100C12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B5A2-7F13-423F-B968-EF1425D68C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BAA5-1036-445A-8AA1-6DF502E9F1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29A-6063-4847-8CA8-12DD2CDBF1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0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62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41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3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602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352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697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4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28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353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84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842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BCE398E-893A-470B-B419-FCDE03004587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5D9197E-5C1C-49B7-B854-8C36EDDD392B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31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A216BF0-41B2-49FF-B77A-5E2117B77726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840F15F4-2C1F-43E5-9BA0-34066795F70E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393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2DA27DB-AE1D-4BE4-B83D-5951BF78C87A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8E2565C-5648-4630-AFCA-47B6E0C8BE2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6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69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59FAC993-3BC8-471C-8F36-6C53100C28FB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F404DD6D-1D30-4006-8DD7-D0C663DD1BB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387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8FC030D-CEC1-415C-82BE-8128F37B26C1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DD9B83AE-2026-487C-9EBF-A063B911E591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5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147675E-BAA6-4C4E-9689-0A12C9ECD6A3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D795D2D-D36E-4295-9332-EF8EAEED75C3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616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80DE3A70-2EDF-42E1-983E-87C768369AAF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7EE68DC-1BEC-4C72-89EE-BB0800F75E6C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749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5138113B-2686-426F-8758-ECC9FBC99061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EFAAC133-5FBF-46CA-80D2-BE0928B05E01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858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2A845B1A-3901-4976-81F9-F43437751D8C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A608E41B-2AE4-4B89-96F5-11493BF56959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881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328DD9B0-7BC1-4F32-AD8F-1F044330BA62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A9F4A74B-729A-4251-8B39-10246E0AD027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960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CF867A16-4E26-487B-B1B3-9A0D3A609EF5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759C00B-DB6F-4D93-9162-DBB7A6AE63EC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7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9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9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9A1AF-46FC-40FF-A4B5-4FA7E2E8D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4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8D6F882-A194-46AE-83E5-797D86503D47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2779AE2-9E4B-4249-A97D-94CAFB90CF02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3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045219-A668-416C-B538-812C489947D6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10/24/18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tyku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942D10-B7CF-435E-8603-CC0272D39600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77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C20D54B5-37A1-403E-A7E4-EC7F76C56435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tyku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1C6AEB17-8C29-47FB-9F2C-5918419B58B9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4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055E-C8A3-4236-B059-E79A46C22A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6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12/9/2013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96E43-65B5-4AFE-ADEE-43D20E4882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74A3220-C1E2-4503-8AAF-064DE96F111A}" type="datetime1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10/24/18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2779AE2-9E4B-4249-A97D-94CAFB90CF02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4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38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9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51.png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38.png"/><Relationship Id="rId21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67.jpe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67.jpe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67.jpe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67.jpe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tiff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115.png"/><Relationship Id="rId4" Type="http://schemas.openxmlformats.org/officeDocument/2006/relationships/image" Target="../media/image1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.png"/><Relationship Id="rId4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2.png"/><Relationship Id="rId5" Type="http://schemas.openxmlformats.org/officeDocument/2006/relationships/image" Target="../media/image67.jpeg"/><Relationship Id="rId4" Type="http://schemas.openxmlformats.org/officeDocument/2006/relationships/image" Target="../media/image121.png"/><Relationship Id="rId9" Type="http://schemas.openxmlformats.org/officeDocument/2006/relationships/image" Target="../media/image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7.png"/><Relationship Id="rId4" Type="http://schemas.openxmlformats.org/officeDocument/2006/relationships/image" Target="../media/image126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jpeg"/><Relationship Id="rId18" Type="http://schemas.openxmlformats.org/officeDocument/2006/relationships/image" Target="../media/image143.jpeg"/><Relationship Id="rId26" Type="http://schemas.openxmlformats.org/officeDocument/2006/relationships/image" Target="../media/image150.png"/><Relationship Id="rId3" Type="http://schemas.openxmlformats.org/officeDocument/2006/relationships/image" Target="../media/image129.jpeg"/><Relationship Id="rId21" Type="http://schemas.openxmlformats.org/officeDocument/2006/relationships/image" Target="../media/image146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17" Type="http://schemas.openxmlformats.org/officeDocument/2006/relationships/image" Target="../media/image142.jpeg"/><Relationship Id="rId25" Type="http://schemas.microsoft.com/office/2007/relationships/hdphoto" Target="../media/hdphoto2.wdp"/><Relationship Id="rId2" Type="http://schemas.openxmlformats.org/officeDocument/2006/relationships/notesSlide" Target="../notesSlides/notesSlide82.xml"/><Relationship Id="rId16" Type="http://schemas.openxmlformats.org/officeDocument/2006/relationships/image" Target="../media/image141.jpeg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24" Type="http://schemas.openxmlformats.org/officeDocument/2006/relationships/image" Target="../media/image149.jpeg"/><Relationship Id="rId5" Type="http://schemas.openxmlformats.org/officeDocument/2006/relationships/image" Target="../media/image130.jpeg"/><Relationship Id="rId15" Type="http://schemas.openxmlformats.org/officeDocument/2006/relationships/image" Target="../media/image140.jpeg"/><Relationship Id="rId23" Type="http://schemas.openxmlformats.org/officeDocument/2006/relationships/image" Target="../media/image148.jpeg"/><Relationship Id="rId10" Type="http://schemas.openxmlformats.org/officeDocument/2006/relationships/image" Target="../media/image135.png"/><Relationship Id="rId19" Type="http://schemas.openxmlformats.org/officeDocument/2006/relationships/image" Target="../media/image144.jpeg"/><Relationship Id="rId4" Type="http://schemas.microsoft.com/office/2007/relationships/hdphoto" Target="../media/hdphoto1.wdp"/><Relationship Id="rId9" Type="http://schemas.openxmlformats.org/officeDocument/2006/relationships/image" Target="../media/image134.jpeg"/><Relationship Id="rId14" Type="http://schemas.openxmlformats.org/officeDocument/2006/relationships/image" Target="../media/image139.png"/><Relationship Id="rId22" Type="http://schemas.openxmlformats.org/officeDocument/2006/relationships/image" Target="../media/image147.jpeg"/><Relationship Id="rId27" Type="http://schemas.openxmlformats.org/officeDocument/2006/relationships/image" Target="../media/image15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:\Data\POV_RAY\Image_Q2.png">
            <a:extLst>
              <a:ext uri="{FF2B5EF4-FFF2-40B4-BE49-F238E27FC236}">
                <a16:creationId xmlns:a16="http://schemas.microsoft.com/office/drawing/2014/main" id="{2A627243-7218-624A-B2CA-4CA2786D2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r="24577"/>
          <a:stretch/>
        </p:blipFill>
        <p:spPr bwMode="auto">
          <a:xfrm>
            <a:off x="2758823" y="2622436"/>
            <a:ext cx="3027372" cy="345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-88776" y="997568"/>
            <a:ext cx="932155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DTI Processing: Pitfalls in Clinical Applications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17"/>
          <p:cNvGrpSpPr>
            <a:grpSpLocks noChangeAspect="1"/>
          </p:cNvGrpSpPr>
          <p:nvPr/>
        </p:nvGrpSpPr>
        <p:grpSpPr>
          <a:xfrm>
            <a:off x="6265580" y="3392996"/>
            <a:ext cx="2482884" cy="1279235"/>
            <a:chOff x="4060818" y="1547941"/>
            <a:chExt cx="2482884" cy="1279234"/>
          </a:xfrm>
        </p:grpSpPr>
        <p:grpSp>
          <p:nvGrpSpPr>
            <p:cNvPr id="24" name="Group 7"/>
            <p:cNvGrpSpPr>
              <a:grpSpLocks noChangeAspect="1"/>
            </p:cNvGrpSpPr>
            <p:nvPr/>
          </p:nvGrpSpPr>
          <p:grpSpPr>
            <a:xfrm>
              <a:off x="4133844" y="1547941"/>
              <a:ext cx="2279239" cy="894762"/>
              <a:chOff x="795728" y="1392836"/>
              <a:chExt cx="7605009" cy="2985502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795728" y="2686987"/>
                <a:ext cx="7438868" cy="1206709"/>
              </a:xfrm>
              <a:custGeom>
                <a:avLst/>
                <a:gdLst>
                  <a:gd name="connsiteX0" fmla="*/ 395990 w 7438868"/>
                  <a:gd name="connsiteY0" fmla="*/ 895662 h 1206709"/>
                  <a:gd name="connsiteX1" fmla="*/ 156147 w 7438868"/>
                  <a:gd name="connsiteY1" fmla="*/ 1053059 h 1206709"/>
                  <a:gd name="connsiteX2" fmla="*/ 13741 w 7438868"/>
                  <a:gd name="connsiteY2" fmla="*/ 1172980 h 1206709"/>
                  <a:gd name="connsiteX3" fmla="*/ 73702 w 7438868"/>
                  <a:gd name="connsiteY3" fmla="*/ 1202961 h 1206709"/>
                  <a:gd name="connsiteX4" fmla="*/ 321039 w 7438868"/>
                  <a:gd name="connsiteY4" fmla="*/ 1150495 h 1206709"/>
                  <a:gd name="connsiteX5" fmla="*/ 1138003 w 7438868"/>
                  <a:gd name="connsiteY5" fmla="*/ 970613 h 1206709"/>
                  <a:gd name="connsiteX6" fmla="*/ 2067393 w 7438868"/>
                  <a:gd name="connsiteY6" fmla="*/ 745761 h 1206709"/>
                  <a:gd name="connsiteX7" fmla="*/ 3244121 w 7438868"/>
                  <a:gd name="connsiteY7" fmla="*/ 505918 h 1206709"/>
                  <a:gd name="connsiteX8" fmla="*/ 4091065 w 7438868"/>
                  <a:gd name="connsiteY8" fmla="*/ 408482 h 1206709"/>
                  <a:gd name="connsiteX9" fmla="*/ 4533275 w 7438868"/>
                  <a:gd name="connsiteY9" fmla="*/ 438462 h 1206709"/>
                  <a:gd name="connsiteX10" fmla="*/ 6039787 w 7438868"/>
                  <a:gd name="connsiteY10" fmla="*/ 753256 h 1206709"/>
                  <a:gd name="connsiteX11" fmla="*/ 6759315 w 7438868"/>
                  <a:gd name="connsiteY11" fmla="*/ 940633 h 1206709"/>
                  <a:gd name="connsiteX12" fmla="*/ 7351426 w 7438868"/>
                  <a:gd name="connsiteY12" fmla="*/ 1135505 h 1206709"/>
                  <a:gd name="connsiteX13" fmla="*/ 7283970 w 7438868"/>
                  <a:gd name="connsiteY13" fmla="*/ 1098029 h 1206709"/>
                  <a:gd name="connsiteX14" fmla="*/ 7081603 w 7438868"/>
                  <a:gd name="connsiteY14" fmla="*/ 1015583 h 1206709"/>
                  <a:gd name="connsiteX15" fmla="*/ 6324600 w 7438868"/>
                  <a:gd name="connsiteY15" fmla="*/ 738265 h 1206709"/>
                  <a:gd name="connsiteX16" fmla="*/ 5792449 w 7438868"/>
                  <a:gd name="connsiteY16" fmla="*/ 543393 h 1206709"/>
                  <a:gd name="connsiteX17" fmla="*/ 4720652 w 7438868"/>
                  <a:gd name="connsiteY17" fmla="*/ 221105 h 1206709"/>
                  <a:gd name="connsiteX18" fmla="*/ 4061085 w 7438868"/>
                  <a:gd name="connsiteY18" fmla="*/ 63708 h 1206709"/>
                  <a:gd name="connsiteX19" fmla="*/ 3356547 w 7438868"/>
                  <a:gd name="connsiteY19" fmla="*/ 3747 h 1206709"/>
                  <a:gd name="connsiteX20" fmla="*/ 2239780 w 7438868"/>
                  <a:gd name="connsiteY20" fmla="*/ 86193 h 1206709"/>
                  <a:gd name="connsiteX21" fmla="*/ 1422816 w 7438868"/>
                  <a:gd name="connsiteY21" fmla="*/ 408482 h 1206709"/>
                  <a:gd name="connsiteX22" fmla="*/ 395990 w 7438868"/>
                  <a:gd name="connsiteY22" fmla="*/ 895662 h 120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438868" h="1206709">
                    <a:moveTo>
                      <a:pt x="395990" y="895662"/>
                    </a:moveTo>
                    <a:cubicBezTo>
                      <a:pt x="184879" y="1003091"/>
                      <a:pt x="219855" y="1006839"/>
                      <a:pt x="156147" y="1053059"/>
                    </a:cubicBezTo>
                    <a:cubicBezTo>
                      <a:pt x="92439" y="1099279"/>
                      <a:pt x="27482" y="1147996"/>
                      <a:pt x="13741" y="1172980"/>
                    </a:cubicBezTo>
                    <a:cubicBezTo>
                      <a:pt x="0" y="1197964"/>
                      <a:pt x="22486" y="1206709"/>
                      <a:pt x="73702" y="1202961"/>
                    </a:cubicBezTo>
                    <a:cubicBezTo>
                      <a:pt x="124918" y="1199214"/>
                      <a:pt x="321039" y="1150495"/>
                      <a:pt x="321039" y="1150495"/>
                    </a:cubicBezTo>
                    <a:lnTo>
                      <a:pt x="1138003" y="970613"/>
                    </a:lnTo>
                    <a:cubicBezTo>
                      <a:pt x="1429062" y="903157"/>
                      <a:pt x="1716373" y="823210"/>
                      <a:pt x="2067393" y="745761"/>
                    </a:cubicBezTo>
                    <a:cubicBezTo>
                      <a:pt x="2418413" y="668312"/>
                      <a:pt x="2906842" y="562131"/>
                      <a:pt x="3244121" y="505918"/>
                    </a:cubicBezTo>
                    <a:cubicBezTo>
                      <a:pt x="3581400" y="449705"/>
                      <a:pt x="3876206" y="419725"/>
                      <a:pt x="4091065" y="408482"/>
                    </a:cubicBezTo>
                    <a:cubicBezTo>
                      <a:pt x="4305924" y="397239"/>
                      <a:pt x="4208488" y="381000"/>
                      <a:pt x="4533275" y="438462"/>
                    </a:cubicBezTo>
                    <a:cubicBezTo>
                      <a:pt x="4858062" y="495924"/>
                      <a:pt x="5668780" y="669561"/>
                      <a:pt x="6039787" y="753256"/>
                    </a:cubicBezTo>
                    <a:cubicBezTo>
                      <a:pt x="6410794" y="836951"/>
                      <a:pt x="6540709" y="876925"/>
                      <a:pt x="6759315" y="940633"/>
                    </a:cubicBezTo>
                    <a:cubicBezTo>
                      <a:pt x="6977921" y="1004341"/>
                      <a:pt x="7263984" y="1109272"/>
                      <a:pt x="7351426" y="1135505"/>
                    </a:cubicBezTo>
                    <a:cubicBezTo>
                      <a:pt x="7438868" y="1161738"/>
                      <a:pt x="7328940" y="1118016"/>
                      <a:pt x="7283970" y="1098029"/>
                    </a:cubicBezTo>
                    <a:cubicBezTo>
                      <a:pt x="7239000" y="1078042"/>
                      <a:pt x="7081603" y="1015583"/>
                      <a:pt x="7081603" y="1015583"/>
                    </a:cubicBezTo>
                    <a:lnTo>
                      <a:pt x="6324600" y="738265"/>
                    </a:lnTo>
                    <a:cubicBezTo>
                      <a:pt x="6109741" y="659567"/>
                      <a:pt x="6059774" y="629586"/>
                      <a:pt x="5792449" y="543393"/>
                    </a:cubicBezTo>
                    <a:cubicBezTo>
                      <a:pt x="5525124" y="457200"/>
                      <a:pt x="5009213" y="301053"/>
                      <a:pt x="4720652" y="221105"/>
                    </a:cubicBezTo>
                    <a:cubicBezTo>
                      <a:pt x="4432091" y="141158"/>
                      <a:pt x="4288436" y="99934"/>
                      <a:pt x="4061085" y="63708"/>
                    </a:cubicBezTo>
                    <a:cubicBezTo>
                      <a:pt x="3833734" y="27482"/>
                      <a:pt x="3660098" y="0"/>
                      <a:pt x="3356547" y="3747"/>
                    </a:cubicBezTo>
                    <a:cubicBezTo>
                      <a:pt x="3052996" y="7495"/>
                      <a:pt x="2562069" y="18737"/>
                      <a:pt x="2239780" y="86193"/>
                    </a:cubicBezTo>
                    <a:cubicBezTo>
                      <a:pt x="1917492" y="153649"/>
                      <a:pt x="1730114" y="271072"/>
                      <a:pt x="1422816" y="408482"/>
                    </a:cubicBezTo>
                    <a:cubicBezTo>
                      <a:pt x="1115518" y="545892"/>
                      <a:pt x="607101" y="788233"/>
                      <a:pt x="395990" y="89566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4278443" y="3586396"/>
                <a:ext cx="1737609" cy="773244"/>
              </a:xfrm>
              <a:custGeom>
                <a:avLst/>
                <a:gdLst>
                  <a:gd name="connsiteX0" fmla="*/ 1485275 w 1737609"/>
                  <a:gd name="connsiteY0" fmla="*/ 768247 h 773244"/>
                  <a:gd name="connsiteX1" fmla="*/ 863183 w 1737609"/>
                  <a:gd name="connsiteY1" fmla="*/ 648325 h 773244"/>
                  <a:gd name="connsiteX2" fmla="*/ 203616 w 1737609"/>
                  <a:gd name="connsiteY2" fmla="*/ 378502 h 773244"/>
                  <a:gd name="connsiteX3" fmla="*/ 1249 w 1737609"/>
                  <a:gd name="connsiteY3" fmla="*/ 138660 h 773244"/>
                  <a:gd name="connsiteX4" fmla="*/ 196121 w 1737609"/>
                  <a:gd name="connsiteY4" fmla="*/ 18738 h 773244"/>
                  <a:gd name="connsiteX5" fmla="*/ 698291 w 1737609"/>
                  <a:gd name="connsiteY5" fmla="*/ 26234 h 773244"/>
                  <a:gd name="connsiteX6" fmla="*/ 1335373 w 1737609"/>
                  <a:gd name="connsiteY6" fmla="*/ 168640 h 773244"/>
                  <a:gd name="connsiteX7" fmla="*/ 1695137 w 1737609"/>
                  <a:gd name="connsiteY7" fmla="*/ 400988 h 773244"/>
                  <a:gd name="connsiteX8" fmla="*/ 1590206 w 1737609"/>
                  <a:gd name="connsiteY8" fmla="*/ 678306 h 773244"/>
                  <a:gd name="connsiteX9" fmla="*/ 1485275 w 1737609"/>
                  <a:gd name="connsiteY9" fmla="*/ 768247 h 77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37609" h="773244">
                    <a:moveTo>
                      <a:pt x="1485275" y="768247"/>
                    </a:moveTo>
                    <a:cubicBezTo>
                      <a:pt x="1364105" y="763250"/>
                      <a:pt x="1076793" y="713283"/>
                      <a:pt x="863183" y="648325"/>
                    </a:cubicBezTo>
                    <a:cubicBezTo>
                      <a:pt x="649573" y="583367"/>
                      <a:pt x="347272" y="463446"/>
                      <a:pt x="203616" y="378502"/>
                    </a:cubicBezTo>
                    <a:cubicBezTo>
                      <a:pt x="59960" y="293558"/>
                      <a:pt x="2498" y="198621"/>
                      <a:pt x="1249" y="138660"/>
                    </a:cubicBezTo>
                    <a:cubicBezTo>
                      <a:pt x="0" y="78699"/>
                      <a:pt x="79947" y="37476"/>
                      <a:pt x="196121" y="18738"/>
                    </a:cubicBezTo>
                    <a:cubicBezTo>
                      <a:pt x="312295" y="0"/>
                      <a:pt x="508416" y="1250"/>
                      <a:pt x="698291" y="26234"/>
                    </a:cubicBezTo>
                    <a:cubicBezTo>
                      <a:pt x="888166" y="51218"/>
                      <a:pt x="1169232" y="106181"/>
                      <a:pt x="1335373" y="168640"/>
                    </a:cubicBezTo>
                    <a:cubicBezTo>
                      <a:pt x="1501514" y="231099"/>
                      <a:pt x="1652665" y="316044"/>
                      <a:pt x="1695137" y="400988"/>
                    </a:cubicBezTo>
                    <a:cubicBezTo>
                      <a:pt x="1737609" y="485932"/>
                      <a:pt x="1623934" y="622093"/>
                      <a:pt x="1590206" y="678306"/>
                    </a:cubicBezTo>
                    <a:cubicBezTo>
                      <a:pt x="1556478" y="734519"/>
                      <a:pt x="1606445" y="773244"/>
                      <a:pt x="1485275" y="76824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885669" y="1392836"/>
                <a:ext cx="7515068" cy="2447145"/>
              </a:xfrm>
              <a:custGeom>
                <a:avLst/>
                <a:gdLst>
                  <a:gd name="connsiteX0" fmla="*/ 66206 w 7515068"/>
                  <a:gd name="connsiteY0" fmla="*/ 2399675 h 2447145"/>
                  <a:gd name="connsiteX1" fmla="*/ 403485 w 7515068"/>
                  <a:gd name="connsiteY1" fmla="*/ 2159833 h 2447145"/>
                  <a:gd name="connsiteX2" fmla="*/ 2119859 w 7515068"/>
                  <a:gd name="connsiteY2" fmla="*/ 1222948 h 2447145"/>
                  <a:gd name="connsiteX3" fmla="*/ 3686331 w 7515068"/>
                  <a:gd name="connsiteY3" fmla="*/ 503420 h 2447145"/>
                  <a:gd name="connsiteX4" fmla="*/ 4593236 w 7515068"/>
                  <a:gd name="connsiteY4" fmla="*/ 158646 h 2447145"/>
                  <a:gd name="connsiteX5" fmla="*/ 5267793 w 7515068"/>
                  <a:gd name="connsiteY5" fmla="*/ 16239 h 2447145"/>
                  <a:gd name="connsiteX6" fmla="*/ 5717498 w 7515068"/>
                  <a:gd name="connsiteY6" fmla="*/ 61210 h 2447145"/>
                  <a:gd name="connsiteX7" fmla="*/ 6219669 w 7515068"/>
                  <a:gd name="connsiteY7" fmla="*/ 346023 h 2447145"/>
                  <a:gd name="connsiteX8" fmla="*/ 6631898 w 7515068"/>
                  <a:gd name="connsiteY8" fmla="*/ 750757 h 2447145"/>
                  <a:gd name="connsiteX9" fmla="*/ 7141564 w 7515068"/>
                  <a:gd name="connsiteY9" fmla="*/ 1515256 h 2447145"/>
                  <a:gd name="connsiteX10" fmla="*/ 7478842 w 7515068"/>
                  <a:gd name="connsiteY10" fmla="*/ 2309734 h 2447145"/>
                  <a:gd name="connsiteX11" fmla="*/ 7358921 w 7515068"/>
                  <a:gd name="connsiteY11" fmla="*/ 2137348 h 2447145"/>
                  <a:gd name="connsiteX12" fmla="*/ 7096593 w 7515068"/>
                  <a:gd name="connsiteY12" fmla="*/ 1770089 h 2447145"/>
                  <a:gd name="connsiteX13" fmla="*/ 6669374 w 7515068"/>
                  <a:gd name="connsiteY13" fmla="*/ 1305394 h 2447145"/>
                  <a:gd name="connsiteX14" fmla="*/ 6122233 w 7515068"/>
                  <a:gd name="connsiteY14" fmla="*/ 960620 h 2447145"/>
                  <a:gd name="connsiteX15" fmla="*/ 5500141 w 7515068"/>
                  <a:gd name="connsiteY15" fmla="*/ 848194 h 2447145"/>
                  <a:gd name="connsiteX16" fmla="*/ 4668187 w 7515068"/>
                  <a:gd name="connsiteY16" fmla="*/ 990600 h 2447145"/>
                  <a:gd name="connsiteX17" fmla="*/ 3468974 w 7515068"/>
                  <a:gd name="connsiteY17" fmla="*/ 1320384 h 2447145"/>
                  <a:gd name="connsiteX18" fmla="*/ 898161 w 7515068"/>
                  <a:gd name="connsiteY18" fmla="*/ 2167328 h 2447145"/>
                  <a:gd name="connsiteX19" fmla="*/ 141157 w 7515068"/>
                  <a:gd name="connsiteY19" fmla="*/ 2407171 h 2447145"/>
                  <a:gd name="connsiteX20" fmla="*/ 66206 w 7515068"/>
                  <a:gd name="connsiteY20" fmla="*/ 2399675 h 244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515068" h="2447145">
                    <a:moveTo>
                      <a:pt x="66206" y="2399675"/>
                    </a:moveTo>
                    <a:cubicBezTo>
                      <a:pt x="109927" y="2358452"/>
                      <a:pt x="61210" y="2355954"/>
                      <a:pt x="403485" y="2159833"/>
                    </a:cubicBezTo>
                    <a:cubicBezTo>
                      <a:pt x="745760" y="1963712"/>
                      <a:pt x="1572718" y="1499017"/>
                      <a:pt x="2119859" y="1222948"/>
                    </a:cubicBezTo>
                    <a:cubicBezTo>
                      <a:pt x="2667000" y="946879"/>
                      <a:pt x="3274102" y="680804"/>
                      <a:pt x="3686331" y="503420"/>
                    </a:cubicBezTo>
                    <a:cubicBezTo>
                      <a:pt x="4098560" y="326036"/>
                      <a:pt x="4329659" y="239843"/>
                      <a:pt x="4593236" y="158646"/>
                    </a:cubicBezTo>
                    <a:cubicBezTo>
                      <a:pt x="4856813" y="77449"/>
                      <a:pt x="5080416" y="32478"/>
                      <a:pt x="5267793" y="16239"/>
                    </a:cubicBezTo>
                    <a:cubicBezTo>
                      <a:pt x="5455170" y="0"/>
                      <a:pt x="5558852" y="6246"/>
                      <a:pt x="5717498" y="61210"/>
                    </a:cubicBezTo>
                    <a:cubicBezTo>
                      <a:pt x="5876144" y="116174"/>
                      <a:pt x="6067269" y="231099"/>
                      <a:pt x="6219669" y="346023"/>
                    </a:cubicBezTo>
                    <a:cubicBezTo>
                      <a:pt x="6372069" y="460947"/>
                      <a:pt x="6478249" y="555885"/>
                      <a:pt x="6631898" y="750757"/>
                    </a:cubicBezTo>
                    <a:cubicBezTo>
                      <a:pt x="6785547" y="945629"/>
                      <a:pt x="7000407" y="1255427"/>
                      <a:pt x="7141564" y="1515256"/>
                    </a:cubicBezTo>
                    <a:cubicBezTo>
                      <a:pt x="7282721" y="1775085"/>
                      <a:pt x="7442616" y="2206052"/>
                      <a:pt x="7478842" y="2309734"/>
                    </a:cubicBezTo>
                    <a:cubicBezTo>
                      <a:pt x="7515068" y="2413416"/>
                      <a:pt x="7422629" y="2227289"/>
                      <a:pt x="7358921" y="2137348"/>
                    </a:cubicBezTo>
                    <a:cubicBezTo>
                      <a:pt x="7295213" y="2047407"/>
                      <a:pt x="7211518" y="1908748"/>
                      <a:pt x="7096593" y="1770089"/>
                    </a:cubicBezTo>
                    <a:cubicBezTo>
                      <a:pt x="6981669" y="1631430"/>
                      <a:pt x="6831767" y="1440305"/>
                      <a:pt x="6669374" y="1305394"/>
                    </a:cubicBezTo>
                    <a:cubicBezTo>
                      <a:pt x="6506981" y="1170483"/>
                      <a:pt x="6317105" y="1036820"/>
                      <a:pt x="6122233" y="960620"/>
                    </a:cubicBezTo>
                    <a:cubicBezTo>
                      <a:pt x="5927361" y="884420"/>
                      <a:pt x="5742482" y="843197"/>
                      <a:pt x="5500141" y="848194"/>
                    </a:cubicBezTo>
                    <a:cubicBezTo>
                      <a:pt x="5257800" y="853191"/>
                      <a:pt x="5006715" y="911902"/>
                      <a:pt x="4668187" y="990600"/>
                    </a:cubicBezTo>
                    <a:cubicBezTo>
                      <a:pt x="4329659" y="1069298"/>
                      <a:pt x="4097312" y="1124263"/>
                      <a:pt x="3468974" y="1320384"/>
                    </a:cubicBezTo>
                    <a:cubicBezTo>
                      <a:pt x="2840636" y="1516505"/>
                      <a:pt x="898161" y="2167328"/>
                      <a:pt x="898161" y="2167328"/>
                    </a:cubicBezTo>
                    <a:lnTo>
                      <a:pt x="141157" y="2407171"/>
                    </a:lnTo>
                    <a:cubicBezTo>
                      <a:pt x="0" y="2447145"/>
                      <a:pt x="22485" y="2440898"/>
                      <a:pt x="66206" y="2399675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58B9B9">
                      <a:shade val="30000"/>
                      <a:satMod val="115000"/>
                    </a:srgbClr>
                  </a:gs>
                  <a:gs pos="50000">
                    <a:srgbClr val="58B9B9">
                      <a:shade val="67500"/>
                      <a:satMod val="115000"/>
                    </a:srgbClr>
                  </a:gs>
                  <a:gs pos="100000">
                    <a:srgbClr val="58B9B9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192721" y="2771766"/>
                <a:ext cx="1643085" cy="1606572"/>
              </a:xfrm>
              <a:prstGeom prst="ellipse">
                <a:avLst/>
              </a:prstGeom>
              <a:gradFill flip="none" rotWithShape="1">
                <a:gsLst>
                  <a:gs pos="13000">
                    <a:srgbClr val="58B9B9">
                      <a:shade val="30000"/>
                      <a:satMod val="115000"/>
                    </a:srgbClr>
                  </a:gs>
                  <a:gs pos="50000">
                    <a:srgbClr val="58B9B9">
                      <a:shade val="67500"/>
                      <a:satMod val="115000"/>
                    </a:srgbClr>
                  </a:gs>
                  <a:gs pos="100000">
                    <a:srgbClr val="58B9B9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060818" y="2504010"/>
              <a:ext cx="2482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58B9B9"/>
                  </a:solidFill>
                  <a:latin typeface="Arial" pitchFamily="34" charset="0"/>
                  <a:cs typeface="Arial" pitchFamily="34" charset="0"/>
                </a:rPr>
                <a:t>Image Sciences Institute</a:t>
              </a:r>
              <a:endParaRPr lang="en-GB" sz="1500" b="1" dirty="0">
                <a:solidFill>
                  <a:srgbClr val="58B9B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907580" y="1880828"/>
            <a:ext cx="3556408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Alexander Leemans</a:t>
            </a:r>
            <a:endParaRPr lang="en-US" sz="2400" i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313750" y="5209959"/>
            <a:ext cx="2434714" cy="1279381"/>
            <a:chOff x="6552220" y="1599208"/>
            <a:chExt cx="2434714" cy="1279381"/>
          </a:xfrm>
        </p:grpSpPr>
        <p:sp>
          <p:nvSpPr>
            <p:cNvPr id="33" name="TextBox 32"/>
            <p:cNvSpPr txBox="1"/>
            <p:nvPr/>
          </p:nvSpPr>
          <p:spPr>
            <a:xfrm>
              <a:off x="6629402" y="2555424"/>
              <a:ext cx="227783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Utrecht, the Netherlands</a:t>
              </a:r>
            </a:p>
          </p:txBody>
        </p:sp>
        <p:pic>
          <p:nvPicPr>
            <p:cNvPr id="34" name="Picture 3" descr="F:\Work\Images\Logo_UMCU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7684" y="1599208"/>
              <a:ext cx="722708" cy="713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6552220" y="2312876"/>
              <a:ext cx="24347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Medical Center</a:t>
              </a:r>
            </a:p>
          </p:txBody>
        </p:sp>
      </p:grpSp>
      <p:pic>
        <p:nvPicPr>
          <p:cNvPr id="36" name="Picture 2" descr="F:\Work\Images\2013\PROVIDI_banner_fina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20884" r="38999" b="17657"/>
          <a:stretch/>
        </p:blipFill>
        <p:spPr bwMode="auto">
          <a:xfrm>
            <a:off x="5475123" y="2024844"/>
            <a:ext cx="3237337" cy="76530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2210883" y="6221624"/>
            <a:ext cx="2268252" cy="400110"/>
          </a:xfrm>
          <a:prstGeom prst="rect">
            <a:avLst/>
          </a:prstGeom>
          <a:solidFill>
            <a:schemeClr val="tx1">
              <a:alpha val="8000"/>
            </a:schemeClr>
          </a:solidFill>
          <a:ln w="12700" algn="ctr">
            <a:noFill/>
            <a:miter lim="800000"/>
            <a:headEnd/>
            <a:tailEnd/>
          </a:ln>
          <a:effectLst>
            <a:glow rad="431800">
              <a:schemeClr val="tx1">
                <a:alpha val="24000"/>
              </a:schemeClr>
            </a:glow>
            <a:outerShdw blurRad="2413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prstClr val="white"/>
                </a:solidFill>
                <a:effectLst>
                  <a:outerShdw blurRad="419100" dir="2700000" algn="tl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@Alex_Leemans</a:t>
            </a:r>
            <a:endParaRPr lang="en-US" sz="2000" b="1" i="1" dirty="0">
              <a:solidFill>
                <a:prstClr val="white"/>
              </a:solidFill>
              <a:effectLst>
                <a:outerShdw blurRad="419100" dir="2700000" algn="tl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128"/>
          <p:cNvSpPr txBox="1">
            <a:spLocks noChangeArrowheads="1"/>
          </p:cNvSpPr>
          <p:nvPr/>
        </p:nvSpPr>
        <p:spPr bwMode="auto">
          <a:xfrm>
            <a:off x="117758" y="44624"/>
            <a:ext cx="8908485" cy="70788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FF"/>
                </a:solidFill>
                <a:latin typeface="Arial" charset="0"/>
                <a:cs typeface="Arial" charset="0"/>
              </a:rPr>
              <a:t>“Diffusion Imaging and Fiber Tractography: Tips &amp; Tricks for Clinical Use”</a:t>
            </a:r>
            <a:r>
              <a:rPr lang="en-US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 ISMRM Diffusion Study Group Virtual Meeting, </a:t>
            </a:r>
            <a:r>
              <a:rPr lang="is-IS" sz="2000" dirty="0">
                <a:solidFill>
                  <a:srgbClr val="FFFFFF"/>
                </a:solidFill>
                <a:latin typeface="Arial" charset="0"/>
                <a:cs typeface="Arial" charset="0"/>
              </a:rPr>
              <a:t>24 October 2018</a:t>
            </a:r>
            <a:endParaRPr lang="en-US" sz="2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8" name="Picture 2" descr="http://media.idownloadblog.com/wp-content/uploads/2011/12/twitter_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165304"/>
            <a:ext cx="528438" cy="528438"/>
          </a:xfrm>
          <a:prstGeom prst="roundRect">
            <a:avLst>
              <a:gd name="adj" fmla="val 194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25400" dir="5400000" sy="-100000" algn="bl" rotWithShape="0"/>
          </a:effectLst>
          <a:extLst/>
        </p:spPr>
      </p:pic>
      <p:pic>
        <p:nvPicPr>
          <p:cNvPr id="21" name="Picture 20" descr="DTI_24.png">
            <a:extLst>
              <a:ext uri="{FF2B5EF4-FFF2-40B4-BE49-F238E27FC236}">
                <a16:creationId xmlns:a16="http://schemas.microsoft.com/office/drawing/2014/main" id="{EC6A3CCF-3E6A-8048-84B2-5C0311FCA4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961" t="30150" r="38448" b="31533"/>
          <a:stretch>
            <a:fillRect/>
          </a:stretch>
        </p:blipFill>
        <p:spPr>
          <a:xfrm>
            <a:off x="286702" y="2645680"/>
            <a:ext cx="2329605" cy="36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01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F:\Work\Images\7364583158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9318" r="25507" b="12551"/>
          <a:stretch/>
        </p:blipFill>
        <p:spPr bwMode="auto">
          <a:xfrm>
            <a:off x="5909978" y="721724"/>
            <a:ext cx="1545693" cy="18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DTI_6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8078"/>
          <a:stretch>
            <a:fillRect/>
          </a:stretch>
        </p:blipFill>
        <p:spPr>
          <a:xfrm>
            <a:off x="4644008" y="4338971"/>
            <a:ext cx="1592264" cy="2078361"/>
          </a:xfrm>
          <a:prstGeom prst="rect">
            <a:avLst/>
          </a:prstGeom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8" name="Picture 27" descr="DTI_25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1468395" y="763551"/>
            <a:ext cx="1645521" cy="2194291"/>
          </a:xfrm>
          <a:prstGeom prst="rect">
            <a:avLst/>
          </a:prstGeom>
        </p:spPr>
      </p:pic>
      <p:pic>
        <p:nvPicPr>
          <p:cNvPr id="29" name="Picture 28" descr="DTI_24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961" t="30150" r="38448" b="31533"/>
          <a:stretch>
            <a:fillRect/>
          </a:stretch>
        </p:blipFill>
        <p:spPr>
          <a:xfrm>
            <a:off x="4574436" y="657225"/>
            <a:ext cx="1275519" cy="1971702"/>
          </a:xfrm>
          <a:prstGeom prst="rect">
            <a:avLst/>
          </a:prstGeom>
        </p:spPr>
      </p:pic>
      <p:pic>
        <p:nvPicPr>
          <p:cNvPr id="30" name="Picture 29" descr="DTI_23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4611"/>
          <a:stretch>
            <a:fillRect/>
          </a:stretch>
        </p:blipFill>
        <p:spPr>
          <a:xfrm>
            <a:off x="5822822" y="3976695"/>
            <a:ext cx="2108374" cy="2476493"/>
          </a:xfrm>
          <a:prstGeom prst="rect">
            <a:avLst/>
          </a:prstGeom>
        </p:spPr>
      </p:pic>
      <p:pic>
        <p:nvPicPr>
          <p:cNvPr id="34" name="Picture 33" descr="DTI_19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51297" y="624614"/>
            <a:ext cx="1645521" cy="2194291"/>
          </a:xfrm>
          <a:prstGeom prst="rect">
            <a:avLst/>
          </a:prstGeom>
        </p:spPr>
      </p:pic>
      <p:pic>
        <p:nvPicPr>
          <p:cNvPr id="36" name="Picture 35" descr="DTI_17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436" t="36007" r="40988" b="36546"/>
          <a:stretch>
            <a:fillRect/>
          </a:stretch>
        </p:blipFill>
        <p:spPr>
          <a:xfrm>
            <a:off x="3113916" y="2735253"/>
            <a:ext cx="1460520" cy="1813806"/>
          </a:xfrm>
          <a:prstGeom prst="rect">
            <a:avLst/>
          </a:prstGeom>
        </p:spPr>
      </p:pic>
      <p:pic>
        <p:nvPicPr>
          <p:cNvPr id="37" name="Picture 36" descr="DTI_16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7381065" y="2443149"/>
            <a:ext cx="1645521" cy="2194291"/>
          </a:xfrm>
          <a:prstGeom prst="rect">
            <a:avLst/>
          </a:prstGeom>
        </p:spPr>
      </p:pic>
      <p:pic>
        <p:nvPicPr>
          <p:cNvPr id="38" name="Picture 37" descr="DTI_14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0190"/>
          <a:stretch>
            <a:fillRect/>
          </a:stretch>
        </p:blipFill>
        <p:spPr>
          <a:xfrm>
            <a:off x="3113916" y="4374827"/>
            <a:ext cx="1645521" cy="2078361"/>
          </a:xfrm>
          <a:prstGeom prst="rect">
            <a:avLst/>
          </a:prstGeom>
        </p:spPr>
      </p:pic>
      <p:pic>
        <p:nvPicPr>
          <p:cNvPr id="39" name="Picture 38" descr="DTI_13.pn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0190"/>
          <a:stretch>
            <a:fillRect/>
          </a:stretch>
        </p:blipFill>
        <p:spPr>
          <a:xfrm>
            <a:off x="1577934" y="4374827"/>
            <a:ext cx="1645521" cy="2078361"/>
          </a:xfrm>
          <a:prstGeom prst="rect">
            <a:avLst/>
          </a:prstGeom>
        </p:spPr>
      </p:pic>
      <p:pic>
        <p:nvPicPr>
          <p:cNvPr id="40" name="Picture 39" descr="DTI_12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44388" y="2566050"/>
            <a:ext cx="1645521" cy="2194291"/>
          </a:xfrm>
          <a:prstGeom prst="rect">
            <a:avLst/>
          </a:prstGeom>
        </p:spPr>
      </p:pic>
      <p:pic>
        <p:nvPicPr>
          <p:cNvPr id="41" name="Picture 40" descr="DTI_11.pn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2928915" y="657225"/>
            <a:ext cx="1645521" cy="2194291"/>
          </a:xfrm>
          <a:prstGeom prst="rect">
            <a:avLst/>
          </a:prstGeom>
        </p:spPr>
      </p:pic>
      <p:pic>
        <p:nvPicPr>
          <p:cNvPr id="44" name="Picture 43" descr="DTI_8.pn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8838"/>
          <a:stretch>
            <a:fillRect/>
          </a:stretch>
        </p:blipFill>
        <p:spPr>
          <a:xfrm>
            <a:off x="44388" y="4330334"/>
            <a:ext cx="1645521" cy="2122854"/>
          </a:xfrm>
          <a:prstGeom prst="rect">
            <a:avLst/>
          </a:prstGeom>
        </p:spPr>
      </p:pic>
      <p:pic>
        <p:nvPicPr>
          <p:cNvPr id="45" name="Picture 44" descr="DTI_7.pn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4389435" y="2566050"/>
            <a:ext cx="1645521" cy="2194291"/>
          </a:xfrm>
          <a:prstGeom prst="rect">
            <a:avLst/>
          </a:prstGeom>
        </p:spPr>
      </p:pic>
      <p:pic>
        <p:nvPicPr>
          <p:cNvPr id="47" name="Picture 46" descr="DTI_5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3518"/>
          <a:stretch>
            <a:fillRect/>
          </a:stretch>
        </p:blipFill>
        <p:spPr>
          <a:xfrm>
            <a:off x="7490604" y="4484366"/>
            <a:ext cx="1645521" cy="1968822"/>
          </a:xfrm>
          <a:prstGeom prst="rect">
            <a:avLst/>
          </a:prstGeom>
        </p:spPr>
      </p:pic>
      <p:pic>
        <p:nvPicPr>
          <p:cNvPr id="48" name="Picture 47" descr="DTI_4.pn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5847519" y="2589201"/>
            <a:ext cx="1645521" cy="2194291"/>
          </a:xfrm>
          <a:prstGeom prst="rect">
            <a:avLst/>
          </a:prstGeom>
        </p:spPr>
      </p:pic>
      <p:pic>
        <p:nvPicPr>
          <p:cNvPr id="51" name="Picture 50" descr="DTI_1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7383501" y="624614"/>
            <a:ext cx="1645521" cy="2194291"/>
          </a:xfrm>
          <a:prstGeom prst="rect">
            <a:avLst/>
          </a:prstGeom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947070" y="721724"/>
            <a:ext cx="1432743" cy="189696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42" name="Picture 2" descr="F:\Work\Images\GR_a_2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0272" r="25866" b="11015"/>
          <a:stretch/>
        </p:blipFill>
        <p:spPr bwMode="auto">
          <a:xfrm>
            <a:off x="1653544" y="2716427"/>
            <a:ext cx="1500192" cy="18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3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6148" name="Picture 4" descr="F:\Work\Images\7364583158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282" r="26972" b="12556"/>
          <a:stretch/>
        </p:blipFill>
        <p:spPr bwMode="auto">
          <a:xfrm>
            <a:off x="539750" y="914400"/>
            <a:ext cx="4342812" cy="539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523591" y="1217427"/>
            <a:ext cx="3143740" cy="4382890"/>
            <a:chOff x="5523591" y="1217427"/>
            <a:chExt cx="3143740" cy="4382890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5738293" y="1217427"/>
              <a:ext cx="2714335" cy="2840952"/>
              <a:chOff x="6107274" y="2455325"/>
              <a:chExt cx="1823166" cy="190821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6664325" y="3074205"/>
                <a:ext cx="673843" cy="649824"/>
                <a:chOff x="6637743" y="3074205"/>
                <a:chExt cx="700425" cy="649824"/>
              </a:xfrm>
            </p:grpSpPr>
            <p:sp>
              <p:nvSpPr>
                <p:cNvPr id="4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6637743" y="3074205"/>
                  <a:ext cx="700425" cy="649824"/>
                </a:xfrm>
                <a:prstGeom prst="ellipse">
                  <a:avLst/>
                </a:prstGeom>
                <a:noFill/>
                <a:ln w="76200">
                  <a:solidFill>
                    <a:srgbClr val="3366FF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/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GB" sz="200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50" name="Freeform 37"/>
                <p:cNvSpPr>
                  <a:spLocks noChangeAspect="1"/>
                </p:cNvSpPr>
                <p:nvPr/>
              </p:nvSpPr>
              <p:spPr bwMode="auto">
                <a:xfrm>
                  <a:off x="6717512" y="3187666"/>
                  <a:ext cx="541430" cy="422901"/>
                </a:xfrm>
                <a:custGeom>
                  <a:avLst/>
                  <a:gdLst>
                    <a:gd name="T0" fmla="*/ 0 w 123"/>
                    <a:gd name="T1" fmla="*/ 0 h 105"/>
                    <a:gd name="T2" fmla="*/ 0 w 123"/>
                    <a:gd name="T3" fmla="*/ 0 h 105"/>
                    <a:gd name="T4" fmla="*/ 0 60000 65536"/>
                    <a:gd name="T5" fmla="*/ 0 60000 65536"/>
                    <a:gd name="T6" fmla="*/ 0 w 123"/>
                    <a:gd name="T7" fmla="*/ 0 h 105"/>
                    <a:gd name="T8" fmla="*/ 123 w 123"/>
                    <a:gd name="T9" fmla="*/ 105 h 10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3" h="105">
                      <a:moveTo>
                        <a:pt x="123" y="10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>
                  <a:solidFill>
                    <a:srgbClr val="3366FF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/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GB" sz="200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52" name="Freeform 38"/>
                <p:cNvSpPr>
                  <a:spLocks noChangeAspect="1"/>
                </p:cNvSpPr>
                <p:nvPr/>
              </p:nvSpPr>
              <p:spPr bwMode="auto">
                <a:xfrm>
                  <a:off x="6748648" y="3170622"/>
                  <a:ext cx="494418" cy="453845"/>
                </a:xfrm>
                <a:custGeom>
                  <a:avLst/>
                  <a:gdLst>
                    <a:gd name="T0" fmla="*/ 0 w 120"/>
                    <a:gd name="T1" fmla="*/ 0 h 117"/>
                    <a:gd name="T2" fmla="*/ 0 w 120"/>
                    <a:gd name="T3" fmla="*/ 0 h 117"/>
                    <a:gd name="T4" fmla="*/ 0 60000 65536"/>
                    <a:gd name="T5" fmla="*/ 0 60000 65536"/>
                    <a:gd name="T6" fmla="*/ 0 w 120"/>
                    <a:gd name="T7" fmla="*/ 0 h 117"/>
                    <a:gd name="T8" fmla="*/ 120 w 120"/>
                    <a:gd name="T9" fmla="*/ 117 h 117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0" h="117">
                      <a:moveTo>
                        <a:pt x="0" y="117"/>
                      </a:moveTo>
                      <a:lnTo>
                        <a:pt x="120" y="0"/>
                      </a:lnTo>
                    </a:path>
                  </a:pathLst>
                </a:custGeom>
                <a:noFill/>
                <a:ln w="76200">
                  <a:solidFill>
                    <a:srgbClr val="3366FF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/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GB" sz="200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43" name="Line 35"/>
              <p:cNvSpPr>
                <a:spLocks noChangeAspect="1" noChangeShapeType="1"/>
              </p:cNvSpPr>
              <p:nvPr/>
            </p:nvSpPr>
            <p:spPr bwMode="auto">
              <a:xfrm>
                <a:off x="7008557" y="2455325"/>
                <a:ext cx="0" cy="1908212"/>
              </a:xfrm>
              <a:prstGeom prst="line">
                <a:avLst/>
              </a:prstGeom>
              <a:noFill/>
              <a:ln w="76200">
                <a:solidFill>
                  <a:srgbClr val="00FF00"/>
                </a:solidFill>
                <a:round/>
                <a:headEnd type="stealth" w="lg" len="lg"/>
                <a:tailEnd type="stealth" w="lg" len="lg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9" name="Line 36"/>
              <p:cNvSpPr>
                <a:spLocks noChangeAspect="1" noChangeShapeType="1"/>
              </p:cNvSpPr>
              <p:nvPr/>
            </p:nvSpPr>
            <p:spPr bwMode="auto">
              <a:xfrm rot="5400000">
                <a:off x="7018857" y="2487533"/>
                <a:ext cx="0" cy="182316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stealth" w="lg" len="lg"/>
                <a:tailEnd type="stealth" w="lg" len="lg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53" name="Text Box 6"/>
            <p:cNvSpPr txBox="1">
              <a:spLocks noChangeArrowheads="1"/>
            </p:cNvSpPr>
            <p:nvPr/>
          </p:nvSpPr>
          <p:spPr bwMode="auto">
            <a:xfrm>
              <a:off x="5523591" y="4646210"/>
              <a:ext cx="3143740" cy="95410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>
                  <a:solidFill>
                    <a:prstClr val="white"/>
                  </a:solidFill>
                  <a:cs typeface="Arial" pitchFamily="34" charset="0"/>
                </a:rPr>
                <a:t>Color-encoding is not conventional</a:t>
              </a:r>
              <a:endParaRPr lang="en-US" sz="2800" i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Jeurissen B. et al, Medical Image Analysis (2014)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7534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F:\Work\Images\7364583170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282" r="26972" b="12556"/>
          <a:stretch/>
        </p:blipFill>
        <p:spPr bwMode="auto">
          <a:xfrm>
            <a:off x="539751" y="914400"/>
            <a:ext cx="4342810" cy="539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738293" y="1217427"/>
            <a:ext cx="2714335" cy="2840952"/>
            <a:chOff x="6107274" y="2455325"/>
            <a:chExt cx="1823166" cy="1908212"/>
          </a:xfrm>
        </p:grpSpPr>
        <p:grpSp>
          <p:nvGrpSpPr>
            <p:cNvPr id="25" name="Group 24"/>
            <p:cNvGrpSpPr/>
            <p:nvPr/>
          </p:nvGrpSpPr>
          <p:grpSpPr>
            <a:xfrm>
              <a:off x="6664325" y="3074205"/>
              <a:ext cx="673843" cy="649824"/>
              <a:chOff x="6637743" y="3074205"/>
              <a:chExt cx="700425" cy="649824"/>
            </a:xfrm>
          </p:grpSpPr>
          <p:sp>
            <p:nvSpPr>
              <p:cNvPr id="29" name="Oval 34"/>
              <p:cNvSpPr>
                <a:spLocks noChangeAspect="1" noChangeArrowheads="1"/>
              </p:cNvSpPr>
              <p:nvPr/>
            </p:nvSpPr>
            <p:spPr bwMode="auto">
              <a:xfrm>
                <a:off x="6637743" y="3074205"/>
                <a:ext cx="700425" cy="649824"/>
              </a:xfrm>
              <a:prstGeom prst="ellipse">
                <a:avLst/>
              </a:prstGeom>
              <a:noFill/>
              <a:ln w="76200">
                <a:solidFill>
                  <a:srgbClr val="3366FF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0" name="Freeform 37"/>
              <p:cNvSpPr>
                <a:spLocks noChangeAspect="1"/>
              </p:cNvSpPr>
              <p:nvPr/>
            </p:nvSpPr>
            <p:spPr bwMode="auto">
              <a:xfrm>
                <a:off x="6717512" y="3187666"/>
                <a:ext cx="541430" cy="422901"/>
              </a:xfrm>
              <a:custGeom>
                <a:avLst/>
                <a:gdLst>
                  <a:gd name="T0" fmla="*/ 0 w 123"/>
                  <a:gd name="T1" fmla="*/ 0 h 105"/>
                  <a:gd name="T2" fmla="*/ 0 w 123"/>
                  <a:gd name="T3" fmla="*/ 0 h 105"/>
                  <a:gd name="T4" fmla="*/ 0 60000 65536"/>
                  <a:gd name="T5" fmla="*/ 0 60000 65536"/>
                  <a:gd name="T6" fmla="*/ 0 w 123"/>
                  <a:gd name="T7" fmla="*/ 0 h 105"/>
                  <a:gd name="T8" fmla="*/ 123 w 123"/>
                  <a:gd name="T9" fmla="*/ 105 h 10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3" h="105">
                    <a:moveTo>
                      <a:pt x="123" y="105"/>
                    </a:moveTo>
                    <a:lnTo>
                      <a:pt x="0" y="0"/>
                    </a:lnTo>
                  </a:path>
                </a:pathLst>
              </a:custGeom>
              <a:noFill/>
              <a:ln w="76200">
                <a:solidFill>
                  <a:srgbClr val="3366FF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1" name="Freeform 38"/>
              <p:cNvSpPr>
                <a:spLocks noChangeAspect="1"/>
              </p:cNvSpPr>
              <p:nvPr/>
            </p:nvSpPr>
            <p:spPr bwMode="auto">
              <a:xfrm>
                <a:off x="6748648" y="3170622"/>
                <a:ext cx="494418" cy="453845"/>
              </a:xfrm>
              <a:custGeom>
                <a:avLst/>
                <a:gdLst>
                  <a:gd name="T0" fmla="*/ 0 w 120"/>
                  <a:gd name="T1" fmla="*/ 0 h 117"/>
                  <a:gd name="T2" fmla="*/ 0 w 120"/>
                  <a:gd name="T3" fmla="*/ 0 h 117"/>
                  <a:gd name="T4" fmla="*/ 0 60000 65536"/>
                  <a:gd name="T5" fmla="*/ 0 60000 65536"/>
                  <a:gd name="T6" fmla="*/ 0 w 120"/>
                  <a:gd name="T7" fmla="*/ 0 h 117"/>
                  <a:gd name="T8" fmla="*/ 120 w 120"/>
                  <a:gd name="T9" fmla="*/ 117 h 11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0" h="117">
                    <a:moveTo>
                      <a:pt x="0" y="117"/>
                    </a:moveTo>
                    <a:lnTo>
                      <a:pt x="120" y="0"/>
                    </a:lnTo>
                  </a:path>
                </a:pathLst>
              </a:custGeom>
              <a:noFill/>
              <a:ln w="76200">
                <a:solidFill>
                  <a:srgbClr val="3366FF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26" name="Line 35"/>
            <p:cNvSpPr>
              <a:spLocks noChangeAspect="1" noChangeShapeType="1"/>
            </p:cNvSpPr>
            <p:nvPr/>
          </p:nvSpPr>
          <p:spPr bwMode="auto">
            <a:xfrm>
              <a:off x="7008557" y="2455325"/>
              <a:ext cx="0" cy="1908212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 type="stealth" w="lg" len="lg"/>
              <a:tailEnd type="stealth" w="lg" len="lg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8" name="Line 36"/>
            <p:cNvSpPr>
              <a:spLocks noChangeAspect="1" noChangeShapeType="1"/>
            </p:cNvSpPr>
            <p:nvPr/>
          </p:nvSpPr>
          <p:spPr bwMode="auto">
            <a:xfrm rot="5400000">
              <a:off x="7018857" y="2487533"/>
              <a:ext cx="0" cy="182316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lg" len="lg"/>
              <a:tailEnd type="stealth" w="lg" len="lg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523591" y="4646210"/>
            <a:ext cx="3143740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Conventional Color-encoding</a:t>
            </a:r>
            <a:endParaRPr lang="en-US" sz="2800" i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Jeurissen B. et al, Medical Image Analysis (2014)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7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9" t="37937" r="4364" b="28735"/>
          <a:stretch/>
        </p:blipFill>
        <p:spPr bwMode="auto">
          <a:xfrm>
            <a:off x="305296" y="1160748"/>
            <a:ext cx="8533409" cy="372818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83768" y="5265204"/>
            <a:ext cx="4176464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prstClr val="white"/>
                </a:solidFill>
                <a:cs typeface="Arial" pitchFamily="34" charset="0"/>
              </a:rPr>
              <a:t>No axis mismatch</a:t>
            </a:r>
            <a:endParaRPr lang="en-US" sz="3600" i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Jeurissen B. et al, Medical Image Analysis (2014)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83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9" t="37937" r="4364" b="28735"/>
          <a:stretch/>
        </p:blipFill>
        <p:spPr bwMode="auto">
          <a:xfrm>
            <a:off x="305296" y="1160748"/>
            <a:ext cx="8533409" cy="372818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83768" y="5265204"/>
            <a:ext cx="4176464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prstClr val="white"/>
                </a:solidFill>
                <a:cs typeface="Arial" pitchFamily="34" charset="0"/>
              </a:rPr>
              <a:t>Axis “sign flip”</a:t>
            </a:r>
            <a:endParaRPr lang="en-US" sz="3600" i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Jeurissen B. et al, Medical Image Analysis (2014)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7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330110" y="5558156"/>
            <a:ext cx="4176464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prstClr val="white"/>
                </a:solidFill>
                <a:cs typeface="Arial" pitchFamily="34" charset="0"/>
              </a:rPr>
              <a:t>Axis “sign flip”</a:t>
            </a:r>
            <a:endParaRPr lang="en-US" sz="3600" i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7170" name="Picture 2" descr="F:\Data\POV_ISMRM_16\Image_1_oops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4" r="24671" b="9938"/>
          <a:stretch/>
        </p:blipFill>
        <p:spPr bwMode="auto">
          <a:xfrm>
            <a:off x="104595" y="1160748"/>
            <a:ext cx="4469054" cy="43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97478" y="980728"/>
            <a:ext cx="4176464" cy="5223759"/>
            <a:chOff x="4697478" y="980728"/>
            <a:chExt cx="4176464" cy="5223759"/>
          </a:xfrm>
        </p:grpSpPr>
        <p:pic>
          <p:nvPicPr>
            <p:cNvPr id="7174" name="Picture 6" descr="http://providi-lab.org/onewebstatic/6ce1ffaa57-images-gallery-7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8" t="331" r="16086"/>
            <a:stretch/>
          </p:blipFill>
          <p:spPr bwMode="auto">
            <a:xfrm>
              <a:off x="4745718" y="980728"/>
              <a:ext cx="4079984" cy="4454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4697478" y="5558156"/>
              <a:ext cx="4176464" cy="6463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dirty="0">
                  <a:solidFill>
                    <a:prstClr val="white"/>
                  </a:solidFill>
                  <a:cs typeface="Arial" pitchFamily="34" charset="0"/>
                </a:rPr>
                <a:t>Correct</a:t>
              </a:r>
              <a:endParaRPr lang="en-US" sz="3600" i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Jeurissen B. et al, Medical Image Analysis (2014)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16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DTI_6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8078"/>
          <a:stretch>
            <a:fillRect/>
          </a:stretch>
        </p:blipFill>
        <p:spPr>
          <a:xfrm>
            <a:off x="4644008" y="4338971"/>
            <a:ext cx="1592264" cy="2078361"/>
          </a:xfrm>
          <a:prstGeom prst="rect">
            <a:avLst/>
          </a:prstGeom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8" name="Picture 27" descr="DTI_25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1468395" y="763551"/>
            <a:ext cx="1645521" cy="2194291"/>
          </a:xfrm>
          <a:prstGeom prst="rect">
            <a:avLst/>
          </a:prstGeom>
        </p:spPr>
      </p:pic>
      <p:pic>
        <p:nvPicPr>
          <p:cNvPr id="29" name="Picture 28" descr="DTI_24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961" t="30150" r="38448" b="31533"/>
          <a:stretch>
            <a:fillRect/>
          </a:stretch>
        </p:blipFill>
        <p:spPr>
          <a:xfrm>
            <a:off x="4574436" y="657225"/>
            <a:ext cx="1275519" cy="1971702"/>
          </a:xfrm>
          <a:prstGeom prst="rect">
            <a:avLst/>
          </a:prstGeom>
        </p:spPr>
      </p:pic>
      <p:pic>
        <p:nvPicPr>
          <p:cNvPr id="30" name="Picture 29" descr="DTI_23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4611"/>
          <a:stretch>
            <a:fillRect/>
          </a:stretch>
        </p:blipFill>
        <p:spPr>
          <a:xfrm>
            <a:off x="5822822" y="3976695"/>
            <a:ext cx="2108374" cy="2476493"/>
          </a:xfrm>
          <a:prstGeom prst="rect">
            <a:avLst/>
          </a:prstGeom>
        </p:spPr>
      </p:pic>
      <p:pic>
        <p:nvPicPr>
          <p:cNvPr id="34" name="Picture 33" descr="DTI_19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51297" y="624614"/>
            <a:ext cx="1645521" cy="2194291"/>
          </a:xfrm>
          <a:prstGeom prst="rect">
            <a:avLst/>
          </a:prstGeom>
        </p:spPr>
      </p:pic>
      <p:pic>
        <p:nvPicPr>
          <p:cNvPr id="36" name="Picture 35" descr="DTI_17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436" t="36007" r="40988" b="36546"/>
          <a:stretch>
            <a:fillRect/>
          </a:stretch>
        </p:blipFill>
        <p:spPr>
          <a:xfrm>
            <a:off x="3113916" y="2735253"/>
            <a:ext cx="1460520" cy="1813806"/>
          </a:xfrm>
          <a:prstGeom prst="rect">
            <a:avLst/>
          </a:prstGeom>
        </p:spPr>
      </p:pic>
      <p:pic>
        <p:nvPicPr>
          <p:cNvPr id="37" name="Picture 36" descr="DTI_16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7381065" y="2443149"/>
            <a:ext cx="1645521" cy="2194291"/>
          </a:xfrm>
          <a:prstGeom prst="rect">
            <a:avLst/>
          </a:prstGeom>
        </p:spPr>
      </p:pic>
      <p:pic>
        <p:nvPicPr>
          <p:cNvPr id="38" name="Picture 37" descr="DTI_14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0190"/>
          <a:stretch>
            <a:fillRect/>
          </a:stretch>
        </p:blipFill>
        <p:spPr>
          <a:xfrm>
            <a:off x="3113916" y="4374827"/>
            <a:ext cx="1645521" cy="2078361"/>
          </a:xfrm>
          <a:prstGeom prst="rect">
            <a:avLst/>
          </a:prstGeom>
        </p:spPr>
      </p:pic>
      <p:pic>
        <p:nvPicPr>
          <p:cNvPr id="39" name="Picture 38" descr="DTI_13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0190"/>
          <a:stretch>
            <a:fillRect/>
          </a:stretch>
        </p:blipFill>
        <p:spPr>
          <a:xfrm>
            <a:off x="1577934" y="4374827"/>
            <a:ext cx="1645521" cy="2078361"/>
          </a:xfrm>
          <a:prstGeom prst="rect">
            <a:avLst/>
          </a:prstGeom>
        </p:spPr>
      </p:pic>
      <p:pic>
        <p:nvPicPr>
          <p:cNvPr id="40" name="Picture 39" descr="DTI_12.pn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44388" y="2566050"/>
            <a:ext cx="1645521" cy="2194291"/>
          </a:xfrm>
          <a:prstGeom prst="rect">
            <a:avLst/>
          </a:prstGeom>
        </p:spPr>
      </p:pic>
      <p:pic>
        <p:nvPicPr>
          <p:cNvPr id="41" name="Picture 40" descr="DTI_11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2928915" y="657225"/>
            <a:ext cx="1645521" cy="2194291"/>
          </a:xfrm>
          <a:prstGeom prst="rect">
            <a:avLst/>
          </a:prstGeom>
        </p:spPr>
      </p:pic>
      <p:pic>
        <p:nvPicPr>
          <p:cNvPr id="44" name="Picture 43" descr="DTI_8.pn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8838"/>
          <a:stretch>
            <a:fillRect/>
          </a:stretch>
        </p:blipFill>
        <p:spPr>
          <a:xfrm>
            <a:off x="44388" y="4330334"/>
            <a:ext cx="1645521" cy="2122854"/>
          </a:xfrm>
          <a:prstGeom prst="rect">
            <a:avLst/>
          </a:prstGeom>
        </p:spPr>
      </p:pic>
      <p:pic>
        <p:nvPicPr>
          <p:cNvPr id="45" name="Picture 44" descr="DTI_7.pn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4389435" y="2566050"/>
            <a:ext cx="1645521" cy="2194291"/>
          </a:xfrm>
          <a:prstGeom prst="rect">
            <a:avLst/>
          </a:prstGeom>
        </p:spPr>
      </p:pic>
      <p:pic>
        <p:nvPicPr>
          <p:cNvPr id="47" name="Picture 46" descr="DTI_5.pn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3518"/>
          <a:stretch>
            <a:fillRect/>
          </a:stretch>
        </p:blipFill>
        <p:spPr>
          <a:xfrm>
            <a:off x="7490604" y="4484366"/>
            <a:ext cx="1645521" cy="1968822"/>
          </a:xfrm>
          <a:prstGeom prst="rect">
            <a:avLst/>
          </a:prstGeom>
        </p:spPr>
      </p:pic>
      <p:pic>
        <p:nvPicPr>
          <p:cNvPr id="48" name="Picture 47" descr="DTI_4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5847519" y="2589201"/>
            <a:ext cx="1645521" cy="2194291"/>
          </a:xfrm>
          <a:prstGeom prst="rect">
            <a:avLst/>
          </a:prstGeom>
        </p:spPr>
      </p:pic>
      <p:pic>
        <p:nvPicPr>
          <p:cNvPr id="51" name="Picture 50" descr="DTI_1.pn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7383501" y="624614"/>
            <a:ext cx="1645521" cy="2194291"/>
          </a:xfrm>
          <a:prstGeom prst="rect">
            <a:avLst/>
          </a:prstGeom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795441" y="4520370"/>
            <a:ext cx="1432743" cy="189696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35" name="Picture 2" descr="F:\Work\Images\73645831583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9318" r="25507" b="12551"/>
          <a:stretch/>
        </p:blipFill>
        <p:spPr bwMode="auto">
          <a:xfrm>
            <a:off x="5909978" y="721724"/>
            <a:ext cx="1545693" cy="18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43" name="Picture 2" descr="F:\Work\Images\GR_a_2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0272" r="25866" b="11015"/>
          <a:stretch/>
        </p:blipFill>
        <p:spPr bwMode="auto">
          <a:xfrm>
            <a:off x="1653544" y="2716427"/>
            <a:ext cx="1500192" cy="18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41DEE-81CB-7746-88A0-2302205C1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4005"/>
            <a:ext cx="9144000" cy="57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61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Data quality assessment 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sym typeface="Wingdings" pitchFamily="2" charset="2"/>
              </a:rPr>
              <a:t>Tournier J.-D. et al,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sym typeface="Wingdings" pitchFamily="2" charset="2"/>
              </a:rPr>
              <a:t>Magn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sym typeface="Wingdings" pitchFamily="2" charset="2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sym typeface="Wingdings" pitchFamily="2" charset="2"/>
              </a:rPr>
              <a:t>Reson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2A48FD-67B8-A74C-97B4-62299E26D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" t="333" b="921"/>
          <a:stretch/>
        </p:blipFill>
        <p:spPr>
          <a:xfrm>
            <a:off x="4283968" y="720969"/>
            <a:ext cx="4464496" cy="5588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DD8111-FD8B-D446-A7EA-743ECD638F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300"/>
          <a:stretch/>
        </p:blipFill>
        <p:spPr>
          <a:xfrm>
            <a:off x="0" y="654005"/>
            <a:ext cx="3995936" cy="57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1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16" name="Picture 15" descr="F:\Work\Images\DCc42.png"/>
          <p:cNvPicPr>
            <a:picLocks noChangeAspect="1"/>
          </p:cNvPicPr>
          <p:nvPr/>
        </p:nvPicPr>
        <p:blipFill>
          <a:blip r:embed="rId3" cstate="print"/>
          <a:srcRect l="25121" t="7615" r="21840" b="3023"/>
          <a:stretch>
            <a:fillRect/>
          </a:stretch>
        </p:blipFill>
        <p:spPr bwMode="auto">
          <a:xfrm>
            <a:off x="117414" y="1671962"/>
            <a:ext cx="2715942" cy="34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26953" y="5327676"/>
            <a:ext cx="2446371" cy="80328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Axial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2892402" y="2320286"/>
            <a:ext cx="3056619" cy="3810676"/>
            <a:chOff x="2892402" y="2320286"/>
            <a:chExt cx="3056619" cy="3810676"/>
          </a:xfrm>
        </p:grpSpPr>
        <p:pic>
          <p:nvPicPr>
            <p:cNvPr id="17" name="Picture 16" descr="F:\Work\Images\DCc43.png"/>
            <p:cNvPicPr>
              <a:picLocks noChangeAspect="1"/>
            </p:cNvPicPr>
            <p:nvPr/>
          </p:nvPicPr>
          <p:blipFill>
            <a:blip r:embed="rId4" cstate="print"/>
            <a:srcRect l="23373" t="16952" r="16935" b="24706"/>
            <a:stretch>
              <a:fillRect/>
            </a:stretch>
          </p:blipFill>
          <p:spPr bwMode="auto">
            <a:xfrm>
              <a:off x="2892402" y="2320286"/>
              <a:ext cx="3056619" cy="2240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3184506" y="5327676"/>
              <a:ext cx="2446371" cy="80328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 charset="0"/>
                  <a:sym typeface="Wingdings" pitchFamily="2" charset="2"/>
                </a:rPr>
                <a:t>Sagittal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  <a:cs typeface="Arial" charset="0"/>
                <a:sym typeface="Wingdings" pitchFamily="2" charset="2"/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6105546" y="2250887"/>
            <a:ext cx="2873359" cy="3880075"/>
            <a:chOff x="6105546" y="2250887"/>
            <a:chExt cx="2873359" cy="3880075"/>
          </a:xfrm>
        </p:grpSpPr>
        <p:pic>
          <p:nvPicPr>
            <p:cNvPr id="15" name="Picture 14" descr="F:\Work\Images\DCc44.png"/>
            <p:cNvPicPr>
              <a:picLocks noChangeAspect="1"/>
            </p:cNvPicPr>
            <p:nvPr/>
          </p:nvPicPr>
          <p:blipFill>
            <a:blip r:embed="rId5" cstate="print"/>
            <a:srcRect l="24667" t="14502" r="21359" b="27642"/>
            <a:stretch>
              <a:fillRect/>
            </a:stretch>
          </p:blipFill>
          <p:spPr bwMode="auto">
            <a:xfrm>
              <a:off x="6105546" y="2250887"/>
              <a:ext cx="2873359" cy="2310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6288111" y="5327676"/>
              <a:ext cx="2446371" cy="80328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 charset="0"/>
                  <a:sym typeface="Wingdings" pitchFamily="2" charset="2"/>
                </a:rPr>
                <a:t>Coronal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  <a:cs typeface="Arial" charset="0"/>
                <a:sym typeface="Wingdings" pitchFamily="2" charset="2"/>
              </a:endParaRPr>
            </a:p>
          </p:txBody>
        </p:sp>
      </p:grpSp>
      <p:sp>
        <p:nvSpPr>
          <p:cNvPr id="30" name="Left Brace 29"/>
          <p:cNvSpPr/>
          <p:nvPr/>
        </p:nvSpPr>
        <p:spPr bwMode="auto">
          <a:xfrm>
            <a:off x="6264618" y="2844792"/>
            <a:ext cx="169545" cy="423327"/>
          </a:xfrm>
          <a:prstGeom prst="leftBrace">
            <a:avLst>
              <a:gd name="adj1" fmla="val 26930"/>
              <a:gd name="adj2" fmla="val 50000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Different views!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7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4A67CB-858D-4341-87F5-F9258626E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51" y="332656"/>
            <a:ext cx="8393698" cy="3084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812800" h="298450" prst="relaxedInset"/>
            <a:contourClr>
              <a:srgbClr val="969696"/>
            </a:contourClr>
          </a:sp3d>
        </p:spPr>
      </p:pic>
      <p:sp>
        <p:nvSpPr>
          <p:cNvPr id="2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" y="3942184"/>
            <a:ext cx="8915400" cy="1143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normalizeH="0" baseline="0" noProof="0" dirty="0">
                <a:ln w="50800"/>
                <a:solidFill>
                  <a:schemeClr val="bg1"/>
                </a:solidFill>
                <a:uLnTx/>
                <a:uFillTx/>
                <a:latin typeface="Avenir LT Std 65 Medium" pitchFamily="34" charset="0"/>
                <a:ea typeface="ＭＳ Ｐゴシック" pitchFamily="34" charset="-128"/>
              </a:rPr>
              <a:t>Declaration of</a:t>
            </a:r>
            <a:br>
              <a:rPr kumimoji="0" lang="en-US" sz="3200" i="0" u="none" strike="noStrike" kern="0" normalizeH="0" baseline="0" noProof="0" dirty="0">
                <a:ln w="50800"/>
                <a:solidFill>
                  <a:schemeClr val="bg1"/>
                </a:solidFill>
                <a:uLnTx/>
                <a:uFillTx/>
                <a:latin typeface="Avenir LT Std 65 Medium" pitchFamily="34" charset="0"/>
                <a:ea typeface="ＭＳ Ｐゴシック" pitchFamily="34" charset="-128"/>
              </a:rPr>
            </a:br>
            <a:r>
              <a:rPr kumimoji="0" lang="en-US" sz="3200" i="0" u="none" strike="noStrike" kern="0" normalizeH="0" baseline="0" noProof="0" dirty="0">
                <a:ln w="50800"/>
                <a:solidFill>
                  <a:schemeClr val="bg1"/>
                </a:solidFill>
                <a:uLnTx/>
                <a:uFillTx/>
                <a:latin typeface="Avenir LT Std 65 Medium" pitchFamily="34" charset="0"/>
                <a:ea typeface="ＭＳ Ｐゴシック" pitchFamily="34" charset="-128"/>
              </a:rPr>
              <a:t>Financial Interests or Relationships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08924" y="5233263"/>
            <a:ext cx="852615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381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50800"/>
                <a:solidFill>
                  <a:srgbClr val="FFFF00"/>
                </a:solidFill>
                <a:effectLst/>
                <a:uLnTx/>
                <a:uFillTx/>
                <a:latin typeface="Avenir LT Std 65 Medium" pitchFamily="34" charset="0"/>
                <a:ea typeface="+mn-ea"/>
                <a:cs typeface="+mn-cs"/>
              </a:rPr>
              <a:t>Speaker Name: Alexander Leemans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 w="50800"/>
              <a:solidFill>
                <a:srgbClr val="FFFF00"/>
              </a:solidFill>
              <a:effectLst/>
              <a:uLnTx/>
              <a:uFillTx/>
              <a:latin typeface="Avenir LT Std 65 Medium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50800"/>
                <a:solidFill>
                  <a:prstClr val="white"/>
                </a:solidFill>
                <a:effectLst/>
                <a:uLnTx/>
                <a:uFillTx/>
                <a:latin typeface="Avenir LT Std 65 Medium" pitchFamily="34" charset="0"/>
                <a:ea typeface="+mn-ea"/>
                <a:cs typeface="+mn-cs"/>
              </a:rPr>
              <a:t>I have no financial interests or relationships to disclose with regard to the subject matter of this presentation.</a:t>
            </a:r>
            <a:endParaRPr kumimoji="0" lang="en-US" sz="2000" b="1" i="0" u="none" strike="noStrike" kern="1200" cap="none" spc="0" normalizeH="0" baseline="0" noProof="0" dirty="0">
              <a:ln w="50800"/>
              <a:solidFill>
                <a:prstClr val="white"/>
              </a:solidFill>
              <a:effectLst/>
              <a:uLnTx/>
              <a:uFillTx/>
              <a:latin typeface="Avenir LT Std 65 Medium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237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F:\Work\Images\7364583158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9318" r="25507" b="12551"/>
          <a:stretch/>
        </p:blipFill>
        <p:spPr bwMode="auto">
          <a:xfrm>
            <a:off x="5909978" y="721724"/>
            <a:ext cx="1545693" cy="18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DTI_6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8078"/>
          <a:stretch>
            <a:fillRect/>
          </a:stretch>
        </p:blipFill>
        <p:spPr>
          <a:xfrm>
            <a:off x="4644008" y="4338971"/>
            <a:ext cx="1592264" cy="2078361"/>
          </a:xfrm>
          <a:prstGeom prst="rect">
            <a:avLst/>
          </a:prstGeom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8" name="Picture 27" descr="DTI_25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1468395" y="763551"/>
            <a:ext cx="1645521" cy="2194291"/>
          </a:xfrm>
          <a:prstGeom prst="rect">
            <a:avLst/>
          </a:prstGeom>
        </p:spPr>
      </p:pic>
      <p:pic>
        <p:nvPicPr>
          <p:cNvPr id="29" name="Picture 28" descr="DTI_24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961" t="30150" r="38448" b="31533"/>
          <a:stretch>
            <a:fillRect/>
          </a:stretch>
        </p:blipFill>
        <p:spPr>
          <a:xfrm>
            <a:off x="4574436" y="657225"/>
            <a:ext cx="1275519" cy="1971702"/>
          </a:xfrm>
          <a:prstGeom prst="rect">
            <a:avLst/>
          </a:prstGeom>
        </p:spPr>
      </p:pic>
      <p:pic>
        <p:nvPicPr>
          <p:cNvPr id="30" name="Picture 29" descr="DTI_23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4611"/>
          <a:stretch>
            <a:fillRect/>
          </a:stretch>
        </p:blipFill>
        <p:spPr>
          <a:xfrm>
            <a:off x="5822822" y="3976695"/>
            <a:ext cx="2108374" cy="2476493"/>
          </a:xfrm>
          <a:prstGeom prst="rect">
            <a:avLst/>
          </a:prstGeom>
        </p:spPr>
      </p:pic>
      <p:pic>
        <p:nvPicPr>
          <p:cNvPr id="34" name="Picture 33" descr="DTI_19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51297" y="624614"/>
            <a:ext cx="1645521" cy="2194291"/>
          </a:xfrm>
          <a:prstGeom prst="rect">
            <a:avLst/>
          </a:prstGeom>
        </p:spPr>
      </p:pic>
      <p:pic>
        <p:nvPicPr>
          <p:cNvPr id="36" name="Picture 35" descr="DTI_17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436" t="36007" r="40988" b="36546"/>
          <a:stretch>
            <a:fillRect/>
          </a:stretch>
        </p:blipFill>
        <p:spPr>
          <a:xfrm>
            <a:off x="3113916" y="2735253"/>
            <a:ext cx="1460520" cy="1813806"/>
          </a:xfrm>
          <a:prstGeom prst="rect">
            <a:avLst/>
          </a:prstGeom>
        </p:spPr>
      </p:pic>
      <p:pic>
        <p:nvPicPr>
          <p:cNvPr id="37" name="Picture 36" descr="DTI_16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7381065" y="2443149"/>
            <a:ext cx="1645521" cy="2194291"/>
          </a:xfrm>
          <a:prstGeom prst="rect">
            <a:avLst/>
          </a:prstGeom>
        </p:spPr>
      </p:pic>
      <p:pic>
        <p:nvPicPr>
          <p:cNvPr id="38" name="Picture 37" descr="DTI_14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0190"/>
          <a:stretch>
            <a:fillRect/>
          </a:stretch>
        </p:blipFill>
        <p:spPr>
          <a:xfrm>
            <a:off x="3113916" y="4374827"/>
            <a:ext cx="1645521" cy="2078361"/>
          </a:xfrm>
          <a:prstGeom prst="rect">
            <a:avLst/>
          </a:prstGeom>
        </p:spPr>
      </p:pic>
      <p:pic>
        <p:nvPicPr>
          <p:cNvPr id="39" name="Picture 38" descr="DTI_13.pn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0190"/>
          <a:stretch>
            <a:fillRect/>
          </a:stretch>
        </p:blipFill>
        <p:spPr>
          <a:xfrm>
            <a:off x="1577934" y="4374827"/>
            <a:ext cx="1645521" cy="2078361"/>
          </a:xfrm>
          <a:prstGeom prst="rect">
            <a:avLst/>
          </a:prstGeom>
        </p:spPr>
      </p:pic>
      <p:pic>
        <p:nvPicPr>
          <p:cNvPr id="40" name="Picture 39" descr="DTI_12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44388" y="2566050"/>
            <a:ext cx="1645521" cy="2194291"/>
          </a:xfrm>
          <a:prstGeom prst="rect">
            <a:avLst/>
          </a:prstGeom>
        </p:spPr>
      </p:pic>
      <p:pic>
        <p:nvPicPr>
          <p:cNvPr id="41" name="Picture 40" descr="DTI_11.pn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2928915" y="657225"/>
            <a:ext cx="1645521" cy="2194291"/>
          </a:xfrm>
          <a:prstGeom prst="rect">
            <a:avLst/>
          </a:prstGeom>
        </p:spPr>
      </p:pic>
      <p:pic>
        <p:nvPicPr>
          <p:cNvPr id="44" name="Picture 43" descr="DTI_8.pn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8838"/>
          <a:stretch>
            <a:fillRect/>
          </a:stretch>
        </p:blipFill>
        <p:spPr>
          <a:xfrm>
            <a:off x="44388" y="4330334"/>
            <a:ext cx="1645521" cy="2122854"/>
          </a:xfrm>
          <a:prstGeom prst="rect">
            <a:avLst/>
          </a:prstGeom>
        </p:spPr>
      </p:pic>
      <p:pic>
        <p:nvPicPr>
          <p:cNvPr id="45" name="Picture 44" descr="DTI_7.pn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4389435" y="2566050"/>
            <a:ext cx="1645521" cy="2194291"/>
          </a:xfrm>
          <a:prstGeom prst="rect">
            <a:avLst/>
          </a:prstGeom>
        </p:spPr>
      </p:pic>
      <p:pic>
        <p:nvPicPr>
          <p:cNvPr id="47" name="Picture 46" descr="DTI_5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3518"/>
          <a:stretch>
            <a:fillRect/>
          </a:stretch>
        </p:blipFill>
        <p:spPr>
          <a:xfrm>
            <a:off x="7490604" y="4484366"/>
            <a:ext cx="1645521" cy="1968822"/>
          </a:xfrm>
          <a:prstGeom prst="rect">
            <a:avLst/>
          </a:prstGeom>
        </p:spPr>
      </p:pic>
      <p:pic>
        <p:nvPicPr>
          <p:cNvPr id="48" name="Picture 47" descr="DTI_4.pn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5847519" y="2589201"/>
            <a:ext cx="1645521" cy="2194291"/>
          </a:xfrm>
          <a:prstGeom prst="rect">
            <a:avLst/>
          </a:prstGeom>
        </p:spPr>
      </p:pic>
      <p:pic>
        <p:nvPicPr>
          <p:cNvPr id="51" name="Picture 50" descr="DTI_1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7383501" y="624614"/>
            <a:ext cx="1645521" cy="2194291"/>
          </a:xfrm>
          <a:prstGeom prst="rect">
            <a:avLst/>
          </a:prstGeom>
        </p:spPr>
      </p:pic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latin typeface="Arial"/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latin typeface="Arial"/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latin typeface="Arial"/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latin typeface="Arial"/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latin typeface="Arial"/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32" name="Picture 2" descr="F:\Work\Images\GR_a_2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0272" r="25866" b="11015"/>
          <a:stretch/>
        </p:blipFill>
        <p:spPr bwMode="auto">
          <a:xfrm>
            <a:off x="1653544" y="2716427"/>
            <a:ext cx="1500192" cy="18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 bwMode="auto">
          <a:xfrm>
            <a:off x="1687268" y="2720792"/>
            <a:ext cx="1432743" cy="1896962"/>
          </a:xfrm>
          <a:prstGeom prst="rect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5467138" name="Picture 2" descr="F:\Work\Images\GR_a_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0272" r="25866" b="11015"/>
          <a:stretch/>
        </p:blipFill>
        <p:spPr bwMode="auto">
          <a:xfrm>
            <a:off x="314282" y="1411035"/>
            <a:ext cx="3458424" cy="43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spect="1"/>
          </p:cNvSpPr>
          <p:nvPr/>
        </p:nvSpPr>
        <p:spPr bwMode="auto">
          <a:xfrm>
            <a:off x="1285905" y="3679667"/>
            <a:ext cx="1629911" cy="940196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285905" y="2322876"/>
            <a:ext cx="2601534" cy="1356792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</p:cxnSp>
      <p:cxnSp>
        <p:nvCxnSpPr>
          <p:cNvPr id="28" name="Straight Connector 27"/>
          <p:cNvCxnSpPr/>
          <p:nvPr/>
        </p:nvCxnSpPr>
        <p:spPr bwMode="auto">
          <a:xfrm>
            <a:off x="1285905" y="4619863"/>
            <a:ext cx="2615357" cy="213293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</p:cxnSp>
      <p:pic>
        <p:nvPicPr>
          <p:cNvPr id="26" name="Picture 2" descr="F:\Work\Images\GR_a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7" t="53011" r="37747" b="31915"/>
          <a:stretch/>
        </p:blipFill>
        <p:spPr bwMode="auto">
          <a:xfrm>
            <a:off x="3887439" y="2352769"/>
            <a:ext cx="4748294" cy="245049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39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64351" y="1556792"/>
                <a:ext cx="6156684" cy="1032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sz="60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60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51" y="1556792"/>
                <a:ext cx="6156684" cy="103220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493658" y="5265010"/>
                <a:ext cx="61566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/>
                      </a:rPr>
                      <m:t>𝑏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diffusion weighting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58" y="5265010"/>
                <a:ext cx="6156684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493658" y="4273932"/>
                <a:ext cx="61566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diffusion weighted signal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58" y="4273932"/>
                <a:ext cx="6156684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09836" y="4769471"/>
                <a:ext cx="7524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non-diffusion weighted signal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36" y="4769471"/>
                <a:ext cx="7524328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493658" y="5760549"/>
                <a:ext cx="61566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/>
                      </a:rPr>
                      <m:t>𝐷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diffusion coefficient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58" y="5760549"/>
                <a:ext cx="6156684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2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5" grpId="0"/>
      <p:bldP spid="46" grpId="0"/>
      <p:bldP spid="47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64351" y="1556792"/>
                <a:ext cx="6156684" cy="1032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sz="60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60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60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51" y="1556792"/>
                <a:ext cx="6156684" cy="103220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677091" y="2414798"/>
            <a:ext cx="1803121" cy="906190"/>
            <a:chOff x="4677091" y="2486806"/>
            <a:chExt cx="1803121" cy="906190"/>
          </a:xfrm>
        </p:grpSpPr>
        <p:sp>
          <p:nvSpPr>
            <p:cNvPr id="3" name="Left Brace 2"/>
            <p:cNvSpPr>
              <a:spLocks noChangeAspect="1"/>
            </p:cNvSpPr>
            <p:nvPr/>
          </p:nvSpPr>
          <p:spPr bwMode="auto">
            <a:xfrm rot="16200000">
              <a:off x="5450677" y="1787396"/>
              <a:ext cx="330126" cy="1728945"/>
            </a:xfrm>
            <a:prstGeom prst="leftBrace">
              <a:avLst>
                <a:gd name="adj1" fmla="val 47847"/>
                <a:gd name="adj2" fmla="val 50000"/>
              </a:avLst>
            </a:prstGeom>
            <a:noFill/>
            <a:ln w="412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 b="1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677091" y="2746665"/>
                  <a:ext cx="17671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srgbClr val="00FF00"/>
                            </a:solidFill>
                            <a:latin typeface="Cambria Math"/>
                          </a:rPr>
                          <m:t>&lt;1</m:t>
                        </m:r>
                      </m:oMath>
                    </m:oMathPara>
                  </a14:m>
                  <a:endParaRPr lang="en-US" sz="6000" dirty="0">
                    <a:solidFill>
                      <a:srgbClr val="00FF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7091" y="2746665"/>
                  <a:ext cx="1767117" cy="64633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93658" y="5265010"/>
                <a:ext cx="61566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/>
                      </a:rPr>
                      <m:t>𝑏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diffusion weighting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58" y="5265010"/>
                <a:ext cx="6156684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493658" y="4273932"/>
                <a:ext cx="61566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diffusion weighted signal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58" y="4273932"/>
                <a:ext cx="6156684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9836" y="4769471"/>
                <a:ext cx="7524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non-diffusion weighted signal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36" y="4769471"/>
                <a:ext cx="7524328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493658" y="5760549"/>
                <a:ext cx="61566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/>
                      </a:rPr>
                      <m:t>𝐷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diffusion coefficient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58" y="5760549"/>
                <a:ext cx="6156684" cy="523220"/>
              </a:xfrm>
              <a:prstGeom prst="rect">
                <a:avLst/>
              </a:prstGeom>
              <a:blipFill rotWithShape="1">
                <a:blip r:embed="rId8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166384" y="3282079"/>
                <a:ext cx="28112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rgbClr val="00FF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480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 smtClean="0">
                              <a:solidFill>
                                <a:srgbClr val="00FF00"/>
                              </a:solidFill>
                              <a:latin typeface="Cambria Math"/>
                            </a:rPr>
                            <m:t>𝑆</m:t>
                          </m:r>
                          <m:r>
                            <a:rPr lang="en-US" sz="4800" i="1" smtClean="0">
                              <a:solidFill>
                                <a:srgbClr val="00FF00"/>
                              </a:solidFill>
                              <a:latin typeface="Cambria Math"/>
                            </a:rPr>
                            <m:t>&lt;</m:t>
                          </m:r>
                          <m:r>
                            <a:rPr lang="en-US" sz="4800" i="1" smtClean="0">
                              <a:solidFill>
                                <a:srgbClr val="00FF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4800" i="1" smtClean="0">
                              <a:solidFill>
                                <a:srgbClr val="00FF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384" y="3282079"/>
                <a:ext cx="2811233" cy="83099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24210" y="2744924"/>
            <a:ext cx="2495581" cy="1080120"/>
            <a:chOff x="2580475" y="1556792"/>
            <a:chExt cx="2495581" cy="1080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580475" y="1556792"/>
                  <a:ext cx="249558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60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𝑆</m:t>
                        </m:r>
                        <m:r>
                          <a:rPr lang="en-US" sz="60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&gt;</m:t>
                        </m:r>
                        <m:sSub>
                          <m:sSubPr>
                            <m:ctrlPr>
                              <a:rPr lang="en-US" sz="600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smtClean="0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sz="6000" i="1" smtClean="0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6000" dirty="0"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0475" y="1556792"/>
                  <a:ext cx="2495581" cy="101566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 bwMode="auto">
            <a:xfrm>
              <a:off x="2580475" y="1621249"/>
              <a:ext cx="2423573" cy="1015663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51958" y="1808820"/>
            <a:ext cx="8240084" cy="7200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The painful reality …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93658" y="5265010"/>
                <a:ext cx="61566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/>
                      </a:rPr>
                      <m:t>𝑏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diffusion weighting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58" y="5265010"/>
                <a:ext cx="6156684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493658" y="4273932"/>
                <a:ext cx="61566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diffusion weighted signal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58" y="4273932"/>
                <a:ext cx="6156684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09836" y="4769471"/>
                <a:ext cx="7524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non-diffusion weighted signal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36" y="4769471"/>
                <a:ext cx="7524328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93658" y="5760549"/>
                <a:ext cx="61566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/>
                      </a:rPr>
                      <m:t>𝐷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= diffusion coefficient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58" y="5760549"/>
                <a:ext cx="6156684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61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p:pic>
        <p:nvPicPr>
          <p:cNvPr id="5467138" name="Picture 2" descr="F:\Work\Images\GR_a_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0272" r="25866" b="11015"/>
          <a:stretch/>
        </p:blipFill>
        <p:spPr bwMode="auto">
          <a:xfrm>
            <a:off x="314282" y="1411035"/>
            <a:ext cx="3458424" cy="43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99120" y="5786100"/>
            <a:ext cx="814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Color-coded fractional anisotropy (FA)</a:t>
            </a:r>
          </a:p>
        </p:txBody>
      </p:sp>
      <p:pic>
        <p:nvPicPr>
          <p:cNvPr id="26" name="Picture 2" descr="F:\Work\Images\GR_a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7" t="53011" r="37747" b="30157"/>
          <a:stretch/>
        </p:blipFill>
        <p:spPr bwMode="auto">
          <a:xfrm>
            <a:off x="3901262" y="2202134"/>
            <a:ext cx="4748294" cy="273630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spect="1"/>
          </p:cNvSpPr>
          <p:nvPr/>
        </p:nvSpPr>
        <p:spPr bwMode="auto">
          <a:xfrm>
            <a:off x="1285905" y="3748945"/>
            <a:ext cx="1629911" cy="940196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285905" y="2202134"/>
            <a:ext cx="2615357" cy="1546811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</p:cxnSp>
      <p:cxnSp>
        <p:nvCxnSpPr>
          <p:cNvPr id="28" name="Straight Connector 27"/>
          <p:cNvCxnSpPr/>
          <p:nvPr/>
        </p:nvCxnSpPr>
        <p:spPr bwMode="auto">
          <a:xfrm>
            <a:off x="1285905" y="4689141"/>
            <a:ext cx="2615357" cy="249297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</p:cxn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93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99120" y="5832557"/>
                <a:ext cx="81457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Regions with “PIS” (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overlaid on FA!!!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0" y="5832557"/>
                <a:ext cx="8145760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" descr="F:\Work\Images\GR_a_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0272" r="25866" b="11015"/>
          <a:stretch/>
        </p:blipFill>
        <p:spPr bwMode="auto">
          <a:xfrm>
            <a:off x="314282" y="1411035"/>
            <a:ext cx="3458424" cy="43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F:\Work\Images\GR_a_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52994" r="37769" b="30155"/>
          <a:stretch/>
        </p:blipFill>
        <p:spPr bwMode="auto">
          <a:xfrm>
            <a:off x="3901262" y="2202134"/>
            <a:ext cx="4748294" cy="273630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>
            <a:spLocks noChangeAspect="1"/>
          </p:cNvSpPr>
          <p:nvPr/>
        </p:nvSpPr>
        <p:spPr bwMode="auto">
          <a:xfrm>
            <a:off x="1285905" y="3748945"/>
            <a:ext cx="1629911" cy="940196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1285905" y="2202134"/>
            <a:ext cx="2615357" cy="1546811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</p:cxnSp>
      <p:cxnSp>
        <p:nvCxnSpPr>
          <p:cNvPr id="33" name="Straight Connector 32"/>
          <p:cNvCxnSpPr/>
          <p:nvPr/>
        </p:nvCxnSpPr>
        <p:spPr bwMode="auto">
          <a:xfrm>
            <a:off x="1285905" y="4689141"/>
            <a:ext cx="2615357" cy="249297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</p:cxnSp>
      <p:sp>
        <p:nvSpPr>
          <p:cNvPr id="3" name="Oval 2"/>
          <p:cNvSpPr/>
          <p:nvPr/>
        </p:nvSpPr>
        <p:spPr bwMode="auto">
          <a:xfrm rot="2657726">
            <a:off x="7203094" y="3446423"/>
            <a:ext cx="1065289" cy="468052"/>
          </a:xfrm>
          <a:prstGeom prst="ellips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F:\Work\Images\GR_a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0272" r="25866" b="11015"/>
          <a:stretch/>
        </p:blipFill>
        <p:spPr bwMode="auto">
          <a:xfrm>
            <a:off x="314282" y="1411033"/>
            <a:ext cx="3458424" cy="43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99120" y="5832557"/>
                <a:ext cx="81457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FF"/>
                    </a:solidFill>
                  </a:rPr>
                  <a:t>“PIS” </a:t>
                </a:r>
                <a:r>
                  <a:rPr lang="en-US" sz="2800" dirty="0">
                    <a:solidFill>
                      <a:srgbClr val="FFFFFF"/>
                    </a:solidFill>
                    <a:sym typeface="Wingdings" panose="05000000000000000000" pitchFamily="2" charset="2"/>
                  </a:rPr>
                  <a:t> in </a:t>
                </a:r>
                <a:r>
                  <a:rPr lang="en-US" sz="2800" dirty="0">
                    <a:solidFill>
                      <a:srgbClr val="FFFFFF"/>
                    </a:solidFill>
                  </a:rPr>
                  <a:t>regions with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FFFF"/>
                    </a:solidFill>
                  </a:rPr>
                  <a:t> values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0" y="5832557"/>
                <a:ext cx="8145760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3" descr="F:\Work\Images\GR_a_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52994" r="37769" b="30155"/>
          <a:stretch/>
        </p:blipFill>
        <p:spPr bwMode="auto">
          <a:xfrm>
            <a:off x="3901262" y="2202134"/>
            <a:ext cx="4748294" cy="273630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>
            <a:spLocks noChangeAspect="1"/>
          </p:cNvSpPr>
          <p:nvPr/>
        </p:nvSpPr>
        <p:spPr bwMode="auto">
          <a:xfrm>
            <a:off x="1285905" y="3748945"/>
            <a:ext cx="1629911" cy="940196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1285905" y="2202134"/>
            <a:ext cx="2615357" cy="1546811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</p:cxnSp>
      <p:cxnSp>
        <p:nvCxnSpPr>
          <p:cNvPr id="33" name="Straight Connector 32"/>
          <p:cNvCxnSpPr/>
          <p:nvPr/>
        </p:nvCxnSpPr>
        <p:spPr bwMode="auto">
          <a:xfrm>
            <a:off x="1285905" y="4689141"/>
            <a:ext cx="2615357" cy="249297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38100" dir="2700000" algn="tl" rotWithShape="0">
              <a:prstClr val="black"/>
            </a:outerShdw>
          </a:effectLst>
        </p:spPr>
      </p:cxnSp>
      <p:pic>
        <p:nvPicPr>
          <p:cNvPr id="17" name="Picture 4" descr="F:\Work\Images\GR_a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8" t="53028" r="37804" b="30122"/>
          <a:stretch/>
        </p:blipFill>
        <p:spPr bwMode="auto">
          <a:xfrm>
            <a:off x="3901262" y="2202133"/>
            <a:ext cx="4739501" cy="273630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25" name="Oval 24"/>
          <p:cNvSpPr/>
          <p:nvPr/>
        </p:nvSpPr>
        <p:spPr bwMode="auto">
          <a:xfrm rot="2657726">
            <a:off x="7203094" y="3446423"/>
            <a:ext cx="1065289" cy="468052"/>
          </a:xfrm>
          <a:prstGeom prst="ellips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53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9120" y="1483043"/>
            <a:ext cx="8145760" cy="4862281"/>
            <a:chOff x="499120" y="1483043"/>
            <a:chExt cx="8145760" cy="4862281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5906" t="17850" r="44220" b="17051"/>
            <a:stretch>
              <a:fillRect/>
            </a:stretch>
          </p:blipFill>
          <p:spPr bwMode="auto">
            <a:xfrm>
              <a:off x="1961710" y="1483043"/>
              <a:ext cx="5220580" cy="4258894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99120" y="5822104"/>
              <a:ext cx="8145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</a:rPr>
                <a:t>Josiah W. Gibbs</a:t>
              </a:r>
            </a:p>
          </p:txBody>
        </p:sp>
      </p:grpSp>
      <p:pic>
        <p:nvPicPr>
          <p:cNvPr id="5468162" name="Picture 2" descr="http://upload.wikimedia.org/wikipedia/commons/c/c7/Josiah_Willard_Gibbs_-from_MMS-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8" t="8417" r="20133" b="40202"/>
          <a:stretch/>
        </p:blipFill>
        <p:spPr bwMode="auto">
          <a:xfrm>
            <a:off x="3271471" y="2204864"/>
            <a:ext cx="2601058" cy="3175621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p:pic>
        <p:nvPicPr>
          <p:cNvPr id="15" name="Picture 3" descr="F:\Work\Images\2010\73431743237.png"/>
          <p:cNvPicPr>
            <a:picLocks noChangeAspect="1" noChangeArrowheads="1"/>
          </p:cNvPicPr>
          <p:nvPr/>
        </p:nvPicPr>
        <p:blipFill>
          <a:blip r:embed="rId3" cstate="print"/>
          <a:srcRect l="33750" t="23333" r="32500" b="21667"/>
          <a:stretch>
            <a:fillRect/>
          </a:stretch>
        </p:blipFill>
        <p:spPr bwMode="auto">
          <a:xfrm>
            <a:off x="15796" y="1815207"/>
            <a:ext cx="3008032" cy="3676426"/>
          </a:xfrm>
          <a:prstGeom prst="rect">
            <a:avLst/>
          </a:prstGeom>
          <a:noFill/>
        </p:spPr>
      </p:pic>
      <p:pic>
        <p:nvPicPr>
          <p:cNvPr id="16" name="Picture 4" descr="F:\Work\Images\2010\73431743262.png"/>
          <p:cNvPicPr>
            <a:picLocks noChangeAspect="1" noChangeArrowheads="1"/>
          </p:cNvPicPr>
          <p:nvPr/>
        </p:nvPicPr>
        <p:blipFill>
          <a:blip r:embed="rId4" cstate="print"/>
          <a:srcRect l="33750" t="23333" r="32500" b="21667"/>
          <a:stretch>
            <a:fillRect/>
          </a:stretch>
        </p:blipFill>
        <p:spPr bwMode="auto">
          <a:xfrm>
            <a:off x="3067984" y="1815207"/>
            <a:ext cx="3008032" cy="3676426"/>
          </a:xfrm>
          <a:prstGeom prst="rect">
            <a:avLst/>
          </a:prstGeom>
          <a:noFill/>
        </p:spPr>
      </p:pic>
      <p:pic>
        <p:nvPicPr>
          <p:cNvPr id="17" name="Picture 5" descr="F:\Work\Images\2010\73431743252.png"/>
          <p:cNvPicPr>
            <a:picLocks noChangeAspect="1" noChangeArrowheads="1"/>
          </p:cNvPicPr>
          <p:nvPr/>
        </p:nvPicPr>
        <p:blipFill>
          <a:blip r:embed="rId5" cstate="print"/>
          <a:srcRect l="33750" t="23333" r="32500" b="21667"/>
          <a:stretch>
            <a:fillRect/>
          </a:stretch>
        </p:blipFill>
        <p:spPr bwMode="auto">
          <a:xfrm>
            <a:off x="6100472" y="1815207"/>
            <a:ext cx="3008032" cy="367642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87524" y="5631631"/>
            <a:ext cx="256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Color-coded FA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71288" y="5631631"/>
            <a:ext cx="256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“PIS”</a:t>
            </a:r>
            <a:r>
              <a:rPr lang="en-US" sz="2400" dirty="0">
                <a:solidFill>
                  <a:srgbClr val="FFFFFF"/>
                </a:solidFill>
              </a:rPr>
              <a:t> on FA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863676" y="5595627"/>
                <a:ext cx="17767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676" y="5595627"/>
                <a:ext cx="1776776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8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>
            <a:extLst>
              <a:ext uri="{FF2B5EF4-FFF2-40B4-BE49-F238E27FC236}">
                <a16:creationId xmlns:a16="http://schemas.microsoft.com/office/drawing/2014/main" id="{E1F44DA8-2557-FD43-AD73-0F0426DD8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32" y="1196752"/>
            <a:ext cx="8180095" cy="501675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FFFFFF"/>
                </a:solidFill>
              </a:rPr>
              <a:t>Hi Alex, </a:t>
            </a:r>
          </a:p>
          <a:p>
            <a:pPr algn="just"/>
            <a:r>
              <a:rPr lang="en-US" sz="3200" i="1" dirty="0">
                <a:solidFill>
                  <a:srgbClr val="FFFFFF"/>
                </a:solidFill>
              </a:rPr>
              <a:t>…</a:t>
            </a:r>
          </a:p>
          <a:p>
            <a:pPr algn="just"/>
            <a:r>
              <a:rPr lang="en-US" sz="3200" i="1" dirty="0">
                <a:solidFill>
                  <a:srgbClr val="FFFFFF"/>
                </a:solidFill>
              </a:rPr>
              <a:t>Would you consider re-presenting your lecture “DTI Processing: Pitfalls in Clinical Applications” from the 2015 SMRT Annual Meeting in Toronto for a collaboration virtual meeting between the SMRT &amp; DSG?</a:t>
            </a:r>
          </a:p>
          <a:p>
            <a:pPr algn="just"/>
            <a:r>
              <a:rPr lang="en-US" sz="3200" i="1" dirty="0">
                <a:solidFill>
                  <a:srgbClr val="FFFFFF"/>
                </a:solidFill>
              </a:rPr>
              <a:t>…</a:t>
            </a:r>
          </a:p>
          <a:p>
            <a:r>
              <a:rPr lang="en-US" sz="3200" i="1" dirty="0">
                <a:solidFill>
                  <a:srgbClr val="FFFFFF"/>
                </a:solidFill>
              </a:rPr>
              <a:t>Many thanks,                                                     Claire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58EF628-A643-2A4A-9F13-ACED7FFA1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18" y="260648"/>
            <a:ext cx="8655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381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50800"/>
                <a:solidFill>
                  <a:srgbClr val="FFFF00"/>
                </a:solidFill>
                <a:effectLst/>
                <a:uLnTx/>
                <a:uFillTx/>
                <a:latin typeface="Avenir LT Std 65 Medium" pitchFamily="34" charset="0"/>
                <a:ea typeface="+mn-ea"/>
                <a:cs typeface="+mn-cs"/>
              </a:rPr>
              <a:t>Email from Claire Mulcahy (SMRT rep for the ISMRM DSG)…</a:t>
            </a:r>
          </a:p>
        </p:txBody>
      </p:sp>
    </p:spTree>
    <p:extLst>
      <p:ext uri="{BB962C8B-B14F-4D97-AF65-F5344CB8AC3E}">
        <p14:creationId xmlns:p14="http://schemas.microsoft.com/office/powerpoint/2010/main" val="2387836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4308" name="Picture 4" descr="F:\Work\Images\GR_b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12712" r="26823" b="20138"/>
          <a:stretch/>
        </p:blipFill>
        <p:spPr bwMode="auto">
          <a:xfrm>
            <a:off x="3095625" y="1761068"/>
            <a:ext cx="2952750" cy="36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7524" y="5631631"/>
            <a:ext cx="256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Color-coded FA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71288" y="5631631"/>
            <a:ext cx="256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“PIS”</a:t>
            </a:r>
            <a:r>
              <a:rPr lang="en-US" sz="2400" dirty="0">
                <a:solidFill>
                  <a:srgbClr val="FFFFFF"/>
                </a:solidFill>
              </a:rPr>
              <a:t> on FA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863676" y="5595627"/>
                <a:ext cx="17767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676" y="5595627"/>
                <a:ext cx="1776776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74306" name="Picture 2" descr="F:\Work\Images\GR_b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12710" r="26823" b="20140"/>
          <a:stretch/>
        </p:blipFill>
        <p:spPr bwMode="auto">
          <a:xfrm>
            <a:off x="6155754" y="1761068"/>
            <a:ext cx="2952750" cy="36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4307" name="Picture 3" descr="F:\Work\Images\GR_b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12710" r="26823" b="20140"/>
          <a:stretch/>
        </p:blipFill>
        <p:spPr bwMode="auto">
          <a:xfrm>
            <a:off x="35496" y="1761068"/>
            <a:ext cx="2952750" cy="36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2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5332" name="Picture 4" descr="F:\Work\Images\7361098719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12674" r="28906" b="10069"/>
          <a:stretch/>
        </p:blipFill>
        <p:spPr bwMode="auto">
          <a:xfrm>
            <a:off x="4932040" y="1484785"/>
            <a:ext cx="3168352" cy="43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5330" name="Picture 2" descr="F:\Work\Images\7361098664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4" t="8044" r="23558" b="12790"/>
          <a:stretch/>
        </p:blipFill>
        <p:spPr bwMode="auto">
          <a:xfrm>
            <a:off x="856109" y="1484784"/>
            <a:ext cx="3571875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5431" y="5883869"/>
            <a:ext cx="745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Before</a:t>
            </a:r>
            <a:r>
              <a:rPr lang="en-US" sz="2400" dirty="0">
                <a:solidFill>
                  <a:srgbClr val="FFFFFF"/>
                </a:solidFill>
              </a:rPr>
              <a:t> correcting for Gibbs ringing artifacts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59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5333" name="Picture 5" descr="F:\Work\Images\7361098720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12674" r="28906" b="10069"/>
          <a:stretch/>
        </p:blipFill>
        <p:spPr bwMode="auto">
          <a:xfrm>
            <a:off x="4932040" y="1484784"/>
            <a:ext cx="3168352" cy="43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5331" name="Picture 3" descr="F:\Work\Images\7361098668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4" t="8043" r="23558" b="12790"/>
          <a:stretch/>
        </p:blipFill>
        <p:spPr bwMode="auto">
          <a:xfrm>
            <a:off x="856109" y="1484785"/>
            <a:ext cx="35718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“Physically Implausible Signals” (PIS)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5431" y="5883869"/>
            <a:ext cx="745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After</a:t>
            </a:r>
            <a:r>
              <a:rPr lang="en-US" sz="2400" dirty="0">
                <a:solidFill>
                  <a:srgbClr val="FFFFFF"/>
                </a:solidFill>
              </a:rPr>
              <a:t> correcting for Gibbs ringing artifacts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Perrone D. et al, NeuroImage (2015)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9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F:\Work\Images\GR_a_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0272" r="25866" b="11015"/>
          <a:stretch/>
        </p:blipFill>
        <p:spPr bwMode="auto">
          <a:xfrm>
            <a:off x="1653544" y="2716427"/>
            <a:ext cx="1500192" cy="18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:\Work\Images\7364583158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9318" r="25507" b="12551"/>
          <a:stretch/>
        </p:blipFill>
        <p:spPr bwMode="auto">
          <a:xfrm>
            <a:off x="5909978" y="721724"/>
            <a:ext cx="1545693" cy="18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DTI_6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8078"/>
          <a:stretch>
            <a:fillRect/>
          </a:stretch>
        </p:blipFill>
        <p:spPr>
          <a:xfrm>
            <a:off x="4644008" y="4338971"/>
            <a:ext cx="1592264" cy="2078361"/>
          </a:xfrm>
          <a:prstGeom prst="rect">
            <a:avLst/>
          </a:prstGeom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8" name="Picture 27" descr="DTI_25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1468395" y="763551"/>
            <a:ext cx="1645521" cy="2194291"/>
          </a:xfrm>
          <a:prstGeom prst="rect">
            <a:avLst/>
          </a:prstGeom>
        </p:spPr>
      </p:pic>
      <p:pic>
        <p:nvPicPr>
          <p:cNvPr id="29" name="Picture 28" descr="DTI_24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961" t="30150" r="38448" b="31533"/>
          <a:stretch>
            <a:fillRect/>
          </a:stretch>
        </p:blipFill>
        <p:spPr>
          <a:xfrm>
            <a:off x="4574436" y="657225"/>
            <a:ext cx="1275519" cy="1971702"/>
          </a:xfrm>
          <a:prstGeom prst="rect">
            <a:avLst/>
          </a:prstGeom>
        </p:spPr>
      </p:pic>
      <p:pic>
        <p:nvPicPr>
          <p:cNvPr id="30" name="Picture 29" descr="DTI_23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4611"/>
          <a:stretch>
            <a:fillRect/>
          </a:stretch>
        </p:blipFill>
        <p:spPr>
          <a:xfrm>
            <a:off x="5822822" y="3976695"/>
            <a:ext cx="2108374" cy="2476493"/>
          </a:xfrm>
          <a:prstGeom prst="rect">
            <a:avLst/>
          </a:prstGeom>
        </p:spPr>
      </p:pic>
      <p:pic>
        <p:nvPicPr>
          <p:cNvPr id="34" name="Picture 33" descr="DTI_19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51297" y="624614"/>
            <a:ext cx="1645521" cy="2194291"/>
          </a:xfrm>
          <a:prstGeom prst="rect">
            <a:avLst/>
          </a:prstGeom>
        </p:spPr>
      </p:pic>
      <p:pic>
        <p:nvPicPr>
          <p:cNvPr id="36" name="Picture 35" descr="DTI_17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436" t="36007" r="40988" b="36546"/>
          <a:stretch>
            <a:fillRect/>
          </a:stretch>
        </p:blipFill>
        <p:spPr>
          <a:xfrm>
            <a:off x="3113916" y="2735253"/>
            <a:ext cx="1460520" cy="1813806"/>
          </a:xfrm>
          <a:prstGeom prst="rect">
            <a:avLst/>
          </a:prstGeom>
        </p:spPr>
      </p:pic>
      <p:pic>
        <p:nvPicPr>
          <p:cNvPr id="37" name="Picture 36" descr="DTI_16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7381065" y="2443149"/>
            <a:ext cx="1645521" cy="2194291"/>
          </a:xfrm>
          <a:prstGeom prst="rect">
            <a:avLst/>
          </a:prstGeom>
        </p:spPr>
      </p:pic>
      <p:pic>
        <p:nvPicPr>
          <p:cNvPr id="38" name="Picture 37" descr="DTI_14.pn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0190"/>
          <a:stretch>
            <a:fillRect/>
          </a:stretch>
        </p:blipFill>
        <p:spPr>
          <a:xfrm>
            <a:off x="3113916" y="4374827"/>
            <a:ext cx="1645521" cy="2078361"/>
          </a:xfrm>
          <a:prstGeom prst="rect">
            <a:avLst/>
          </a:prstGeom>
        </p:spPr>
      </p:pic>
      <p:pic>
        <p:nvPicPr>
          <p:cNvPr id="39" name="Picture 38" descr="DTI_13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0190"/>
          <a:stretch>
            <a:fillRect/>
          </a:stretch>
        </p:blipFill>
        <p:spPr>
          <a:xfrm>
            <a:off x="1577934" y="4374827"/>
            <a:ext cx="1645521" cy="2078361"/>
          </a:xfrm>
          <a:prstGeom prst="rect">
            <a:avLst/>
          </a:prstGeom>
        </p:spPr>
      </p:pic>
      <p:pic>
        <p:nvPicPr>
          <p:cNvPr id="40" name="Picture 39" descr="DTI_12.pn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44388" y="2566050"/>
            <a:ext cx="1645521" cy="2194291"/>
          </a:xfrm>
          <a:prstGeom prst="rect">
            <a:avLst/>
          </a:prstGeom>
        </p:spPr>
      </p:pic>
      <p:pic>
        <p:nvPicPr>
          <p:cNvPr id="41" name="Picture 40" descr="DTI_11.pn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2928915" y="657225"/>
            <a:ext cx="1645521" cy="2194291"/>
          </a:xfrm>
          <a:prstGeom prst="rect">
            <a:avLst/>
          </a:prstGeom>
        </p:spPr>
      </p:pic>
      <p:pic>
        <p:nvPicPr>
          <p:cNvPr id="44" name="Picture 43" descr="DTI_8.pn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8838"/>
          <a:stretch>
            <a:fillRect/>
          </a:stretch>
        </p:blipFill>
        <p:spPr>
          <a:xfrm>
            <a:off x="44388" y="4330334"/>
            <a:ext cx="1645521" cy="2122854"/>
          </a:xfrm>
          <a:prstGeom prst="rect">
            <a:avLst/>
          </a:prstGeom>
        </p:spPr>
      </p:pic>
      <p:pic>
        <p:nvPicPr>
          <p:cNvPr id="45" name="Picture 44" descr="DTI_7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4389435" y="2566050"/>
            <a:ext cx="1645521" cy="2194291"/>
          </a:xfrm>
          <a:prstGeom prst="rect">
            <a:avLst/>
          </a:prstGeom>
        </p:spPr>
      </p:pic>
      <p:pic>
        <p:nvPicPr>
          <p:cNvPr id="47" name="Picture 46" descr="DTI_5.pn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23518"/>
          <a:stretch>
            <a:fillRect/>
          </a:stretch>
        </p:blipFill>
        <p:spPr>
          <a:xfrm>
            <a:off x="7490604" y="4484366"/>
            <a:ext cx="1645521" cy="1968822"/>
          </a:xfrm>
          <a:prstGeom prst="rect">
            <a:avLst/>
          </a:prstGeom>
        </p:spPr>
      </p:pic>
      <p:pic>
        <p:nvPicPr>
          <p:cNvPr id="48" name="Picture 47" descr="DTI_4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5847519" y="2589201"/>
            <a:ext cx="1645521" cy="2194291"/>
          </a:xfrm>
          <a:prstGeom prst="rect">
            <a:avLst/>
          </a:prstGeom>
        </p:spPr>
      </p:pic>
      <p:pic>
        <p:nvPicPr>
          <p:cNvPr id="51" name="Picture 50" descr="DTI_1.pn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253" t="16668" r="31253" b="16668"/>
          <a:stretch>
            <a:fillRect/>
          </a:stretch>
        </p:blipFill>
        <p:spPr>
          <a:xfrm>
            <a:off x="7383501" y="624614"/>
            <a:ext cx="1645521" cy="2194291"/>
          </a:xfrm>
          <a:prstGeom prst="rect">
            <a:avLst/>
          </a:prstGeom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0653" y="2634841"/>
            <a:ext cx="1432743" cy="189696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8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1400" name="Picture 8" descr="F:\Work\Images\FEFA_Ar.png"/>
          <p:cNvPicPr>
            <a:picLocks noChangeAspect="1" noChangeArrowheads="1"/>
          </p:cNvPicPr>
          <p:nvPr/>
        </p:nvPicPr>
        <p:blipFill>
          <a:blip r:embed="rId3" cstate="print"/>
          <a:srcRect l="34940" t="16145" r="32616" b="24624"/>
          <a:stretch>
            <a:fillRect/>
          </a:stretch>
        </p:blipFill>
        <p:spPr bwMode="auto">
          <a:xfrm>
            <a:off x="2804034" y="1143778"/>
            <a:ext cx="3535932" cy="4841506"/>
          </a:xfrm>
          <a:prstGeom prst="rect">
            <a:avLst/>
          </a:prstGeom>
          <a:noFill/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7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01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9" name="Line 43"/>
          <p:cNvSpPr>
            <a:spLocks noChangeShapeType="1"/>
          </p:cNvSpPr>
          <p:nvPr/>
        </p:nvSpPr>
        <p:spPr bwMode="auto">
          <a:xfrm>
            <a:off x="2246313" y="4203700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>
            <a:off x="2644775" y="4330700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6" name="Line 45"/>
          <p:cNvSpPr>
            <a:spLocks noChangeShapeType="1"/>
          </p:cNvSpPr>
          <p:nvPr/>
        </p:nvSpPr>
        <p:spPr bwMode="auto">
          <a:xfrm>
            <a:off x="2789238" y="4129088"/>
            <a:ext cx="0" cy="1333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9" name="Line 46"/>
          <p:cNvSpPr>
            <a:spLocks noChangeShapeType="1"/>
          </p:cNvSpPr>
          <p:nvPr/>
        </p:nvSpPr>
        <p:spPr bwMode="auto">
          <a:xfrm flipH="1">
            <a:off x="2801938" y="3759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0" name="Line 47"/>
          <p:cNvSpPr>
            <a:spLocks noChangeShapeType="1"/>
          </p:cNvSpPr>
          <p:nvPr/>
        </p:nvSpPr>
        <p:spPr bwMode="auto">
          <a:xfrm>
            <a:off x="3171825" y="3800475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2" name="Line 48"/>
          <p:cNvSpPr>
            <a:spLocks noChangeShapeType="1"/>
          </p:cNvSpPr>
          <p:nvPr/>
        </p:nvSpPr>
        <p:spPr bwMode="auto">
          <a:xfrm>
            <a:off x="3240088" y="4065588"/>
            <a:ext cx="0" cy="4429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H="1">
            <a:off x="3354388" y="3560763"/>
            <a:ext cx="0" cy="44926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4" name="Line 50"/>
          <p:cNvSpPr>
            <a:spLocks noChangeShapeType="1"/>
          </p:cNvSpPr>
          <p:nvPr/>
        </p:nvSpPr>
        <p:spPr bwMode="auto">
          <a:xfrm>
            <a:off x="3279775" y="4046538"/>
            <a:ext cx="0" cy="2397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5" name="Line 51"/>
          <p:cNvSpPr>
            <a:spLocks noChangeShapeType="1"/>
          </p:cNvSpPr>
          <p:nvPr/>
        </p:nvSpPr>
        <p:spPr bwMode="auto">
          <a:xfrm>
            <a:off x="3667125" y="3706813"/>
            <a:ext cx="1588" cy="17303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6" name="Line 52"/>
          <p:cNvSpPr>
            <a:spLocks noChangeShapeType="1"/>
          </p:cNvSpPr>
          <p:nvPr/>
        </p:nvSpPr>
        <p:spPr bwMode="auto">
          <a:xfrm>
            <a:off x="3648075" y="3889375"/>
            <a:ext cx="1588" cy="2174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7" name="Line 53"/>
          <p:cNvSpPr>
            <a:spLocks noChangeShapeType="1"/>
          </p:cNvSpPr>
          <p:nvPr/>
        </p:nvSpPr>
        <p:spPr bwMode="auto">
          <a:xfrm>
            <a:off x="4035425" y="3521075"/>
            <a:ext cx="0" cy="1952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8" name="Line 54"/>
          <p:cNvSpPr>
            <a:spLocks noChangeShapeType="1"/>
          </p:cNvSpPr>
          <p:nvPr/>
        </p:nvSpPr>
        <p:spPr bwMode="auto">
          <a:xfrm>
            <a:off x="4208463" y="3640138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9" name="Line 55"/>
          <p:cNvSpPr>
            <a:spLocks noChangeShapeType="1"/>
          </p:cNvSpPr>
          <p:nvPr/>
        </p:nvSpPr>
        <p:spPr bwMode="auto">
          <a:xfrm>
            <a:off x="4319588" y="3236913"/>
            <a:ext cx="3175" cy="3540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0" name="Line 56"/>
          <p:cNvSpPr>
            <a:spLocks noChangeShapeType="1"/>
          </p:cNvSpPr>
          <p:nvPr/>
        </p:nvSpPr>
        <p:spPr bwMode="auto">
          <a:xfrm>
            <a:off x="4540250" y="3497263"/>
            <a:ext cx="0" cy="2190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1" name="Line 57"/>
          <p:cNvSpPr>
            <a:spLocks noChangeShapeType="1"/>
          </p:cNvSpPr>
          <p:nvPr/>
        </p:nvSpPr>
        <p:spPr bwMode="auto">
          <a:xfrm flipH="1">
            <a:off x="4791075" y="3173413"/>
            <a:ext cx="1588" cy="2190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2" name="Line 58"/>
          <p:cNvSpPr>
            <a:spLocks noChangeShapeType="1"/>
          </p:cNvSpPr>
          <p:nvPr/>
        </p:nvSpPr>
        <p:spPr bwMode="auto">
          <a:xfrm>
            <a:off x="5116513" y="2701925"/>
            <a:ext cx="0" cy="5397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3" name="Line 59"/>
          <p:cNvSpPr>
            <a:spLocks noChangeShapeType="1"/>
          </p:cNvSpPr>
          <p:nvPr/>
        </p:nvSpPr>
        <p:spPr bwMode="auto">
          <a:xfrm flipH="1">
            <a:off x="5310188" y="3163888"/>
            <a:ext cx="0" cy="3333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4" name="Line 60"/>
          <p:cNvSpPr>
            <a:spLocks noChangeShapeType="1"/>
          </p:cNvSpPr>
          <p:nvPr/>
        </p:nvSpPr>
        <p:spPr bwMode="auto">
          <a:xfrm>
            <a:off x="5386388" y="3057525"/>
            <a:ext cx="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5" name="Line 61"/>
          <p:cNvSpPr>
            <a:spLocks noChangeShapeType="1"/>
          </p:cNvSpPr>
          <p:nvPr/>
        </p:nvSpPr>
        <p:spPr bwMode="auto">
          <a:xfrm>
            <a:off x="5745163" y="2546350"/>
            <a:ext cx="3175" cy="42703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6" name="Line 62"/>
          <p:cNvSpPr>
            <a:spLocks noChangeShapeType="1"/>
          </p:cNvSpPr>
          <p:nvPr/>
        </p:nvSpPr>
        <p:spPr bwMode="auto">
          <a:xfrm>
            <a:off x="5910263" y="2894013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7" name="Line 63"/>
          <p:cNvSpPr>
            <a:spLocks noChangeShapeType="1"/>
          </p:cNvSpPr>
          <p:nvPr/>
        </p:nvSpPr>
        <p:spPr bwMode="auto">
          <a:xfrm flipH="1">
            <a:off x="6135688" y="2805113"/>
            <a:ext cx="1587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8" name="Line 64"/>
          <p:cNvSpPr>
            <a:spLocks noChangeShapeType="1"/>
          </p:cNvSpPr>
          <p:nvPr/>
        </p:nvSpPr>
        <p:spPr bwMode="auto">
          <a:xfrm flipH="1">
            <a:off x="6094413" y="2697163"/>
            <a:ext cx="3175" cy="1254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9" name="Line 65"/>
          <p:cNvSpPr>
            <a:spLocks noChangeShapeType="1"/>
          </p:cNvSpPr>
          <p:nvPr/>
        </p:nvSpPr>
        <p:spPr bwMode="auto">
          <a:xfrm>
            <a:off x="6454775" y="2370138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0" name="Line 66"/>
          <p:cNvSpPr>
            <a:spLocks noChangeShapeType="1"/>
          </p:cNvSpPr>
          <p:nvPr/>
        </p:nvSpPr>
        <p:spPr bwMode="auto">
          <a:xfrm>
            <a:off x="6589713" y="2600325"/>
            <a:ext cx="0" cy="2206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 rot="21080033" flipV="1">
            <a:off x="1908175" y="2705100"/>
            <a:ext cx="5529263" cy="14747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2" name="Oval 11"/>
          <p:cNvSpPr>
            <a:spLocks noChangeArrowheads="1"/>
          </p:cNvSpPr>
          <p:nvPr/>
        </p:nvSpPr>
        <p:spPr bwMode="auto">
          <a:xfrm rot="-519967">
            <a:off x="5351463" y="302418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3" name="Oval 12"/>
          <p:cNvSpPr>
            <a:spLocks noChangeArrowheads="1"/>
          </p:cNvSpPr>
          <p:nvPr/>
        </p:nvSpPr>
        <p:spPr bwMode="auto">
          <a:xfrm rot="-519967">
            <a:off x="2763838" y="37131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 rot="-519967">
            <a:off x="5710238" y="249872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5" name="Oval 14"/>
          <p:cNvSpPr>
            <a:spLocks noChangeArrowheads="1"/>
          </p:cNvSpPr>
          <p:nvPr/>
        </p:nvSpPr>
        <p:spPr bwMode="auto">
          <a:xfrm rot="-519967">
            <a:off x="3313113" y="352107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6" name="Oval 15"/>
          <p:cNvSpPr>
            <a:spLocks noChangeArrowheads="1"/>
          </p:cNvSpPr>
          <p:nvPr/>
        </p:nvSpPr>
        <p:spPr bwMode="auto">
          <a:xfrm rot="-519967">
            <a:off x="4721225" y="3414713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7" name="Oval 16"/>
          <p:cNvSpPr>
            <a:spLocks noChangeArrowheads="1"/>
          </p:cNvSpPr>
          <p:nvPr/>
        </p:nvSpPr>
        <p:spPr bwMode="auto">
          <a:xfrm rot="-519967">
            <a:off x="3206750" y="4481513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8" name="Oval 17"/>
          <p:cNvSpPr>
            <a:spLocks noChangeArrowheads="1"/>
          </p:cNvSpPr>
          <p:nvPr/>
        </p:nvSpPr>
        <p:spPr bwMode="auto">
          <a:xfrm rot="-519967">
            <a:off x="5876925" y="31273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 rot="-519967">
            <a:off x="3244850" y="4256088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 rot="-519967">
            <a:off x="4002088" y="348773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 rot="-519967">
            <a:off x="4284663" y="318770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 rot="-519967">
            <a:off x="3617913" y="405765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 rot="-519967">
            <a:off x="4173538" y="389731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 rot="-519967">
            <a:off x="4754563" y="31543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 rot="-519967">
            <a:off x="5080000" y="26670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 rot="-519967">
            <a:off x="4505325" y="366712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 rot="-519967">
            <a:off x="5275263" y="347821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8" name="Oval 27"/>
          <p:cNvSpPr>
            <a:spLocks noChangeArrowheads="1"/>
          </p:cNvSpPr>
          <p:nvPr/>
        </p:nvSpPr>
        <p:spPr bwMode="auto">
          <a:xfrm rot="-519967">
            <a:off x="6907213" y="246062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 rot="-519967">
            <a:off x="6554788" y="277177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0" name="Oval 29"/>
          <p:cNvSpPr>
            <a:spLocks noChangeArrowheads="1"/>
          </p:cNvSpPr>
          <p:nvPr/>
        </p:nvSpPr>
        <p:spPr bwMode="auto">
          <a:xfrm rot="-519967">
            <a:off x="6102350" y="31654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1" name="Oval 30"/>
          <p:cNvSpPr>
            <a:spLocks noChangeArrowheads="1"/>
          </p:cNvSpPr>
          <p:nvPr/>
        </p:nvSpPr>
        <p:spPr bwMode="auto">
          <a:xfrm rot="-519967">
            <a:off x="6418263" y="23542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2" name="Oval 31"/>
          <p:cNvSpPr>
            <a:spLocks noChangeArrowheads="1"/>
          </p:cNvSpPr>
          <p:nvPr/>
        </p:nvSpPr>
        <p:spPr bwMode="auto">
          <a:xfrm rot="-519967">
            <a:off x="6061075" y="2662238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3" name="Oval 32"/>
          <p:cNvSpPr>
            <a:spLocks noChangeArrowheads="1"/>
          </p:cNvSpPr>
          <p:nvPr/>
        </p:nvSpPr>
        <p:spPr bwMode="auto">
          <a:xfrm rot="-519967">
            <a:off x="3138488" y="380365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 rot="-519967">
            <a:off x="3632200" y="36861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5" name="Oval 34"/>
          <p:cNvSpPr>
            <a:spLocks noChangeArrowheads="1"/>
          </p:cNvSpPr>
          <p:nvPr/>
        </p:nvSpPr>
        <p:spPr bwMode="auto">
          <a:xfrm rot="-519967">
            <a:off x="2211388" y="416083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6" name="Oval 35"/>
          <p:cNvSpPr>
            <a:spLocks noChangeArrowheads="1"/>
          </p:cNvSpPr>
          <p:nvPr/>
        </p:nvSpPr>
        <p:spPr bwMode="auto">
          <a:xfrm rot="-519967">
            <a:off x="2752725" y="41148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7" name="Oval 36"/>
          <p:cNvSpPr>
            <a:spLocks noChangeArrowheads="1"/>
          </p:cNvSpPr>
          <p:nvPr/>
        </p:nvSpPr>
        <p:spPr bwMode="auto">
          <a:xfrm rot="-519967">
            <a:off x="2609850" y="46101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1079500" y="2970213"/>
            <a:ext cx="7556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sym typeface="Symbol" pitchFamily="18" charset="2"/>
              </a:rPr>
              <a:t>y</a:t>
            </a:r>
          </a:p>
        </p:txBody>
      </p:sp>
      <p:sp>
        <p:nvSpPr>
          <p:cNvPr id="79" name="Text Box 68"/>
          <p:cNvSpPr txBox="1">
            <a:spLocks noChangeArrowheads="1"/>
          </p:cNvSpPr>
          <p:nvPr/>
        </p:nvSpPr>
        <p:spPr bwMode="auto">
          <a:xfrm>
            <a:off x="6388100" y="3189288"/>
            <a:ext cx="2332038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sym typeface="Symbol" pitchFamily="18" charset="2"/>
              </a:rPr>
              <a:t>y = ax+b</a:t>
            </a:r>
          </a:p>
        </p:txBody>
      </p:sp>
      <p:sp>
        <p:nvSpPr>
          <p:cNvPr id="80" name="Line 69"/>
          <p:cNvSpPr>
            <a:spLocks noChangeShapeType="1"/>
          </p:cNvSpPr>
          <p:nvPr/>
        </p:nvSpPr>
        <p:spPr bwMode="auto">
          <a:xfrm>
            <a:off x="1692275" y="2024063"/>
            <a:ext cx="0" cy="33131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81" name="Line 70"/>
          <p:cNvSpPr>
            <a:spLocks noChangeShapeType="1"/>
          </p:cNvSpPr>
          <p:nvPr/>
        </p:nvSpPr>
        <p:spPr bwMode="auto">
          <a:xfrm flipH="1">
            <a:off x="1692275" y="5337175"/>
            <a:ext cx="5903913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82" name="Text Box 71"/>
          <p:cNvSpPr txBox="1">
            <a:spLocks noChangeArrowheads="1"/>
          </p:cNvSpPr>
          <p:nvPr/>
        </p:nvSpPr>
        <p:spPr bwMode="auto">
          <a:xfrm>
            <a:off x="6554788" y="5300663"/>
            <a:ext cx="10810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sym typeface="Symbol" pitchFamily="18" charset="2"/>
              </a:rPr>
              <a:t>x</a:t>
            </a: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9" name="Line 43"/>
          <p:cNvSpPr>
            <a:spLocks noChangeShapeType="1"/>
          </p:cNvSpPr>
          <p:nvPr/>
        </p:nvSpPr>
        <p:spPr bwMode="auto">
          <a:xfrm>
            <a:off x="2246313" y="4203700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>
            <a:off x="2644775" y="4330700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6" name="Line 45"/>
          <p:cNvSpPr>
            <a:spLocks noChangeShapeType="1"/>
          </p:cNvSpPr>
          <p:nvPr/>
        </p:nvSpPr>
        <p:spPr bwMode="auto">
          <a:xfrm>
            <a:off x="2789238" y="4129088"/>
            <a:ext cx="0" cy="1333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9" name="Line 46"/>
          <p:cNvSpPr>
            <a:spLocks noChangeShapeType="1"/>
          </p:cNvSpPr>
          <p:nvPr/>
        </p:nvSpPr>
        <p:spPr bwMode="auto">
          <a:xfrm flipH="1">
            <a:off x="2801938" y="3759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0" name="Line 47"/>
          <p:cNvSpPr>
            <a:spLocks noChangeShapeType="1"/>
          </p:cNvSpPr>
          <p:nvPr/>
        </p:nvSpPr>
        <p:spPr bwMode="auto">
          <a:xfrm>
            <a:off x="3171825" y="3800475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2" name="Line 48"/>
          <p:cNvSpPr>
            <a:spLocks noChangeShapeType="1"/>
          </p:cNvSpPr>
          <p:nvPr/>
        </p:nvSpPr>
        <p:spPr bwMode="auto">
          <a:xfrm>
            <a:off x="3240088" y="4065588"/>
            <a:ext cx="0" cy="4429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H="1">
            <a:off x="3354388" y="3560763"/>
            <a:ext cx="0" cy="44926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4" name="Line 50"/>
          <p:cNvSpPr>
            <a:spLocks noChangeShapeType="1"/>
          </p:cNvSpPr>
          <p:nvPr/>
        </p:nvSpPr>
        <p:spPr bwMode="auto">
          <a:xfrm>
            <a:off x="3279775" y="4046538"/>
            <a:ext cx="0" cy="2397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5" name="Line 51"/>
          <p:cNvSpPr>
            <a:spLocks noChangeShapeType="1"/>
          </p:cNvSpPr>
          <p:nvPr/>
        </p:nvSpPr>
        <p:spPr bwMode="auto">
          <a:xfrm>
            <a:off x="3667125" y="3706813"/>
            <a:ext cx="1588" cy="17303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6" name="Line 52"/>
          <p:cNvSpPr>
            <a:spLocks noChangeShapeType="1"/>
          </p:cNvSpPr>
          <p:nvPr/>
        </p:nvSpPr>
        <p:spPr bwMode="auto">
          <a:xfrm>
            <a:off x="3648075" y="3889375"/>
            <a:ext cx="1588" cy="2174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7" name="Line 53"/>
          <p:cNvSpPr>
            <a:spLocks noChangeShapeType="1"/>
          </p:cNvSpPr>
          <p:nvPr/>
        </p:nvSpPr>
        <p:spPr bwMode="auto">
          <a:xfrm>
            <a:off x="4035425" y="3521075"/>
            <a:ext cx="0" cy="1952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8" name="Line 54"/>
          <p:cNvSpPr>
            <a:spLocks noChangeShapeType="1"/>
          </p:cNvSpPr>
          <p:nvPr/>
        </p:nvSpPr>
        <p:spPr bwMode="auto">
          <a:xfrm>
            <a:off x="4208463" y="3640138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9" name="Line 55"/>
          <p:cNvSpPr>
            <a:spLocks noChangeShapeType="1"/>
          </p:cNvSpPr>
          <p:nvPr/>
        </p:nvSpPr>
        <p:spPr bwMode="auto">
          <a:xfrm>
            <a:off x="4319588" y="3236913"/>
            <a:ext cx="3175" cy="3540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0" name="Line 56"/>
          <p:cNvSpPr>
            <a:spLocks noChangeShapeType="1"/>
          </p:cNvSpPr>
          <p:nvPr/>
        </p:nvSpPr>
        <p:spPr bwMode="auto">
          <a:xfrm>
            <a:off x="4540250" y="3497263"/>
            <a:ext cx="0" cy="2190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1" name="Line 57"/>
          <p:cNvSpPr>
            <a:spLocks noChangeShapeType="1"/>
          </p:cNvSpPr>
          <p:nvPr/>
        </p:nvSpPr>
        <p:spPr bwMode="auto">
          <a:xfrm flipH="1">
            <a:off x="4791075" y="3173413"/>
            <a:ext cx="1588" cy="2190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2" name="Line 58"/>
          <p:cNvSpPr>
            <a:spLocks noChangeShapeType="1"/>
          </p:cNvSpPr>
          <p:nvPr/>
        </p:nvSpPr>
        <p:spPr bwMode="auto">
          <a:xfrm>
            <a:off x="5116513" y="2701925"/>
            <a:ext cx="0" cy="5397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3" name="Line 59"/>
          <p:cNvSpPr>
            <a:spLocks noChangeShapeType="1"/>
          </p:cNvSpPr>
          <p:nvPr/>
        </p:nvSpPr>
        <p:spPr bwMode="auto">
          <a:xfrm flipH="1">
            <a:off x="5310188" y="3163888"/>
            <a:ext cx="0" cy="3333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4" name="Line 60"/>
          <p:cNvSpPr>
            <a:spLocks noChangeShapeType="1"/>
          </p:cNvSpPr>
          <p:nvPr/>
        </p:nvSpPr>
        <p:spPr bwMode="auto">
          <a:xfrm>
            <a:off x="5386388" y="3057525"/>
            <a:ext cx="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5" name="Line 61"/>
          <p:cNvSpPr>
            <a:spLocks noChangeShapeType="1"/>
          </p:cNvSpPr>
          <p:nvPr/>
        </p:nvSpPr>
        <p:spPr bwMode="auto">
          <a:xfrm>
            <a:off x="5745163" y="2546350"/>
            <a:ext cx="3175" cy="42703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6" name="Line 62"/>
          <p:cNvSpPr>
            <a:spLocks noChangeShapeType="1"/>
          </p:cNvSpPr>
          <p:nvPr/>
        </p:nvSpPr>
        <p:spPr bwMode="auto">
          <a:xfrm>
            <a:off x="5910263" y="2894013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7" name="Line 63"/>
          <p:cNvSpPr>
            <a:spLocks noChangeShapeType="1"/>
          </p:cNvSpPr>
          <p:nvPr/>
        </p:nvSpPr>
        <p:spPr bwMode="auto">
          <a:xfrm flipH="1">
            <a:off x="6135688" y="2805113"/>
            <a:ext cx="1587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8" name="Line 64"/>
          <p:cNvSpPr>
            <a:spLocks noChangeShapeType="1"/>
          </p:cNvSpPr>
          <p:nvPr/>
        </p:nvSpPr>
        <p:spPr bwMode="auto">
          <a:xfrm flipH="1">
            <a:off x="6094413" y="2697163"/>
            <a:ext cx="3175" cy="1254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49" name="Line 65"/>
          <p:cNvSpPr>
            <a:spLocks noChangeShapeType="1"/>
          </p:cNvSpPr>
          <p:nvPr/>
        </p:nvSpPr>
        <p:spPr bwMode="auto">
          <a:xfrm>
            <a:off x="6454775" y="2370138"/>
            <a:ext cx="0" cy="295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0" name="Line 66"/>
          <p:cNvSpPr>
            <a:spLocks noChangeShapeType="1"/>
          </p:cNvSpPr>
          <p:nvPr/>
        </p:nvSpPr>
        <p:spPr bwMode="auto">
          <a:xfrm>
            <a:off x="6589713" y="2600325"/>
            <a:ext cx="0" cy="2206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 rot="21080033" flipV="1">
            <a:off x="1908175" y="2705100"/>
            <a:ext cx="5529263" cy="14747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2" name="Oval 11"/>
          <p:cNvSpPr>
            <a:spLocks noChangeArrowheads="1"/>
          </p:cNvSpPr>
          <p:nvPr/>
        </p:nvSpPr>
        <p:spPr bwMode="auto">
          <a:xfrm rot="-519967">
            <a:off x="5351463" y="302418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3" name="Oval 12"/>
          <p:cNvSpPr>
            <a:spLocks noChangeArrowheads="1"/>
          </p:cNvSpPr>
          <p:nvPr/>
        </p:nvSpPr>
        <p:spPr bwMode="auto">
          <a:xfrm rot="-519967">
            <a:off x="2763838" y="37131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 rot="-519967">
            <a:off x="5710238" y="249872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5" name="Oval 14"/>
          <p:cNvSpPr>
            <a:spLocks noChangeArrowheads="1"/>
          </p:cNvSpPr>
          <p:nvPr/>
        </p:nvSpPr>
        <p:spPr bwMode="auto">
          <a:xfrm rot="-519967">
            <a:off x="3313113" y="352107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6" name="Oval 15"/>
          <p:cNvSpPr>
            <a:spLocks noChangeArrowheads="1"/>
          </p:cNvSpPr>
          <p:nvPr/>
        </p:nvSpPr>
        <p:spPr bwMode="auto">
          <a:xfrm rot="-519967">
            <a:off x="4721225" y="3414713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7" name="Oval 16"/>
          <p:cNvSpPr>
            <a:spLocks noChangeArrowheads="1"/>
          </p:cNvSpPr>
          <p:nvPr/>
        </p:nvSpPr>
        <p:spPr bwMode="auto">
          <a:xfrm rot="-519967">
            <a:off x="3206750" y="4481513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8" name="Oval 17"/>
          <p:cNvSpPr>
            <a:spLocks noChangeArrowheads="1"/>
          </p:cNvSpPr>
          <p:nvPr/>
        </p:nvSpPr>
        <p:spPr bwMode="auto">
          <a:xfrm rot="-519967">
            <a:off x="5876925" y="31273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 rot="-519967">
            <a:off x="3244850" y="4256088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 rot="-519967">
            <a:off x="4002088" y="348773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 rot="-519967">
            <a:off x="4284663" y="318770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 rot="-519967">
            <a:off x="3617913" y="405765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 rot="-519967">
            <a:off x="4173538" y="389731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 rot="-519967">
            <a:off x="4754563" y="31543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 rot="-519967">
            <a:off x="5080000" y="26670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 rot="-519967">
            <a:off x="4505325" y="366712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 rot="-519967">
            <a:off x="5275263" y="347821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8" name="Oval 27"/>
          <p:cNvSpPr>
            <a:spLocks noChangeArrowheads="1"/>
          </p:cNvSpPr>
          <p:nvPr/>
        </p:nvSpPr>
        <p:spPr bwMode="auto">
          <a:xfrm rot="-519967">
            <a:off x="6907213" y="246062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 rot="-519967">
            <a:off x="6554788" y="277177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0" name="Oval 29"/>
          <p:cNvSpPr>
            <a:spLocks noChangeArrowheads="1"/>
          </p:cNvSpPr>
          <p:nvPr/>
        </p:nvSpPr>
        <p:spPr bwMode="auto">
          <a:xfrm rot="-519967">
            <a:off x="6102350" y="31654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1" name="Oval 30"/>
          <p:cNvSpPr>
            <a:spLocks noChangeArrowheads="1"/>
          </p:cNvSpPr>
          <p:nvPr/>
        </p:nvSpPr>
        <p:spPr bwMode="auto">
          <a:xfrm rot="-519967">
            <a:off x="6418263" y="23542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2" name="Oval 31"/>
          <p:cNvSpPr>
            <a:spLocks noChangeArrowheads="1"/>
          </p:cNvSpPr>
          <p:nvPr/>
        </p:nvSpPr>
        <p:spPr bwMode="auto">
          <a:xfrm rot="-519967">
            <a:off x="6061075" y="2662238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3" name="Oval 32"/>
          <p:cNvSpPr>
            <a:spLocks noChangeArrowheads="1"/>
          </p:cNvSpPr>
          <p:nvPr/>
        </p:nvSpPr>
        <p:spPr bwMode="auto">
          <a:xfrm rot="-519967">
            <a:off x="3138488" y="380365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 rot="-519967">
            <a:off x="3632200" y="36861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5" name="Oval 34"/>
          <p:cNvSpPr>
            <a:spLocks noChangeArrowheads="1"/>
          </p:cNvSpPr>
          <p:nvPr/>
        </p:nvSpPr>
        <p:spPr bwMode="auto">
          <a:xfrm rot="-519967">
            <a:off x="2211388" y="416083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6" name="Oval 35"/>
          <p:cNvSpPr>
            <a:spLocks noChangeArrowheads="1"/>
          </p:cNvSpPr>
          <p:nvPr/>
        </p:nvSpPr>
        <p:spPr bwMode="auto">
          <a:xfrm rot="-519967">
            <a:off x="2752725" y="41148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7" name="Oval 36"/>
          <p:cNvSpPr>
            <a:spLocks noChangeArrowheads="1"/>
          </p:cNvSpPr>
          <p:nvPr/>
        </p:nvSpPr>
        <p:spPr bwMode="auto">
          <a:xfrm rot="-519967">
            <a:off x="2609850" y="46101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1079500" y="2970213"/>
            <a:ext cx="7556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sym typeface="Symbol" pitchFamily="18" charset="2"/>
              </a:rPr>
              <a:t>y</a:t>
            </a:r>
          </a:p>
        </p:txBody>
      </p:sp>
      <p:sp>
        <p:nvSpPr>
          <p:cNvPr id="79" name="Text Box 68"/>
          <p:cNvSpPr txBox="1">
            <a:spLocks noChangeArrowheads="1"/>
          </p:cNvSpPr>
          <p:nvPr/>
        </p:nvSpPr>
        <p:spPr bwMode="auto">
          <a:xfrm>
            <a:off x="6388100" y="3189288"/>
            <a:ext cx="2332038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sym typeface="Symbol" pitchFamily="18" charset="2"/>
              </a:rPr>
              <a:t>y = </a:t>
            </a:r>
            <a:r>
              <a:rPr lang="en-US" sz="2400" dirty="0" err="1">
                <a:solidFill>
                  <a:srgbClr val="FF0000"/>
                </a:solidFill>
                <a:sym typeface="Symbol" pitchFamily="18" charset="2"/>
              </a:rPr>
              <a:t>ax+b</a:t>
            </a:r>
            <a:endParaRPr lang="en-US" sz="24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80" name="Line 69"/>
          <p:cNvSpPr>
            <a:spLocks noChangeShapeType="1"/>
          </p:cNvSpPr>
          <p:nvPr/>
        </p:nvSpPr>
        <p:spPr bwMode="auto">
          <a:xfrm>
            <a:off x="1692275" y="2024063"/>
            <a:ext cx="0" cy="33131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81" name="Line 70"/>
          <p:cNvSpPr>
            <a:spLocks noChangeShapeType="1"/>
          </p:cNvSpPr>
          <p:nvPr/>
        </p:nvSpPr>
        <p:spPr bwMode="auto">
          <a:xfrm flipH="1">
            <a:off x="1692275" y="5337175"/>
            <a:ext cx="5903913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82" name="Text Box 71"/>
          <p:cNvSpPr txBox="1">
            <a:spLocks noChangeArrowheads="1"/>
          </p:cNvSpPr>
          <p:nvPr/>
        </p:nvSpPr>
        <p:spPr bwMode="auto">
          <a:xfrm>
            <a:off x="6554788" y="5300663"/>
            <a:ext cx="10810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sym typeface="Symbol" pitchFamily="18" charset="2"/>
              </a:rPr>
              <a:t>x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2987824" y="2132856"/>
            <a:ext cx="2073237" cy="1077066"/>
            <a:chOff x="2987824" y="2132856"/>
            <a:chExt cx="2073237" cy="1077066"/>
          </a:xfrm>
        </p:grpSpPr>
        <p:cxnSp>
          <p:nvCxnSpPr>
            <p:cNvPr id="84" name="Straight Arrow Connector 83"/>
            <p:cNvCxnSpPr/>
            <p:nvPr/>
          </p:nvCxnSpPr>
          <p:spPr bwMode="auto">
            <a:xfrm>
              <a:off x="2987824" y="2132856"/>
              <a:ext cx="1814467" cy="78741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5" name="Left Brace 84"/>
            <p:cNvSpPr/>
            <p:nvPr/>
          </p:nvSpPr>
          <p:spPr bwMode="auto">
            <a:xfrm>
              <a:off x="4864104" y="2774987"/>
              <a:ext cx="196957" cy="434935"/>
            </a:xfrm>
            <a:prstGeom prst="leftBrace">
              <a:avLst>
                <a:gd name="adj1" fmla="val 32879"/>
                <a:gd name="adj2" fmla="val 39660"/>
              </a:avLst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89" name="Text Box 68"/>
          <p:cNvSpPr txBox="1">
            <a:spLocks noChangeArrowheads="1"/>
          </p:cNvSpPr>
          <p:nvPr/>
        </p:nvSpPr>
        <p:spPr bwMode="auto">
          <a:xfrm>
            <a:off x="1850269" y="1486525"/>
            <a:ext cx="6142111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sym typeface="Symbol" pitchFamily="18" charset="2"/>
              </a:rPr>
              <a:t>residual = </a:t>
            </a:r>
            <a:r>
              <a:rPr lang="en-US" sz="3600" dirty="0">
                <a:solidFill>
                  <a:srgbClr val="FFFF00"/>
                </a:solidFill>
                <a:sym typeface="Symbol" pitchFamily="18" charset="2"/>
              </a:rPr>
              <a:t>y</a:t>
            </a:r>
            <a:r>
              <a:rPr lang="en-US" sz="3600" baseline="-25000" dirty="0">
                <a:solidFill>
                  <a:srgbClr val="FFFF00"/>
                </a:solidFill>
                <a:sym typeface="Symbol" pitchFamily="18" charset="2"/>
              </a:rPr>
              <a:t>measured</a:t>
            </a:r>
            <a:r>
              <a:rPr lang="en-US" sz="3600" dirty="0">
                <a:solidFill>
                  <a:srgbClr val="FFFFFF"/>
                </a:solidFill>
                <a:sym typeface="Symbol" pitchFamily="18" charset="2"/>
              </a:rPr>
              <a:t> - </a:t>
            </a:r>
            <a:r>
              <a:rPr lang="en-US" sz="3600" dirty="0">
                <a:solidFill>
                  <a:srgbClr val="FF0000"/>
                </a:solidFill>
                <a:sym typeface="Symbol" pitchFamily="18" charset="2"/>
              </a:rPr>
              <a:t>y</a:t>
            </a:r>
            <a:r>
              <a:rPr lang="en-US" sz="3600" baseline="-25000" dirty="0">
                <a:solidFill>
                  <a:srgbClr val="FF0000"/>
                </a:solidFill>
                <a:sym typeface="Symbol" pitchFamily="18" charset="2"/>
              </a:rPr>
              <a:t>estimated</a:t>
            </a:r>
            <a:endParaRPr lang="en-US" sz="36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sp>
        <p:nvSpPr>
          <p:cNvPr id="90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8962" name="Picture 2" descr="F:\Work\Images\73462760853.png"/>
          <p:cNvPicPr>
            <a:picLocks noChangeAspect="1" noChangeArrowheads="1"/>
          </p:cNvPicPr>
          <p:nvPr/>
        </p:nvPicPr>
        <p:blipFill>
          <a:blip r:embed="rId3" cstate="print"/>
          <a:srcRect l="24117" r="22235"/>
          <a:stretch>
            <a:fillRect/>
          </a:stretch>
        </p:blipFill>
        <p:spPr bwMode="auto">
          <a:xfrm>
            <a:off x="539551" y="1340768"/>
            <a:ext cx="3352917" cy="4687410"/>
          </a:xfrm>
          <a:prstGeom prst="rect">
            <a:avLst/>
          </a:prstGeom>
          <a:noFill/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499992" y="1342509"/>
            <a:ext cx="4536504" cy="4687410"/>
            <a:chOff x="4499992" y="1342509"/>
            <a:chExt cx="4536504" cy="4687410"/>
          </a:xfrm>
        </p:grpSpPr>
        <p:pic>
          <p:nvPicPr>
            <p:cNvPr id="5288963" name="Picture 3" descr="F:\Work\Images\73462760871.png"/>
            <p:cNvPicPr>
              <a:picLocks noChangeAspect="1" noChangeArrowheads="1"/>
            </p:cNvPicPr>
            <p:nvPr/>
          </p:nvPicPr>
          <p:blipFill>
            <a:blip r:embed="rId4" cstate="print"/>
            <a:srcRect l="25965" r="23340"/>
            <a:stretch>
              <a:fillRect/>
            </a:stretch>
          </p:blipFill>
          <p:spPr bwMode="auto">
            <a:xfrm>
              <a:off x="4499992" y="1342509"/>
              <a:ext cx="3168352" cy="4687410"/>
            </a:xfrm>
            <a:prstGeom prst="rect">
              <a:avLst/>
            </a:prstGeom>
            <a:noFill/>
          </p:spPr>
        </p:pic>
        <p:grpSp>
          <p:nvGrpSpPr>
            <p:cNvPr id="39" name="Group 38"/>
            <p:cNvGrpSpPr/>
            <p:nvPr/>
          </p:nvGrpSpPr>
          <p:grpSpPr>
            <a:xfrm>
              <a:off x="7906182" y="1520788"/>
              <a:ext cx="1130314" cy="4216534"/>
              <a:chOff x="7906182" y="1520788"/>
              <a:chExt cx="1130314" cy="4216534"/>
            </a:xfrm>
          </p:grpSpPr>
          <p:pic>
            <p:nvPicPr>
              <p:cNvPr id="29" name="Picture 9" descr="F:\Work\Images\hot_cb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08663" y="1628801"/>
                <a:ext cx="561926" cy="4068451"/>
              </a:xfrm>
              <a:prstGeom prst="rect">
                <a:avLst/>
              </a:prstGeom>
              <a:noFill/>
              <a:ln w="15875">
                <a:solidFill>
                  <a:schemeClr val="bg1"/>
                </a:solidFill>
              </a:ln>
            </p:spPr>
          </p:pic>
          <p:sp>
            <p:nvSpPr>
              <p:cNvPr id="32" name="Text Box 14"/>
              <p:cNvSpPr txBox="1">
                <a:spLocks noChangeArrowheads="1"/>
              </p:cNvSpPr>
              <p:nvPr/>
            </p:nvSpPr>
            <p:spPr bwMode="auto">
              <a:xfrm>
                <a:off x="7906182" y="1520788"/>
                <a:ext cx="1130314" cy="40011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max</a:t>
                </a:r>
              </a:p>
            </p:txBody>
          </p:sp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7906182" y="5337212"/>
                <a:ext cx="1130314" cy="40011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FFFFFF"/>
                    </a:solidFill>
                  </a:rPr>
                  <a:t>min</a:t>
                </a:r>
              </a:p>
            </p:txBody>
          </p:sp>
          <p:sp>
            <p:nvSpPr>
              <p:cNvPr id="34" name="Text Box 14"/>
              <p:cNvSpPr txBox="1">
                <a:spLocks noChangeArrowheads="1"/>
              </p:cNvSpPr>
              <p:nvPr/>
            </p:nvSpPr>
            <p:spPr bwMode="auto">
              <a:xfrm rot="5400000">
                <a:off x="8168361" y="3105555"/>
                <a:ext cx="615553" cy="87631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vert="vert270"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623506" y="5871164"/>
            <a:ext cx="8196966" cy="618176"/>
            <a:chOff x="623506" y="5871164"/>
            <a:chExt cx="8196966" cy="618176"/>
          </a:xfrm>
        </p:grpSpPr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623506" y="5871164"/>
              <a:ext cx="3084398" cy="5101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 charset="0"/>
                  <a:sym typeface="Wingdings" pitchFamily="2" charset="2"/>
                </a:rPr>
                <a:t>Good quality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4688904" y="5871164"/>
              <a:ext cx="4131568" cy="61817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 charset="0"/>
                  <a:sym typeface="Wingdings" pitchFamily="2" charset="2"/>
                </a:rPr>
                <a:t>Low values / uniformity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38" name="Left-Right Arrow 37"/>
            <p:cNvSpPr>
              <a:spLocks noChangeAspect="1"/>
            </p:cNvSpPr>
            <p:nvPr/>
          </p:nvSpPr>
          <p:spPr bwMode="auto">
            <a:xfrm>
              <a:off x="3563888" y="5879547"/>
              <a:ext cx="1080120" cy="465777"/>
            </a:xfrm>
            <a:prstGeom prst="leftRightArrow">
              <a:avLst>
                <a:gd name="adj1" fmla="val 50000"/>
                <a:gd name="adj2" fmla="val 62830"/>
              </a:avLst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  <a:scene3d>
              <a:camera prst="perspectiveRelaxed" fov="7200000"/>
              <a:lightRig rig="threePt" dir="t"/>
            </a:scene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2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1400" name="Picture 8" descr="F:\Work\Images\FEFA_Ar.png"/>
          <p:cNvPicPr>
            <a:picLocks noChangeAspect="1" noChangeArrowheads="1"/>
          </p:cNvPicPr>
          <p:nvPr/>
        </p:nvPicPr>
        <p:blipFill>
          <a:blip r:embed="rId3" cstate="print"/>
          <a:srcRect l="34940" t="16145" r="32616" b="24624"/>
          <a:stretch>
            <a:fillRect/>
          </a:stretch>
        </p:blipFill>
        <p:spPr bwMode="auto">
          <a:xfrm>
            <a:off x="413395" y="1143778"/>
            <a:ext cx="3535932" cy="4841506"/>
          </a:xfrm>
          <a:prstGeom prst="rect">
            <a:avLst/>
          </a:prstGeom>
          <a:noFill/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054112" y="1311658"/>
            <a:ext cx="4982384" cy="4791996"/>
            <a:chOff x="4054112" y="1311658"/>
            <a:chExt cx="4982384" cy="4791996"/>
          </a:xfrm>
        </p:grpSpPr>
        <p:pic>
          <p:nvPicPr>
            <p:cNvPr id="2491402" name="Picture 10" descr="F:\Work\Images\FEFA_ArR.png"/>
            <p:cNvPicPr>
              <a:picLocks noChangeAspect="1" noChangeArrowheads="1"/>
            </p:cNvPicPr>
            <p:nvPr/>
          </p:nvPicPr>
          <p:blipFill>
            <a:blip r:embed="rId4" cstate="print"/>
            <a:srcRect l="34006" t="18237" r="30555" b="23197"/>
            <a:stretch>
              <a:fillRect/>
            </a:stretch>
          </p:blipFill>
          <p:spPr bwMode="auto">
            <a:xfrm>
              <a:off x="4054112" y="1311658"/>
              <a:ext cx="3866260" cy="4791996"/>
            </a:xfrm>
            <a:prstGeom prst="rect">
              <a:avLst/>
            </a:prstGeom>
            <a:noFill/>
          </p:spPr>
        </p:pic>
        <p:grpSp>
          <p:nvGrpSpPr>
            <p:cNvPr id="29" name="Group 28"/>
            <p:cNvGrpSpPr/>
            <p:nvPr/>
          </p:nvGrpSpPr>
          <p:grpSpPr>
            <a:xfrm>
              <a:off x="7906182" y="1520788"/>
              <a:ext cx="1130314" cy="4216534"/>
              <a:chOff x="7906182" y="1520788"/>
              <a:chExt cx="1130314" cy="4216534"/>
            </a:xfrm>
          </p:grpSpPr>
          <p:pic>
            <p:nvPicPr>
              <p:cNvPr id="32" name="Picture 9" descr="F:\Work\Images\hot_cb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08663" y="1628801"/>
                <a:ext cx="561926" cy="4068451"/>
              </a:xfrm>
              <a:prstGeom prst="rect">
                <a:avLst/>
              </a:prstGeom>
              <a:noFill/>
              <a:ln w="15875">
                <a:solidFill>
                  <a:schemeClr val="bg1"/>
                </a:solidFill>
              </a:ln>
            </p:spPr>
          </p:pic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7906182" y="1520788"/>
                <a:ext cx="1130314" cy="40011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max</a:t>
                </a:r>
              </a:p>
            </p:txBody>
          </p:sp>
          <p:sp>
            <p:nvSpPr>
              <p:cNvPr id="34" name="Text Box 14"/>
              <p:cNvSpPr txBox="1">
                <a:spLocks noChangeArrowheads="1"/>
              </p:cNvSpPr>
              <p:nvPr/>
            </p:nvSpPr>
            <p:spPr bwMode="auto">
              <a:xfrm>
                <a:off x="7906182" y="5337212"/>
                <a:ext cx="1130314" cy="40011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FFFFFF"/>
                    </a:solidFill>
                  </a:rPr>
                  <a:t>min</a:t>
                </a:r>
              </a:p>
            </p:txBody>
          </p:sp>
          <p:sp>
            <p:nvSpPr>
              <p:cNvPr id="35" name="Text Box 14"/>
              <p:cNvSpPr txBox="1">
                <a:spLocks noChangeArrowheads="1"/>
              </p:cNvSpPr>
              <p:nvPr/>
            </p:nvSpPr>
            <p:spPr bwMode="auto">
              <a:xfrm rot="5400000">
                <a:off x="8168361" y="3105555"/>
                <a:ext cx="615553" cy="87631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vert="vert270"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</p:grp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D5697A5-3C59-544B-BCBC-F6F32DABE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22784" r="14822" b="13345"/>
          <a:stretch/>
        </p:blipFill>
        <p:spPr bwMode="auto">
          <a:xfrm>
            <a:off x="218038" y="1549912"/>
            <a:ext cx="8707924" cy="44713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9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 dirty="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1371" y="80628"/>
            <a:ext cx="9041258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dirty="0">
                <a:solidFill>
                  <a:srgbClr val="FFFF00"/>
                </a:solidFill>
                <a:latin typeface="Comic Sans MS" pitchFamily="66" charset="0"/>
              </a:rPr>
              <a:t>A typical day at the office…</a:t>
            </a:r>
            <a:endParaRPr lang="en-US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0" name="Picture 2" descr="Cartoon character illustration of a nerd/geek/dor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 bwMode="auto">
          <a:xfrm>
            <a:off x="698611" y="1628800"/>
            <a:ext cx="3272830" cy="4515414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r="7063"/>
          <a:stretch/>
        </p:blipFill>
        <p:spPr bwMode="auto">
          <a:xfrm>
            <a:off x="5151215" y="1628800"/>
            <a:ext cx="3280401" cy="4515414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62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0612" name="Picture 4" descr="F:\Work\Images\Ar9.png"/>
          <p:cNvPicPr>
            <a:picLocks noChangeAspect="1" noChangeArrowheads="1"/>
          </p:cNvPicPr>
          <p:nvPr/>
        </p:nvPicPr>
        <p:blipFill>
          <a:blip r:embed="rId3" cstate="print"/>
          <a:srcRect l="37645" t="25053" r="31026" b="21040"/>
          <a:stretch>
            <a:fillRect/>
          </a:stretch>
        </p:blipFill>
        <p:spPr bwMode="auto">
          <a:xfrm>
            <a:off x="311926" y="1232756"/>
            <a:ext cx="3792022" cy="4893573"/>
          </a:xfrm>
          <a:prstGeom prst="rect">
            <a:avLst/>
          </a:prstGeom>
          <a:noFill/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75956" y="1304764"/>
            <a:ext cx="4860540" cy="4820110"/>
            <a:chOff x="4175956" y="1304764"/>
            <a:chExt cx="4860540" cy="4820110"/>
          </a:xfrm>
        </p:grpSpPr>
        <p:pic>
          <p:nvPicPr>
            <p:cNvPr id="2500613" name="Picture 5" descr="F:\Work\Images\Ar10.png"/>
            <p:cNvPicPr>
              <a:picLocks noChangeAspect="1" noChangeArrowheads="1"/>
            </p:cNvPicPr>
            <p:nvPr/>
          </p:nvPicPr>
          <p:blipFill>
            <a:blip r:embed="rId4" cstate="print"/>
            <a:srcRect l="37429" t="25897" r="31472" b="20862"/>
            <a:stretch>
              <a:fillRect/>
            </a:stretch>
          </p:blipFill>
          <p:spPr bwMode="auto">
            <a:xfrm>
              <a:off x="4175956" y="1304764"/>
              <a:ext cx="3754013" cy="4820110"/>
            </a:xfrm>
            <a:prstGeom prst="rect">
              <a:avLst/>
            </a:prstGeom>
            <a:noFill/>
          </p:spPr>
        </p:pic>
        <p:grpSp>
          <p:nvGrpSpPr>
            <p:cNvPr id="27" name="Group 26"/>
            <p:cNvGrpSpPr/>
            <p:nvPr/>
          </p:nvGrpSpPr>
          <p:grpSpPr>
            <a:xfrm>
              <a:off x="7906182" y="1520788"/>
              <a:ext cx="1130314" cy="4216534"/>
              <a:chOff x="7906182" y="1520788"/>
              <a:chExt cx="1130314" cy="4216534"/>
            </a:xfrm>
          </p:grpSpPr>
          <p:pic>
            <p:nvPicPr>
              <p:cNvPr id="28" name="Picture 9" descr="F:\Work\Images\hot_cb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08663" y="1628801"/>
                <a:ext cx="561926" cy="4068451"/>
              </a:xfrm>
              <a:prstGeom prst="rect">
                <a:avLst/>
              </a:prstGeom>
              <a:noFill/>
              <a:ln w="15875">
                <a:solidFill>
                  <a:schemeClr val="bg1"/>
                </a:solidFill>
              </a:ln>
            </p:spPr>
          </p:pic>
          <p:sp>
            <p:nvSpPr>
              <p:cNvPr id="34" name="Text Box 14"/>
              <p:cNvSpPr txBox="1">
                <a:spLocks noChangeArrowheads="1"/>
              </p:cNvSpPr>
              <p:nvPr/>
            </p:nvSpPr>
            <p:spPr bwMode="auto">
              <a:xfrm>
                <a:off x="7906182" y="1520788"/>
                <a:ext cx="1130314" cy="40011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max</a:t>
                </a:r>
              </a:p>
            </p:txBody>
          </p:sp>
          <p:sp>
            <p:nvSpPr>
              <p:cNvPr id="35" name="Text Box 14"/>
              <p:cNvSpPr txBox="1">
                <a:spLocks noChangeArrowheads="1"/>
              </p:cNvSpPr>
              <p:nvPr/>
            </p:nvSpPr>
            <p:spPr bwMode="auto">
              <a:xfrm>
                <a:off x="7906182" y="5337212"/>
                <a:ext cx="1130314" cy="40011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FFFFFF"/>
                    </a:solidFill>
                  </a:rPr>
                  <a:t>min</a:t>
                </a:r>
              </a:p>
            </p:txBody>
          </p:sp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 rot="5400000">
                <a:off x="8168361" y="3105555"/>
                <a:ext cx="615553" cy="87631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vert="vert270"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</p:grp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0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9987" name="Picture 3" descr="F:\Work\Images\73462764112.png"/>
          <p:cNvPicPr>
            <a:picLocks noChangeAspect="1" noChangeArrowheads="1"/>
          </p:cNvPicPr>
          <p:nvPr/>
        </p:nvPicPr>
        <p:blipFill>
          <a:blip r:embed="rId3" cstate="print"/>
          <a:srcRect l="19775" r="18149" b="2482"/>
          <a:stretch>
            <a:fillRect/>
          </a:stretch>
        </p:blipFill>
        <p:spPr bwMode="auto">
          <a:xfrm>
            <a:off x="4031940" y="1501608"/>
            <a:ext cx="3744416" cy="4411726"/>
          </a:xfrm>
          <a:prstGeom prst="rect">
            <a:avLst/>
          </a:prstGeom>
          <a:noFill/>
        </p:spPr>
      </p:pic>
      <p:pic>
        <p:nvPicPr>
          <p:cNvPr id="27" name="Picture 3" descr="F:\Work\Images\73462764123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400" r="19935" b="2482"/>
          <a:stretch>
            <a:fillRect/>
          </a:stretch>
        </p:blipFill>
        <p:spPr bwMode="auto">
          <a:xfrm>
            <a:off x="448995" y="1484784"/>
            <a:ext cx="3538679" cy="4411726"/>
          </a:xfrm>
          <a:prstGeom prst="rect">
            <a:avLst/>
          </a:prstGeom>
          <a:noFill/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grpSp>
        <p:nvGrpSpPr>
          <p:cNvPr id="3" name="Group 26"/>
          <p:cNvGrpSpPr/>
          <p:nvPr/>
        </p:nvGrpSpPr>
        <p:grpSpPr>
          <a:xfrm>
            <a:off x="7906182" y="1520788"/>
            <a:ext cx="1130314" cy="4216534"/>
            <a:chOff x="7906182" y="1520788"/>
            <a:chExt cx="1130314" cy="4216534"/>
          </a:xfrm>
        </p:grpSpPr>
        <p:pic>
          <p:nvPicPr>
            <p:cNvPr id="28" name="Picture 9" descr="F:\Work\Images\hot_cb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08663" y="1628801"/>
              <a:ext cx="561926" cy="4068451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</p:spPr>
        </p:pic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7906182" y="1520788"/>
              <a:ext cx="1130314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>
                  <a:solidFill>
                    <a:srgbClr val="000000"/>
                  </a:solidFill>
                </a:rPr>
                <a:t>max</a:t>
              </a:r>
            </a:p>
          </p:txBody>
        </p: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7906182" y="5337212"/>
              <a:ext cx="1130314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>
                  <a:solidFill>
                    <a:srgbClr val="FFFFFF"/>
                  </a:solidFill>
                </a:rPr>
                <a:t>min</a:t>
              </a:r>
            </a:p>
          </p:txBody>
        </p:sp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 rot="5400000">
              <a:off x="8168361" y="3105555"/>
              <a:ext cx="615553" cy="8763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vert="vert270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0000"/>
                  </a:solidFill>
                </a:rPr>
                <a:t>R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01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52" name="Oval 11"/>
          <p:cNvSpPr>
            <a:spLocks noChangeArrowheads="1"/>
          </p:cNvSpPr>
          <p:nvPr/>
        </p:nvSpPr>
        <p:spPr bwMode="auto">
          <a:xfrm rot="-519967">
            <a:off x="5351463" y="302418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3" name="Oval 12"/>
          <p:cNvSpPr>
            <a:spLocks noChangeArrowheads="1"/>
          </p:cNvSpPr>
          <p:nvPr/>
        </p:nvSpPr>
        <p:spPr bwMode="auto">
          <a:xfrm rot="-519967">
            <a:off x="2763838" y="37131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 rot="-519967">
            <a:off x="5710238" y="249872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5" name="Oval 14"/>
          <p:cNvSpPr>
            <a:spLocks noChangeArrowheads="1"/>
          </p:cNvSpPr>
          <p:nvPr/>
        </p:nvSpPr>
        <p:spPr bwMode="auto">
          <a:xfrm rot="-519967">
            <a:off x="3313113" y="352107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6" name="Oval 15"/>
          <p:cNvSpPr>
            <a:spLocks noChangeArrowheads="1"/>
          </p:cNvSpPr>
          <p:nvPr/>
        </p:nvSpPr>
        <p:spPr bwMode="auto">
          <a:xfrm rot="-519967">
            <a:off x="4721225" y="3414713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7" name="Oval 16"/>
          <p:cNvSpPr>
            <a:spLocks noChangeArrowheads="1"/>
          </p:cNvSpPr>
          <p:nvPr/>
        </p:nvSpPr>
        <p:spPr bwMode="auto">
          <a:xfrm rot="-519967">
            <a:off x="3206750" y="4481513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8" name="Oval 17"/>
          <p:cNvSpPr>
            <a:spLocks noChangeArrowheads="1"/>
          </p:cNvSpPr>
          <p:nvPr/>
        </p:nvSpPr>
        <p:spPr bwMode="auto">
          <a:xfrm rot="-519967">
            <a:off x="5876925" y="31273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 rot="-519967">
            <a:off x="3244850" y="4256088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 rot="-519967">
            <a:off x="4002088" y="348773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 rot="-519967">
            <a:off x="4284663" y="318770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 rot="-519967">
            <a:off x="3617913" y="405765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 rot="-519967">
            <a:off x="4173538" y="389731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 rot="-519967">
            <a:off x="4754563" y="31543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 rot="-519967">
            <a:off x="5080000" y="26670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 rot="-519967">
            <a:off x="4505325" y="366712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 rot="-519967">
            <a:off x="5275263" y="347821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8" name="Oval 27"/>
          <p:cNvSpPr>
            <a:spLocks noChangeArrowheads="1"/>
          </p:cNvSpPr>
          <p:nvPr/>
        </p:nvSpPr>
        <p:spPr bwMode="auto">
          <a:xfrm rot="-519967">
            <a:off x="6907213" y="246062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 rot="-519967">
            <a:off x="6554788" y="277177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0" name="Oval 29"/>
          <p:cNvSpPr>
            <a:spLocks noChangeArrowheads="1"/>
          </p:cNvSpPr>
          <p:nvPr/>
        </p:nvSpPr>
        <p:spPr bwMode="auto">
          <a:xfrm rot="-519967">
            <a:off x="6102350" y="31654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1" name="Oval 30"/>
          <p:cNvSpPr>
            <a:spLocks noChangeArrowheads="1"/>
          </p:cNvSpPr>
          <p:nvPr/>
        </p:nvSpPr>
        <p:spPr bwMode="auto">
          <a:xfrm rot="-519967">
            <a:off x="6418263" y="23542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2" name="Oval 31"/>
          <p:cNvSpPr>
            <a:spLocks noChangeArrowheads="1"/>
          </p:cNvSpPr>
          <p:nvPr/>
        </p:nvSpPr>
        <p:spPr bwMode="auto">
          <a:xfrm rot="-519967">
            <a:off x="6061075" y="2662238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3" name="Oval 32"/>
          <p:cNvSpPr>
            <a:spLocks noChangeArrowheads="1"/>
          </p:cNvSpPr>
          <p:nvPr/>
        </p:nvSpPr>
        <p:spPr bwMode="auto">
          <a:xfrm rot="-519967">
            <a:off x="3138488" y="380365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 rot="-519967">
            <a:off x="3632200" y="36861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5" name="Oval 34"/>
          <p:cNvSpPr>
            <a:spLocks noChangeArrowheads="1"/>
          </p:cNvSpPr>
          <p:nvPr/>
        </p:nvSpPr>
        <p:spPr bwMode="auto">
          <a:xfrm rot="-519967">
            <a:off x="2211388" y="416083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6" name="Oval 35"/>
          <p:cNvSpPr>
            <a:spLocks noChangeArrowheads="1"/>
          </p:cNvSpPr>
          <p:nvPr/>
        </p:nvSpPr>
        <p:spPr bwMode="auto">
          <a:xfrm rot="-519967">
            <a:off x="2752725" y="41148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7" name="Oval 36"/>
          <p:cNvSpPr>
            <a:spLocks noChangeArrowheads="1"/>
          </p:cNvSpPr>
          <p:nvPr/>
        </p:nvSpPr>
        <p:spPr bwMode="auto">
          <a:xfrm rot="-519967">
            <a:off x="2609850" y="46101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1079500" y="2970213"/>
            <a:ext cx="7556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sym typeface="Symbol" pitchFamily="18" charset="2"/>
              </a:rPr>
              <a:t>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8175" y="2705100"/>
            <a:ext cx="6228221" cy="1925789"/>
            <a:chOff x="1908175" y="2705100"/>
            <a:chExt cx="6228221" cy="1925789"/>
          </a:xfrm>
        </p:grpSpPr>
        <p:sp>
          <p:nvSpPr>
            <p:cNvPr id="51" name="Line 10"/>
            <p:cNvSpPr>
              <a:spLocks noChangeShapeType="1"/>
            </p:cNvSpPr>
            <p:nvPr/>
          </p:nvSpPr>
          <p:spPr bwMode="auto">
            <a:xfrm rot="21080033" flipV="1">
              <a:off x="1908175" y="2705100"/>
              <a:ext cx="5529263" cy="1474788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79" name="Text Box 68"/>
            <p:cNvSpPr txBox="1">
              <a:spLocks noChangeArrowheads="1"/>
            </p:cNvSpPr>
            <p:nvPr/>
          </p:nvSpPr>
          <p:spPr bwMode="auto">
            <a:xfrm>
              <a:off x="5804358" y="3799892"/>
              <a:ext cx="2332038" cy="83099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FF00"/>
                  </a:solidFill>
                  <a:sym typeface="Symbol" pitchFamily="18" charset="2"/>
                </a:rPr>
                <a:t>Good model (low residuals)</a:t>
              </a:r>
            </a:p>
          </p:txBody>
        </p:sp>
      </p:grpSp>
      <p:sp>
        <p:nvSpPr>
          <p:cNvPr id="80" name="Line 69"/>
          <p:cNvSpPr>
            <a:spLocks noChangeShapeType="1"/>
          </p:cNvSpPr>
          <p:nvPr/>
        </p:nvSpPr>
        <p:spPr bwMode="auto">
          <a:xfrm>
            <a:off x="1692275" y="2024063"/>
            <a:ext cx="0" cy="33131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81" name="Line 70"/>
          <p:cNvSpPr>
            <a:spLocks noChangeShapeType="1"/>
          </p:cNvSpPr>
          <p:nvPr/>
        </p:nvSpPr>
        <p:spPr bwMode="auto">
          <a:xfrm flipH="1">
            <a:off x="1692275" y="5337175"/>
            <a:ext cx="5903913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82" name="Text Box 71"/>
          <p:cNvSpPr txBox="1">
            <a:spLocks noChangeArrowheads="1"/>
          </p:cNvSpPr>
          <p:nvPr/>
        </p:nvSpPr>
        <p:spPr bwMode="auto">
          <a:xfrm>
            <a:off x="6554788" y="5300663"/>
            <a:ext cx="10810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sym typeface="Symbol" pitchFamily="18" charset="2"/>
              </a:rPr>
              <a:t>x</a:t>
            </a: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00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52" name="Oval 11"/>
          <p:cNvSpPr>
            <a:spLocks noChangeArrowheads="1"/>
          </p:cNvSpPr>
          <p:nvPr/>
        </p:nvSpPr>
        <p:spPr bwMode="auto">
          <a:xfrm rot="-519967">
            <a:off x="5351463" y="302418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3" name="Oval 12"/>
          <p:cNvSpPr>
            <a:spLocks noChangeArrowheads="1"/>
          </p:cNvSpPr>
          <p:nvPr/>
        </p:nvSpPr>
        <p:spPr bwMode="auto">
          <a:xfrm rot="-519967">
            <a:off x="2763838" y="37131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 rot="-519967">
            <a:off x="5710238" y="249872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5" name="Oval 14"/>
          <p:cNvSpPr>
            <a:spLocks noChangeArrowheads="1"/>
          </p:cNvSpPr>
          <p:nvPr/>
        </p:nvSpPr>
        <p:spPr bwMode="auto">
          <a:xfrm rot="-519967">
            <a:off x="3313113" y="352107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6" name="Oval 15"/>
          <p:cNvSpPr>
            <a:spLocks noChangeArrowheads="1"/>
          </p:cNvSpPr>
          <p:nvPr/>
        </p:nvSpPr>
        <p:spPr bwMode="auto">
          <a:xfrm rot="-519967">
            <a:off x="4721225" y="3414713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7" name="Oval 16"/>
          <p:cNvSpPr>
            <a:spLocks noChangeArrowheads="1"/>
          </p:cNvSpPr>
          <p:nvPr/>
        </p:nvSpPr>
        <p:spPr bwMode="auto">
          <a:xfrm rot="-519967">
            <a:off x="3206750" y="4481513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8" name="Oval 17"/>
          <p:cNvSpPr>
            <a:spLocks noChangeArrowheads="1"/>
          </p:cNvSpPr>
          <p:nvPr/>
        </p:nvSpPr>
        <p:spPr bwMode="auto">
          <a:xfrm rot="-519967">
            <a:off x="5876925" y="31273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 rot="-519967">
            <a:off x="3244850" y="4256088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 rot="-519967">
            <a:off x="4002088" y="348773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 rot="-519967">
            <a:off x="4284663" y="318770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 rot="-519967">
            <a:off x="3617913" y="405765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 rot="-519967">
            <a:off x="4173538" y="389731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 rot="-519967">
            <a:off x="4754563" y="31543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 rot="-519967">
            <a:off x="5080000" y="26670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 rot="-519967">
            <a:off x="4505325" y="366712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 rot="-519967">
            <a:off x="5275263" y="347821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8" name="Oval 27"/>
          <p:cNvSpPr>
            <a:spLocks noChangeArrowheads="1"/>
          </p:cNvSpPr>
          <p:nvPr/>
        </p:nvSpPr>
        <p:spPr bwMode="auto">
          <a:xfrm rot="-519967">
            <a:off x="6907213" y="246062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 rot="-519967">
            <a:off x="6554788" y="2771775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0" name="Oval 29"/>
          <p:cNvSpPr>
            <a:spLocks noChangeArrowheads="1"/>
          </p:cNvSpPr>
          <p:nvPr/>
        </p:nvSpPr>
        <p:spPr bwMode="auto">
          <a:xfrm rot="-519967">
            <a:off x="6102350" y="31654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1" name="Oval 30"/>
          <p:cNvSpPr>
            <a:spLocks noChangeArrowheads="1"/>
          </p:cNvSpPr>
          <p:nvPr/>
        </p:nvSpPr>
        <p:spPr bwMode="auto">
          <a:xfrm rot="-519967">
            <a:off x="6418263" y="2354263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2" name="Oval 31"/>
          <p:cNvSpPr>
            <a:spLocks noChangeArrowheads="1"/>
          </p:cNvSpPr>
          <p:nvPr/>
        </p:nvSpPr>
        <p:spPr bwMode="auto">
          <a:xfrm rot="-519967">
            <a:off x="6061075" y="2662238"/>
            <a:ext cx="71438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3" name="Oval 32"/>
          <p:cNvSpPr>
            <a:spLocks noChangeArrowheads="1"/>
          </p:cNvSpPr>
          <p:nvPr/>
        </p:nvSpPr>
        <p:spPr bwMode="auto">
          <a:xfrm rot="-519967">
            <a:off x="3138488" y="3803650"/>
            <a:ext cx="71437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 rot="-519967">
            <a:off x="3632200" y="3686175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5" name="Oval 34"/>
          <p:cNvSpPr>
            <a:spLocks noChangeArrowheads="1"/>
          </p:cNvSpPr>
          <p:nvPr/>
        </p:nvSpPr>
        <p:spPr bwMode="auto">
          <a:xfrm rot="-519967">
            <a:off x="2211388" y="4160838"/>
            <a:ext cx="71437" cy="71437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6" name="Oval 35"/>
          <p:cNvSpPr>
            <a:spLocks noChangeArrowheads="1"/>
          </p:cNvSpPr>
          <p:nvPr/>
        </p:nvSpPr>
        <p:spPr bwMode="auto">
          <a:xfrm rot="-519967">
            <a:off x="2752725" y="41148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7" name="Oval 36"/>
          <p:cNvSpPr>
            <a:spLocks noChangeArrowheads="1"/>
          </p:cNvSpPr>
          <p:nvPr/>
        </p:nvSpPr>
        <p:spPr bwMode="auto">
          <a:xfrm rot="-519967">
            <a:off x="2609850" y="4610100"/>
            <a:ext cx="71438" cy="71438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1079500" y="2970213"/>
            <a:ext cx="7556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sym typeface="Symbol" pitchFamily="18" charset="2"/>
              </a:rPr>
              <a:t>y</a:t>
            </a:r>
          </a:p>
        </p:txBody>
      </p:sp>
      <p:sp>
        <p:nvSpPr>
          <p:cNvPr id="80" name="Line 69"/>
          <p:cNvSpPr>
            <a:spLocks noChangeShapeType="1"/>
          </p:cNvSpPr>
          <p:nvPr/>
        </p:nvSpPr>
        <p:spPr bwMode="auto">
          <a:xfrm>
            <a:off x="1692275" y="2024063"/>
            <a:ext cx="0" cy="33131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81" name="Line 70"/>
          <p:cNvSpPr>
            <a:spLocks noChangeShapeType="1"/>
          </p:cNvSpPr>
          <p:nvPr/>
        </p:nvSpPr>
        <p:spPr bwMode="auto">
          <a:xfrm flipH="1">
            <a:off x="1692275" y="5337175"/>
            <a:ext cx="5903913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82" name="Text Box 71"/>
          <p:cNvSpPr txBox="1">
            <a:spLocks noChangeArrowheads="1"/>
          </p:cNvSpPr>
          <p:nvPr/>
        </p:nvSpPr>
        <p:spPr bwMode="auto">
          <a:xfrm>
            <a:off x="6554788" y="5300663"/>
            <a:ext cx="10810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sym typeface="Symbol" pitchFamily="18" charset="2"/>
              </a:rPr>
              <a:t>x</a:t>
            </a: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80531" y="2621482"/>
            <a:ext cx="5835301" cy="2308399"/>
            <a:chOff x="1880531" y="2621482"/>
            <a:chExt cx="5835301" cy="2308399"/>
          </a:xfrm>
        </p:grpSpPr>
        <p:sp>
          <p:nvSpPr>
            <p:cNvPr id="3" name="Freeform 2"/>
            <p:cNvSpPr/>
            <p:nvPr/>
          </p:nvSpPr>
          <p:spPr bwMode="auto">
            <a:xfrm rot="20184809">
              <a:off x="1880531" y="2621482"/>
              <a:ext cx="5658416" cy="1765426"/>
            </a:xfrm>
            <a:custGeom>
              <a:avLst/>
              <a:gdLst>
                <a:gd name="connsiteX0" fmla="*/ 0 w 5658416"/>
                <a:gd name="connsiteY0" fmla="*/ 1765426 h 1765426"/>
                <a:gd name="connsiteX1" fmla="*/ 1095469 w 5658416"/>
                <a:gd name="connsiteY1" fmla="*/ 9054 h 1765426"/>
                <a:gd name="connsiteX2" fmla="*/ 1955548 w 5658416"/>
                <a:gd name="connsiteY2" fmla="*/ 1629624 h 1765426"/>
                <a:gd name="connsiteX3" fmla="*/ 2797521 w 5658416"/>
                <a:gd name="connsiteY3" fmla="*/ 27161 h 1765426"/>
                <a:gd name="connsiteX4" fmla="*/ 3612333 w 5658416"/>
                <a:gd name="connsiteY4" fmla="*/ 1611517 h 1765426"/>
                <a:gd name="connsiteX5" fmla="*/ 4218915 w 5658416"/>
                <a:gd name="connsiteY5" fmla="*/ 18107 h 1765426"/>
                <a:gd name="connsiteX6" fmla="*/ 4970352 w 5658416"/>
                <a:gd name="connsiteY6" fmla="*/ 1593410 h 1765426"/>
                <a:gd name="connsiteX7" fmla="*/ 5658416 w 5658416"/>
                <a:gd name="connsiteY7" fmla="*/ 0 h 17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8416" h="1765426">
                  <a:moveTo>
                    <a:pt x="0" y="1765426"/>
                  </a:moveTo>
                  <a:cubicBezTo>
                    <a:pt x="384772" y="898557"/>
                    <a:pt x="769544" y="31688"/>
                    <a:pt x="1095469" y="9054"/>
                  </a:cubicBezTo>
                  <a:cubicBezTo>
                    <a:pt x="1421394" y="-13580"/>
                    <a:pt x="1671873" y="1626606"/>
                    <a:pt x="1955548" y="1629624"/>
                  </a:cubicBezTo>
                  <a:cubicBezTo>
                    <a:pt x="2239223" y="1632642"/>
                    <a:pt x="2521390" y="30179"/>
                    <a:pt x="2797521" y="27161"/>
                  </a:cubicBezTo>
                  <a:cubicBezTo>
                    <a:pt x="3073652" y="24143"/>
                    <a:pt x="3375434" y="1613026"/>
                    <a:pt x="3612333" y="1611517"/>
                  </a:cubicBezTo>
                  <a:cubicBezTo>
                    <a:pt x="3849232" y="1610008"/>
                    <a:pt x="3992579" y="21125"/>
                    <a:pt x="4218915" y="18107"/>
                  </a:cubicBezTo>
                  <a:cubicBezTo>
                    <a:pt x="4445251" y="15089"/>
                    <a:pt x="4730435" y="1596428"/>
                    <a:pt x="4970352" y="1593410"/>
                  </a:cubicBezTo>
                  <a:cubicBezTo>
                    <a:pt x="5210269" y="1590392"/>
                    <a:pt x="5434342" y="795196"/>
                    <a:pt x="5658416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86" name="Text Box 68"/>
            <p:cNvSpPr txBox="1">
              <a:spLocks noChangeArrowheads="1"/>
            </p:cNvSpPr>
            <p:nvPr/>
          </p:nvSpPr>
          <p:spPr bwMode="auto">
            <a:xfrm>
              <a:off x="5383794" y="4098884"/>
              <a:ext cx="2332038" cy="83099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0000"/>
                  </a:solidFill>
                  <a:sym typeface="Symbol" pitchFamily="18" charset="2"/>
                </a:rPr>
                <a:t>Bad model (high residuals)</a:t>
              </a:r>
            </a:p>
          </p:txBody>
        </p:sp>
      </p:grp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65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5" t="5376" r="21946" b="4720"/>
          <a:stretch/>
        </p:blipFill>
        <p:spPr>
          <a:xfrm>
            <a:off x="445270" y="1392692"/>
            <a:ext cx="3960440" cy="4932548"/>
          </a:xfrm>
          <a:prstGeom prst="rect">
            <a:avLst/>
          </a:prstGeom>
        </p:spPr>
      </p:pic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63466" y="764704"/>
            <a:ext cx="861706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Residuals from the model estimation</a:t>
            </a:r>
          </a:p>
        </p:txBody>
      </p:sp>
      <p:sp>
        <p:nvSpPr>
          <p:cNvPr id="43" name="Rectangle 42"/>
          <p:cNvSpPr>
            <a:spLocks noChangeAspect="1"/>
          </p:cNvSpPr>
          <p:nvPr/>
        </p:nvSpPr>
        <p:spPr>
          <a:xfrm>
            <a:off x="2159432" y="3284984"/>
            <a:ext cx="572516" cy="105664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outerShdw blurRad="1270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3" t="45406" r="45593" b="43438"/>
          <a:stretch/>
        </p:blipFill>
        <p:spPr>
          <a:xfrm>
            <a:off x="1233241" y="2039023"/>
            <a:ext cx="2384497" cy="3685131"/>
          </a:xfrm>
          <a:prstGeom prst="rect">
            <a:avLst/>
          </a:prstGeom>
          <a:ln w="889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" name="Group 2"/>
          <p:cNvGrpSpPr/>
          <p:nvPr/>
        </p:nvGrpSpPr>
        <p:grpSpPr>
          <a:xfrm>
            <a:off x="4968044" y="1660738"/>
            <a:ext cx="4068452" cy="4216534"/>
            <a:chOff x="4968044" y="1660738"/>
            <a:chExt cx="4068452" cy="42165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32" t="42782" r="46693" b="46113"/>
            <a:stretch/>
          </p:blipFill>
          <p:spPr>
            <a:xfrm>
              <a:off x="4968044" y="2016400"/>
              <a:ext cx="2364472" cy="3668458"/>
            </a:xfrm>
            <a:prstGeom prst="rect">
              <a:avLst/>
            </a:prstGeom>
            <a:ln w="8890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grpSp>
          <p:nvGrpSpPr>
            <p:cNvPr id="44" name="Group 26"/>
            <p:cNvGrpSpPr/>
            <p:nvPr/>
          </p:nvGrpSpPr>
          <p:grpSpPr>
            <a:xfrm>
              <a:off x="7906182" y="1660738"/>
              <a:ext cx="1130314" cy="4216534"/>
              <a:chOff x="7906182" y="1520788"/>
              <a:chExt cx="1130314" cy="4216534"/>
            </a:xfrm>
          </p:grpSpPr>
          <p:pic>
            <p:nvPicPr>
              <p:cNvPr id="45" name="Picture 9" descr="F:\Work\Images\hot_cb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08663" y="1628801"/>
                <a:ext cx="561926" cy="4068451"/>
              </a:xfrm>
              <a:prstGeom prst="rect">
                <a:avLst/>
              </a:prstGeom>
              <a:noFill/>
              <a:ln w="15875">
                <a:solidFill>
                  <a:schemeClr val="bg1"/>
                </a:solidFill>
              </a:ln>
            </p:spPr>
          </p:pic>
          <p:sp>
            <p:nvSpPr>
              <p:cNvPr id="46" name="Text Box 14"/>
              <p:cNvSpPr txBox="1">
                <a:spLocks noChangeArrowheads="1"/>
              </p:cNvSpPr>
              <p:nvPr/>
            </p:nvSpPr>
            <p:spPr bwMode="auto">
              <a:xfrm>
                <a:off x="7906182" y="1520788"/>
                <a:ext cx="1130314" cy="40011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max</a:t>
                </a:r>
              </a:p>
            </p:txBody>
          </p:sp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7906182" y="5337212"/>
                <a:ext cx="1130314" cy="40011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FFFFFF"/>
                    </a:solidFill>
                  </a:rPr>
                  <a:t>min</a:t>
                </a:r>
              </a:p>
            </p:txBody>
          </p:sp>
          <p:sp>
            <p:nvSpPr>
              <p:cNvPr id="48" name="Text Box 14"/>
              <p:cNvSpPr txBox="1">
                <a:spLocks noChangeArrowheads="1"/>
              </p:cNvSpPr>
              <p:nvPr/>
            </p:nvSpPr>
            <p:spPr bwMode="auto">
              <a:xfrm rot="5400000">
                <a:off x="8168361" y="3105555"/>
                <a:ext cx="615553" cy="87631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vert="vert270"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</p:grp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627118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Poldrack R.A. et al, Nature Communications (2015)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0" name="Freeform 19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5632002" name="Picture 2" descr="F:\Data\POV_output\Derek_K_Jones.png"/>
          <p:cNvPicPr>
            <a:picLocks noChangeAspect="1" noChangeArrowheads="1"/>
          </p:cNvPicPr>
          <p:nvPr/>
        </p:nvPicPr>
        <p:blipFill>
          <a:blip r:embed="rId3" cstate="print"/>
          <a:srcRect l="5912" t="19706" r="6521"/>
          <a:stretch>
            <a:fillRect/>
          </a:stretch>
        </p:blipFill>
        <p:spPr bwMode="auto">
          <a:xfrm>
            <a:off x="305526" y="1368152"/>
            <a:ext cx="8532948" cy="4401108"/>
          </a:xfrm>
          <a:prstGeom prst="rect">
            <a:avLst/>
          </a:prstGeom>
          <a:noFill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Tournier J.-D. et al,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(2011)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42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985345" y="1362833"/>
            <a:ext cx="7173310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1. 	Correction for signal intensity drift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539750" y="257275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processing steps 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999090" y="3847950"/>
            <a:ext cx="7173310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	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999090" y="4875065"/>
            <a:ext cx="7173310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4. 	Diffusion model </a:t>
            </a:r>
            <a:r>
              <a:rPr lang="en-US" sz="2800" i="1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estimation</a:t>
            </a: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 	approaches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S.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Deprez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Brain Imaging and Behavior (2013)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85345" y="2389948"/>
            <a:ext cx="7173310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2. 	Correction for subject motion and 	eddy current induced distortions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04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1. Correction for signal intensity drift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 S.B. et al, Magnetic Resonance in Medicine, 2017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BD447F-8577-5A40-B2E7-0C65CE086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2286"/>
            <a:ext cx="9144000" cy="551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73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1. Correction for signal intensity drift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D0EB58-A427-EB48-A482-FFBED9FF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2286"/>
            <a:ext cx="9144000" cy="5513427"/>
          </a:xfrm>
          <a:prstGeom prst="rect">
            <a:avLst/>
          </a:prstGeom>
        </p:spPr>
      </p:pic>
      <p:sp>
        <p:nvSpPr>
          <p:cNvPr id="28" name="Text Box 7">
            <a:extLst>
              <a:ext uri="{FF2B5EF4-FFF2-40B4-BE49-F238E27FC236}">
                <a16:creationId xmlns:a16="http://schemas.microsoft.com/office/drawing/2014/main" id="{4267DC4E-0425-5744-B243-BF59CD91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 S.B. et al, Magnetic Resonance in Medicine, 2017</a:t>
            </a:r>
          </a:p>
        </p:txBody>
      </p:sp>
    </p:spTree>
    <p:extLst>
      <p:ext uri="{BB962C8B-B14F-4D97-AF65-F5344CB8AC3E}">
        <p14:creationId xmlns:p14="http://schemas.microsoft.com/office/powerpoint/2010/main" val="16846522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1. Correction for signal intensity drift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9ACBF9-14BB-7440-8D03-67C7C2051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2286"/>
            <a:ext cx="9144000" cy="5513427"/>
          </a:xfrm>
          <a:prstGeom prst="rect">
            <a:avLst/>
          </a:prstGeom>
        </p:spPr>
      </p:pic>
      <p:sp>
        <p:nvSpPr>
          <p:cNvPr id="27" name="Text Box 7">
            <a:extLst>
              <a:ext uri="{FF2B5EF4-FFF2-40B4-BE49-F238E27FC236}">
                <a16:creationId xmlns:a16="http://schemas.microsoft.com/office/drawing/2014/main" id="{54ABC9B7-9064-C440-855B-36F881492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 S.B. et al, Magnetic Resonance in Medicine, 2017</a:t>
            </a:r>
          </a:p>
        </p:txBody>
      </p:sp>
    </p:spTree>
    <p:extLst>
      <p:ext uri="{BB962C8B-B14F-4D97-AF65-F5344CB8AC3E}">
        <p14:creationId xmlns:p14="http://schemas.microsoft.com/office/powerpoint/2010/main" val="60128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 dirty="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2" descr="Cartoon character illustration of a nerd/geek/dor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 bwMode="auto">
          <a:xfrm>
            <a:off x="698611" y="1628800"/>
            <a:ext cx="3272830" cy="4515414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r="7063"/>
          <a:stretch/>
        </p:blipFill>
        <p:spPr bwMode="auto">
          <a:xfrm>
            <a:off x="5151215" y="1628800"/>
            <a:ext cx="3280401" cy="4515414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0357" y="188640"/>
            <a:ext cx="8180095" cy="1277477"/>
            <a:chOff x="460357" y="188640"/>
            <a:chExt cx="8180095" cy="1277477"/>
          </a:xfrm>
        </p:grpSpPr>
        <p:sp>
          <p:nvSpPr>
            <p:cNvPr id="4" name="Rectangular Callout 3"/>
            <p:cNvSpPr/>
            <p:nvPr/>
          </p:nvSpPr>
          <p:spPr>
            <a:xfrm>
              <a:off x="698611" y="188640"/>
              <a:ext cx="7733005" cy="1277477"/>
            </a:xfrm>
            <a:custGeom>
              <a:avLst/>
              <a:gdLst>
                <a:gd name="connsiteX0" fmla="*/ 0 w 7733005"/>
                <a:gd name="connsiteY0" fmla="*/ 0 h 900100"/>
                <a:gd name="connsiteX1" fmla="*/ 4510920 w 7733005"/>
                <a:gd name="connsiteY1" fmla="*/ 0 h 900100"/>
                <a:gd name="connsiteX2" fmla="*/ 4510920 w 7733005"/>
                <a:gd name="connsiteY2" fmla="*/ 0 h 900100"/>
                <a:gd name="connsiteX3" fmla="*/ 6444171 w 7733005"/>
                <a:gd name="connsiteY3" fmla="*/ 0 h 900100"/>
                <a:gd name="connsiteX4" fmla="*/ 7733005 w 7733005"/>
                <a:gd name="connsiteY4" fmla="*/ 0 h 900100"/>
                <a:gd name="connsiteX5" fmla="*/ 7733005 w 7733005"/>
                <a:gd name="connsiteY5" fmla="*/ 525058 h 900100"/>
                <a:gd name="connsiteX6" fmla="*/ 7733005 w 7733005"/>
                <a:gd name="connsiteY6" fmla="*/ 525058 h 900100"/>
                <a:gd name="connsiteX7" fmla="*/ 7733005 w 7733005"/>
                <a:gd name="connsiteY7" fmla="*/ 750083 h 900100"/>
                <a:gd name="connsiteX8" fmla="*/ 7733005 w 7733005"/>
                <a:gd name="connsiteY8" fmla="*/ 900100 h 900100"/>
                <a:gd name="connsiteX9" fmla="*/ 6444171 w 7733005"/>
                <a:gd name="connsiteY9" fmla="*/ 900100 h 900100"/>
                <a:gd name="connsiteX10" fmla="*/ 6177047 w 7733005"/>
                <a:gd name="connsiteY10" fmla="*/ 1182299 h 900100"/>
                <a:gd name="connsiteX11" fmla="*/ 4510920 w 7733005"/>
                <a:gd name="connsiteY11" fmla="*/ 900100 h 900100"/>
                <a:gd name="connsiteX12" fmla="*/ 0 w 7733005"/>
                <a:gd name="connsiteY12" fmla="*/ 900100 h 900100"/>
                <a:gd name="connsiteX13" fmla="*/ 0 w 7733005"/>
                <a:gd name="connsiteY13" fmla="*/ 750083 h 900100"/>
                <a:gd name="connsiteX14" fmla="*/ 0 w 7733005"/>
                <a:gd name="connsiteY14" fmla="*/ 525058 h 900100"/>
                <a:gd name="connsiteX15" fmla="*/ 0 w 7733005"/>
                <a:gd name="connsiteY15" fmla="*/ 525058 h 900100"/>
                <a:gd name="connsiteX16" fmla="*/ 0 w 7733005"/>
                <a:gd name="connsiteY16" fmla="*/ 0 h 900100"/>
                <a:gd name="connsiteX0" fmla="*/ 0 w 7733005"/>
                <a:gd name="connsiteY0" fmla="*/ 0 h 1182299"/>
                <a:gd name="connsiteX1" fmla="*/ 4510920 w 7733005"/>
                <a:gd name="connsiteY1" fmla="*/ 0 h 1182299"/>
                <a:gd name="connsiteX2" fmla="*/ 4510920 w 7733005"/>
                <a:gd name="connsiteY2" fmla="*/ 0 h 1182299"/>
                <a:gd name="connsiteX3" fmla="*/ 6444171 w 7733005"/>
                <a:gd name="connsiteY3" fmla="*/ 0 h 1182299"/>
                <a:gd name="connsiteX4" fmla="*/ 7733005 w 7733005"/>
                <a:gd name="connsiteY4" fmla="*/ 0 h 1182299"/>
                <a:gd name="connsiteX5" fmla="*/ 7733005 w 7733005"/>
                <a:gd name="connsiteY5" fmla="*/ 525058 h 1182299"/>
                <a:gd name="connsiteX6" fmla="*/ 7733005 w 7733005"/>
                <a:gd name="connsiteY6" fmla="*/ 525058 h 1182299"/>
                <a:gd name="connsiteX7" fmla="*/ 7733005 w 7733005"/>
                <a:gd name="connsiteY7" fmla="*/ 750083 h 1182299"/>
                <a:gd name="connsiteX8" fmla="*/ 7733005 w 7733005"/>
                <a:gd name="connsiteY8" fmla="*/ 900100 h 1182299"/>
                <a:gd name="connsiteX9" fmla="*/ 6444171 w 7733005"/>
                <a:gd name="connsiteY9" fmla="*/ 900100 h 1182299"/>
                <a:gd name="connsiteX10" fmla="*/ 6177047 w 7733005"/>
                <a:gd name="connsiteY10" fmla="*/ 1182299 h 1182299"/>
                <a:gd name="connsiteX11" fmla="*/ 5972075 w 7733005"/>
                <a:gd name="connsiteY11" fmla="*/ 900100 h 1182299"/>
                <a:gd name="connsiteX12" fmla="*/ 0 w 7733005"/>
                <a:gd name="connsiteY12" fmla="*/ 900100 h 1182299"/>
                <a:gd name="connsiteX13" fmla="*/ 0 w 7733005"/>
                <a:gd name="connsiteY13" fmla="*/ 750083 h 1182299"/>
                <a:gd name="connsiteX14" fmla="*/ 0 w 7733005"/>
                <a:gd name="connsiteY14" fmla="*/ 525058 h 1182299"/>
                <a:gd name="connsiteX15" fmla="*/ 0 w 7733005"/>
                <a:gd name="connsiteY15" fmla="*/ 525058 h 1182299"/>
                <a:gd name="connsiteX16" fmla="*/ 0 w 7733005"/>
                <a:gd name="connsiteY16" fmla="*/ 0 h 1182299"/>
                <a:gd name="connsiteX0" fmla="*/ 0 w 7733005"/>
                <a:gd name="connsiteY0" fmla="*/ 0 h 1100488"/>
                <a:gd name="connsiteX1" fmla="*/ 4510920 w 7733005"/>
                <a:gd name="connsiteY1" fmla="*/ 0 h 1100488"/>
                <a:gd name="connsiteX2" fmla="*/ 4510920 w 7733005"/>
                <a:gd name="connsiteY2" fmla="*/ 0 h 1100488"/>
                <a:gd name="connsiteX3" fmla="*/ 6444171 w 7733005"/>
                <a:gd name="connsiteY3" fmla="*/ 0 h 1100488"/>
                <a:gd name="connsiteX4" fmla="*/ 7733005 w 7733005"/>
                <a:gd name="connsiteY4" fmla="*/ 0 h 1100488"/>
                <a:gd name="connsiteX5" fmla="*/ 7733005 w 7733005"/>
                <a:gd name="connsiteY5" fmla="*/ 525058 h 1100488"/>
                <a:gd name="connsiteX6" fmla="*/ 7733005 w 7733005"/>
                <a:gd name="connsiteY6" fmla="*/ 525058 h 1100488"/>
                <a:gd name="connsiteX7" fmla="*/ 7733005 w 7733005"/>
                <a:gd name="connsiteY7" fmla="*/ 750083 h 1100488"/>
                <a:gd name="connsiteX8" fmla="*/ 7733005 w 7733005"/>
                <a:gd name="connsiteY8" fmla="*/ 900100 h 1100488"/>
                <a:gd name="connsiteX9" fmla="*/ 6444171 w 7733005"/>
                <a:gd name="connsiteY9" fmla="*/ 900100 h 1100488"/>
                <a:gd name="connsiteX10" fmla="*/ 6177047 w 7733005"/>
                <a:gd name="connsiteY10" fmla="*/ 1100488 h 1100488"/>
                <a:gd name="connsiteX11" fmla="*/ 5972075 w 7733005"/>
                <a:gd name="connsiteY11" fmla="*/ 900100 h 1100488"/>
                <a:gd name="connsiteX12" fmla="*/ 0 w 7733005"/>
                <a:gd name="connsiteY12" fmla="*/ 900100 h 1100488"/>
                <a:gd name="connsiteX13" fmla="*/ 0 w 7733005"/>
                <a:gd name="connsiteY13" fmla="*/ 750083 h 1100488"/>
                <a:gd name="connsiteX14" fmla="*/ 0 w 7733005"/>
                <a:gd name="connsiteY14" fmla="*/ 525058 h 1100488"/>
                <a:gd name="connsiteX15" fmla="*/ 0 w 7733005"/>
                <a:gd name="connsiteY15" fmla="*/ 525058 h 1100488"/>
                <a:gd name="connsiteX16" fmla="*/ 0 w 7733005"/>
                <a:gd name="connsiteY16" fmla="*/ 0 h 1100488"/>
                <a:gd name="connsiteX0" fmla="*/ 0 w 7733005"/>
                <a:gd name="connsiteY0" fmla="*/ 0 h 1165937"/>
                <a:gd name="connsiteX1" fmla="*/ 4510920 w 7733005"/>
                <a:gd name="connsiteY1" fmla="*/ 0 h 1165937"/>
                <a:gd name="connsiteX2" fmla="*/ 4510920 w 7733005"/>
                <a:gd name="connsiteY2" fmla="*/ 0 h 1165937"/>
                <a:gd name="connsiteX3" fmla="*/ 6444171 w 7733005"/>
                <a:gd name="connsiteY3" fmla="*/ 0 h 1165937"/>
                <a:gd name="connsiteX4" fmla="*/ 7733005 w 7733005"/>
                <a:gd name="connsiteY4" fmla="*/ 0 h 1165937"/>
                <a:gd name="connsiteX5" fmla="*/ 7733005 w 7733005"/>
                <a:gd name="connsiteY5" fmla="*/ 525058 h 1165937"/>
                <a:gd name="connsiteX6" fmla="*/ 7733005 w 7733005"/>
                <a:gd name="connsiteY6" fmla="*/ 525058 h 1165937"/>
                <a:gd name="connsiteX7" fmla="*/ 7733005 w 7733005"/>
                <a:gd name="connsiteY7" fmla="*/ 750083 h 1165937"/>
                <a:gd name="connsiteX8" fmla="*/ 7733005 w 7733005"/>
                <a:gd name="connsiteY8" fmla="*/ 900100 h 1165937"/>
                <a:gd name="connsiteX9" fmla="*/ 6444171 w 7733005"/>
                <a:gd name="connsiteY9" fmla="*/ 900100 h 1165937"/>
                <a:gd name="connsiteX10" fmla="*/ 6177047 w 7733005"/>
                <a:gd name="connsiteY10" fmla="*/ 1165937 h 1165937"/>
                <a:gd name="connsiteX11" fmla="*/ 5972075 w 7733005"/>
                <a:gd name="connsiteY11" fmla="*/ 900100 h 1165937"/>
                <a:gd name="connsiteX12" fmla="*/ 0 w 7733005"/>
                <a:gd name="connsiteY12" fmla="*/ 900100 h 1165937"/>
                <a:gd name="connsiteX13" fmla="*/ 0 w 7733005"/>
                <a:gd name="connsiteY13" fmla="*/ 750083 h 1165937"/>
                <a:gd name="connsiteX14" fmla="*/ 0 w 7733005"/>
                <a:gd name="connsiteY14" fmla="*/ 525058 h 1165937"/>
                <a:gd name="connsiteX15" fmla="*/ 0 w 7733005"/>
                <a:gd name="connsiteY15" fmla="*/ 525058 h 1165937"/>
                <a:gd name="connsiteX16" fmla="*/ 0 w 7733005"/>
                <a:gd name="connsiteY16" fmla="*/ 0 h 1165937"/>
                <a:gd name="connsiteX0" fmla="*/ 0 w 7733005"/>
                <a:gd name="connsiteY0" fmla="*/ 0 h 1108669"/>
                <a:gd name="connsiteX1" fmla="*/ 4510920 w 7733005"/>
                <a:gd name="connsiteY1" fmla="*/ 0 h 1108669"/>
                <a:gd name="connsiteX2" fmla="*/ 4510920 w 7733005"/>
                <a:gd name="connsiteY2" fmla="*/ 0 h 1108669"/>
                <a:gd name="connsiteX3" fmla="*/ 6444171 w 7733005"/>
                <a:gd name="connsiteY3" fmla="*/ 0 h 1108669"/>
                <a:gd name="connsiteX4" fmla="*/ 7733005 w 7733005"/>
                <a:gd name="connsiteY4" fmla="*/ 0 h 1108669"/>
                <a:gd name="connsiteX5" fmla="*/ 7733005 w 7733005"/>
                <a:gd name="connsiteY5" fmla="*/ 525058 h 1108669"/>
                <a:gd name="connsiteX6" fmla="*/ 7733005 w 7733005"/>
                <a:gd name="connsiteY6" fmla="*/ 525058 h 1108669"/>
                <a:gd name="connsiteX7" fmla="*/ 7733005 w 7733005"/>
                <a:gd name="connsiteY7" fmla="*/ 750083 h 1108669"/>
                <a:gd name="connsiteX8" fmla="*/ 7733005 w 7733005"/>
                <a:gd name="connsiteY8" fmla="*/ 900100 h 1108669"/>
                <a:gd name="connsiteX9" fmla="*/ 6444171 w 7733005"/>
                <a:gd name="connsiteY9" fmla="*/ 900100 h 1108669"/>
                <a:gd name="connsiteX10" fmla="*/ 6177047 w 7733005"/>
                <a:gd name="connsiteY10" fmla="*/ 1108669 h 1108669"/>
                <a:gd name="connsiteX11" fmla="*/ 5972075 w 7733005"/>
                <a:gd name="connsiteY11" fmla="*/ 900100 h 1108669"/>
                <a:gd name="connsiteX12" fmla="*/ 0 w 7733005"/>
                <a:gd name="connsiteY12" fmla="*/ 900100 h 1108669"/>
                <a:gd name="connsiteX13" fmla="*/ 0 w 7733005"/>
                <a:gd name="connsiteY13" fmla="*/ 750083 h 1108669"/>
                <a:gd name="connsiteX14" fmla="*/ 0 w 7733005"/>
                <a:gd name="connsiteY14" fmla="*/ 525058 h 1108669"/>
                <a:gd name="connsiteX15" fmla="*/ 0 w 7733005"/>
                <a:gd name="connsiteY15" fmla="*/ 525058 h 1108669"/>
                <a:gd name="connsiteX16" fmla="*/ 0 w 7733005"/>
                <a:gd name="connsiteY16" fmla="*/ 0 h 110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33005" h="1108669">
                  <a:moveTo>
                    <a:pt x="0" y="0"/>
                  </a:moveTo>
                  <a:lnTo>
                    <a:pt x="4510920" y="0"/>
                  </a:lnTo>
                  <a:lnTo>
                    <a:pt x="4510920" y="0"/>
                  </a:lnTo>
                  <a:lnTo>
                    <a:pt x="6444171" y="0"/>
                  </a:lnTo>
                  <a:lnTo>
                    <a:pt x="7733005" y="0"/>
                  </a:lnTo>
                  <a:lnTo>
                    <a:pt x="7733005" y="525058"/>
                  </a:lnTo>
                  <a:lnTo>
                    <a:pt x="7733005" y="525058"/>
                  </a:lnTo>
                  <a:lnTo>
                    <a:pt x="7733005" y="750083"/>
                  </a:lnTo>
                  <a:lnTo>
                    <a:pt x="7733005" y="900100"/>
                  </a:lnTo>
                  <a:lnTo>
                    <a:pt x="6444171" y="900100"/>
                  </a:lnTo>
                  <a:lnTo>
                    <a:pt x="6177047" y="1108669"/>
                  </a:lnTo>
                  <a:lnTo>
                    <a:pt x="5972075" y="900100"/>
                  </a:lnTo>
                  <a:lnTo>
                    <a:pt x="0" y="900100"/>
                  </a:lnTo>
                  <a:lnTo>
                    <a:pt x="0" y="750083"/>
                  </a:lnTo>
                  <a:lnTo>
                    <a:pt x="0" y="525058"/>
                  </a:lnTo>
                  <a:lnTo>
                    <a:pt x="0" y="52505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60357" y="206641"/>
              <a:ext cx="8180095" cy="95410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>
                  <a:solidFill>
                    <a:srgbClr val="FFFFFF"/>
                  </a:solidFill>
                </a:rPr>
                <a:t>Hi Alex, I have been collecting “advanced DTI data”. Can you help me with the analysis?</a:t>
              </a:r>
              <a:r>
                <a:rPr lang="en-US" sz="2800" baseline="30000" dirty="0">
                  <a:solidFill>
                    <a:srgbClr val="FFFFFF"/>
                  </a:solidFill>
                </a:rPr>
                <a:t>*</a:t>
              </a:r>
              <a:r>
                <a:rPr lang="en-US" sz="2800" dirty="0">
                  <a:solidFill>
                    <a:srgbClr val="FFFFFF"/>
                  </a:solidFill>
                </a:rPr>
                <a:t>  </a:t>
              </a:r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* Read: “Can you do the analysis for me?”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7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1. Correction for signal intensity drift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26E1EE-3CB2-CF42-8345-9D92F04D7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2286"/>
            <a:ext cx="9144000" cy="5513427"/>
          </a:xfrm>
          <a:prstGeom prst="rect">
            <a:avLst/>
          </a:prstGeom>
        </p:spPr>
      </p:pic>
      <p:sp>
        <p:nvSpPr>
          <p:cNvPr id="28" name="Text Box 7">
            <a:extLst>
              <a:ext uri="{FF2B5EF4-FFF2-40B4-BE49-F238E27FC236}">
                <a16:creationId xmlns:a16="http://schemas.microsoft.com/office/drawing/2014/main" id="{2971A4F3-C2AE-EB44-A4AA-38467C90C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 S.B. et al, Magnetic Resonance in Medicine, 2017</a:t>
            </a:r>
          </a:p>
        </p:txBody>
      </p:sp>
    </p:spTree>
    <p:extLst>
      <p:ext uri="{BB962C8B-B14F-4D97-AF65-F5344CB8AC3E}">
        <p14:creationId xmlns:p14="http://schemas.microsoft.com/office/powerpoint/2010/main" val="2085080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1. Correction for signal intensity drift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2AA4EB-B245-B74C-9F87-34A6F61E9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2286"/>
            <a:ext cx="9144000" cy="5513427"/>
          </a:xfrm>
          <a:prstGeom prst="rect">
            <a:avLst/>
          </a:prstGeom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255A131A-F734-454C-85FC-2B5EC848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 S.B. et al, Magnetic Resonance in Medicine, 2017</a:t>
            </a:r>
          </a:p>
        </p:txBody>
      </p:sp>
    </p:spTree>
    <p:extLst>
      <p:ext uri="{BB962C8B-B14F-4D97-AF65-F5344CB8AC3E}">
        <p14:creationId xmlns:p14="http://schemas.microsoft.com/office/powerpoint/2010/main" val="219198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t="19813" r="27358" b="6032"/>
          <a:stretch/>
        </p:blipFill>
        <p:spPr>
          <a:xfrm>
            <a:off x="382160" y="872346"/>
            <a:ext cx="3633805" cy="4613707"/>
          </a:xfrm>
          <a:prstGeom prst="rect">
            <a:avLst/>
          </a:prstGeom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1. Correction for signal intensity drift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t="15876" r="15055" b="20469"/>
          <a:stretch/>
        </p:blipFill>
        <p:spPr>
          <a:xfrm>
            <a:off x="4051956" y="1124744"/>
            <a:ext cx="5036848" cy="42484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5431" y="5883869"/>
            <a:ext cx="745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Before</a:t>
            </a:r>
            <a:r>
              <a:rPr lang="en-US" sz="2400" dirty="0">
                <a:solidFill>
                  <a:srgbClr val="FFFFFF"/>
                </a:solidFill>
              </a:rPr>
              <a:t> correcting for signal intensity drift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4E472442-AF88-8840-9AC3-20C367AA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 S.B. et al, Magnetic Resonance in Medicine, 2017</a:t>
            </a:r>
          </a:p>
        </p:txBody>
      </p:sp>
    </p:spTree>
    <p:extLst>
      <p:ext uri="{BB962C8B-B14F-4D97-AF65-F5344CB8AC3E}">
        <p14:creationId xmlns:p14="http://schemas.microsoft.com/office/powerpoint/2010/main" val="494231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t="15219" r="14563" b="20469"/>
          <a:stretch/>
        </p:blipFill>
        <p:spPr>
          <a:xfrm>
            <a:off x="4051955" y="1080946"/>
            <a:ext cx="5080646" cy="4292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t="19813" r="27360" b="6032"/>
          <a:stretch/>
        </p:blipFill>
        <p:spPr>
          <a:xfrm>
            <a:off x="382160" y="872346"/>
            <a:ext cx="3633805" cy="4613707"/>
          </a:xfrm>
          <a:prstGeom prst="rect">
            <a:avLst/>
          </a:prstGeom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1. Correction for signal intensity drift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431" y="5883869"/>
            <a:ext cx="745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After</a:t>
            </a:r>
            <a:r>
              <a:rPr lang="en-US" sz="2400" dirty="0">
                <a:solidFill>
                  <a:srgbClr val="FFFFFF"/>
                </a:solidFill>
              </a:rPr>
              <a:t> correcting for signal intensity drift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93ABD60B-9B15-DF4F-A309-FEE599CA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 S.B. et al, Magnetic Resonance in Medicine, 2017</a:t>
            </a:r>
          </a:p>
        </p:txBody>
      </p:sp>
    </p:spTree>
    <p:extLst>
      <p:ext uri="{BB962C8B-B14F-4D97-AF65-F5344CB8AC3E}">
        <p14:creationId xmlns:p14="http://schemas.microsoft.com/office/powerpoint/2010/main" val="9939257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8" t="15876" r="14564" b="20469"/>
          <a:stretch/>
        </p:blipFill>
        <p:spPr>
          <a:xfrm>
            <a:off x="4123963" y="1124744"/>
            <a:ext cx="4993050" cy="4248472"/>
          </a:xfrm>
          <a:prstGeom prst="rect">
            <a:avLst/>
          </a:prstGeom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1. Correction for signal intensity drift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t="19813" r="27851" b="6032"/>
          <a:stretch/>
        </p:blipFill>
        <p:spPr>
          <a:xfrm>
            <a:off x="382160" y="872346"/>
            <a:ext cx="3592975" cy="461370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79712" y="5595627"/>
            <a:ext cx="4950475" cy="461665"/>
            <a:chOff x="1979712" y="5595627"/>
            <a:chExt cx="4950475" cy="4616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52910" y="3623956"/>
              <a:ext cx="438179" cy="4428492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5862678" y="5595627"/>
              <a:ext cx="1067509" cy="46166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0.04</a:t>
              </a: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1979712" y="5595627"/>
              <a:ext cx="1130314" cy="46166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67844" y="5595627"/>
              <a:ext cx="2755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FA difference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A9D266-0A3C-3D40-84A2-8D29CEC31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B606F716-9143-3846-A776-1037AA32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 S.B. et al, Magnetic Resonance in Medicine, 2017</a:t>
            </a:r>
          </a:p>
        </p:txBody>
      </p:sp>
    </p:spTree>
    <p:extLst>
      <p:ext uri="{BB962C8B-B14F-4D97-AF65-F5344CB8AC3E}">
        <p14:creationId xmlns:p14="http://schemas.microsoft.com/office/powerpoint/2010/main" val="2579682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536" r="8096"/>
          <a:stretch/>
        </p:blipFill>
        <p:spPr>
          <a:xfrm>
            <a:off x="656856" y="1074244"/>
            <a:ext cx="8271381" cy="4623008"/>
          </a:xfrm>
          <a:prstGeom prst="rect">
            <a:avLst/>
          </a:prstGeom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1. Correction for signal intensity drift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8" t="15876" r="14564" b="20469"/>
          <a:stretch/>
        </p:blipFill>
        <p:spPr>
          <a:xfrm>
            <a:off x="6057457" y="1844824"/>
            <a:ext cx="2369583" cy="20162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t="19813" r="27851" b="6032"/>
          <a:stretch/>
        </p:blipFill>
        <p:spPr>
          <a:xfrm>
            <a:off x="4064284" y="1671492"/>
            <a:ext cx="1705141" cy="21895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17297" y="4107845"/>
            <a:ext cx="3637983" cy="369332"/>
            <a:chOff x="5025862" y="3779748"/>
            <a:chExt cx="3637983" cy="3693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53510" y="2458547"/>
              <a:ext cx="347174" cy="3006334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7596336" y="3779748"/>
              <a:ext cx="1067509" cy="3693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0.04</a:t>
              </a: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5025862" y="3779748"/>
              <a:ext cx="1130314" cy="3693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12160" y="3779748"/>
              <a:ext cx="1813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FA difference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812182" y="5481228"/>
            <a:ext cx="211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FA difference (%)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506431" y="3014746"/>
            <a:ext cx="181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Frequency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7441FC-D22F-4441-9E42-26C76358D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27" name="Text Box 7">
            <a:extLst>
              <a:ext uri="{FF2B5EF4-FFF2-40B4-BE49-F238E27FC236}">
                <a16:creationId xmlns:a16="http://schemas.microsoft.com/office/drawing/2014/main" id="{0F95154A-2AE9-E444-9385-4C1B1745B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 S.B. et al, Magnetic Resonance in Medicine, 2017</a:t>
            </a:r>
          </a:p>
        </p:txBody>
      </p:sp>
    </p:spTree>
    <p:extLst>
      <p:ext uri="{BB962C8B-B14F-4D97-AF65-F5344CB8AC3E}">
        <p14:creationId xmlns:p14="http://schemas.microsoft.com/office/powerpoint/2010/main" val="4282269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2. Correction for subject motion and eddy current induced distortions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876777" y="1304764"/>
            <a:ext cx="5390447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Not corrected </a:t>
            </a: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for subject motion</a:t>
            </a:r>
          </a:p>
        </p:txBody>
      </p:sp>
      <p:pic>
        <p:nvPicPr>
          <p:cNvPr id="4968450" name="Picture 2" descr="F:\Work\Images\73497891528.png"/>
          <p:cNvPicPr>
            <a:picLocks noChangeAspect="1" noChangeArrowheads="1"/>
          </p:cNvPicPr>
          <p:nvPr/>
        </p:nvPicPr>
        <p:blipFill>
          <a:blip r:embed="rId3" cstate="print"/>
          <a:srcRect l="28181" t="14947" r="23653" b="10898"/>
          <a:stretch>
            <a:fillRect/>
          </a:stretch>
        </p:blipFill>
        <p:spPr bwMode="auto">
          <a:xfrm>
            <a:off x="2976756" y="2384884"/>
            <a:ext cx="3190489" cy="3684029"/>
          </a:xfrm>
          <a:prstGeom prst="rect">
            <a:avLst/>
          </a:prstGeom>
          <a:noFill/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Leemans A. &amp; Jones D.K.,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(2009)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21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9474" name="Picture 2" descr="F:\Work\Images\73497891545.png"/>
          <p:cNvPicPr>
            <a:picLocks noChangeAspect="1" noChangeArrowheads="1"/>
          </p:cNvPicPr>
          <p:nvPr/>
        </p:nvPicPr>
        <p:blipFill>
          <a:blip r:embed="rId3" cstate="print"/>
          <a:srcRect l="27486" t="15530" r="23788" b="9274"/>
          <a:stretch>
            <a:fillRect/>
          </a:stretch>
        </p:blipFill>
        <p:spPr bwMode="auto">
          <a:xfrm>
            <a:off x="2950330" y="2420888"/>
            <a:ext cx="3243340" cy="3753944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2. Correction for subject motion and eddy current induced distortions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313901" y="1304764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FF00"/>
                </a:solidFill>
                <a:cs typeface="Arial" charset="0"/>
                <a:sym typeface="Wingdings" pitchFamily="2" charset="2"/>
              </a:rPr>
              <a:t>Corrected</a:t>
            </a: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 for subject motion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Leemans A. &amp; Jones D.K.,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(2009)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29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15" name="Freeform 14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63"/>
          <p:cNvGrpSpPr/>
          <p:nvPr/>
        </p:nvGrpSpPr>
        <p:grpSpPr>
          <a:xfrm>
            <a:off x="896288" y="1412776"/>
            <a:ext cx="2775612" cy="4125969"/>
            <a:chOff x="345531" y="1384272"/>
            <a:chExt cx="2775612" cy="4125969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rot="5400000" flipH="1" flipV="1">
              <a:off x="1542215" y="1858147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rot="5400000" flipH="1" flipV="1">
              <a:off x="1542215" y="2478868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rot="5400000" flipH="1" flipV="1">
              <a:off x="1542215" y="306307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1542215" y="3647284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5400000" flipH="1" flipV="1">
              <a:off x="1542215" y="4231492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5400000" flipH="1" flipV="1">
              <a:off x="1542215" y="488872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Rectangle 28"/>
            <p:cNvSpPr/>
            <p:nvPr/>
          </p:nvSpPr>
          <p:spPr bwMode="auto">
            <a:xfrm>
              <a:off x="345531" y="1384272"/>
              <a:ext cx="2775612" cy="4125969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2. Correction for subject motion and eddy current induced distortions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Leemans A. &amp; Jones D.K.,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(2009)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9798" y="5805116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“Reference image”</a:t>
            </a:r>
          </a:p>
        </p:txBody>
      </p:sp>
      <p:grpSp>
        <p:nvGrpSpPr>
          <p:cNvPr id="34" name="Group 29"/>
          <p:cNvGrpSpPr/>
          <p:nvPr/>
        </p:nvGrpSpPr>
        <p:grpSpPr>
          <a:xfrm>
            <a:off x="5256076" y="1484784"/>
            <a:ext cx="2578014" cy="4003387"/>
            <a:chOff x="4924053" y="1355309"/>
            <a:chExt cx="2578014" cy="4003387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rot="7880567" flipH="1" flipV="1">
              <a:off x="7027394" y="2206493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 rot="7880567" flipH="1" flipV="1">
              <a:off x="6617369" y="2672513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7880567" flipH="1" flipV="1">
              <a:off x="6231463" y="3111119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rot="7880567" flipH="1" flipV="1">
              <a:off x="5845557" y="354972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rot="7880567" flipH="1" flipV="1">
              <a:off x="5459652" y="3988332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rot="7880567" flipH="1" flipV="1">
              <a:off x="5025507" y="4481765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 rot="2480567">
              <a:off x="4924053" y="1355309"/>
              <a:ext cx="2578014" cy="4003387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4304274" y="5805264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“Image with subject motion”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38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15" name="Freeform 14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2. Correction for subject motion and eddy current induced distortions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Leemans A. &amp; Jones D.K.,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(2009)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9798" y="5805116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“Reference image”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5112060" y="5589240"/>
            <a:ext cx="3173184" cy="10432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“Corrected image”  </a:t>
            </a:r>
            <a:r>
              <a:rPr lang="en-US" sz="24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(</a:t>
            </a:r>
            <a:r>
              <a:rPr lang="en-US" sz="2400" b="1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no</a:t>
            </a:r>
            <a:r>
              <a:rPr lang="en-US" sz="24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 B-matrix rotation)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288776" y="1412776"/>
            <a:ext cx="2775612" cy="4125969"/>
            <a:chOff x="4968044" y="1412776"/>
            <a:chExt cx="2775612" cy="4125969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rot="7880567" flipH="1" flipV="1">
              <a:off x="6307530" y="193105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 rot="7880567" flipH="1" flipV="1">
              <a:off x="6305939" y="2579473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7880567" flipH="1" flipV="1">
              <a:off x="6307530" y="3154095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rot="7880567" flipH="1" flipV="1">
              <a:off x="6305940" y="3729864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rot="7880567" flipH="1" flipV="1">
              <a:off x="6307530" y="4314071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rot="7880567" flipH="1" flipV="1">
              <a:off x="6307530" y="497130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Rectangle 29"/>
            <p:cNvSpPr/>
            <p:nvPr/>
          </p:nvSpPr>
          <p:spPr bwMode="auto">
            <a:xfrm>
              <a:off x="4968044" y="1412776"/>
              <a:ext cx="2775612" cy="4125969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63"/>
          <p:cNvGrpSpPr/>
          <p:nvPr/>
        </p:nvGrpSpPr>
        <p:grpSpPr>
          <a:xfrm>
            <a:off x="896288" y="1412776"/>
            <a:ext cx="2775612" cy="4125969"/>
            <a:chOff x="345531" y="1384272"/>
            <a:chExt cx="2775612" cy="4125969"/>
          </a:xfrm>
        </p:grpSpPr>
        <p:cxnSp>
          <p:nvCxnSpPr>
            <p:cNvPr id="43" name="Straight Arrow Connector 42"/>
            <p:cNvCxnSpPr/>
            <p:nvPr/>
          </p:nvCxnSpPr>
          <p:spPr bwMode="auto">
            <a:xfrm rot="5400000" flipH="1" flipV="1">
              <a:off x="1542215" y="1858147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rot="5400000" flipH="1" flipV="1">
              <a:off x="1542215" y="2478868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rot="5400000" flipH="1" flipV="1">
              <a:off x="1542215" y="306307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rot="5400000" flipH="1" flipV="1">
              <a:off x="1542215" y="3647284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rot="5400000" flipH="1" flipV="1">
              <a:off x="1542215" y="4231492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rot="5400000" flipH="1" flipV="1">
              <a:off x="1542215" y="488872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9" name="Rectangle 48"/>
            <p:cNvSpPr/>
            <p:nvPr/>
          </p:nvSpPr>
          <p:spPr bwMode="auto">
            <a:xfrm>
              <a:off x="345531" y="1384272"/>
              <a:ext cx="2775612" cy="4125969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9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F:\Data\POV_RAY\Image_Q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r="24577"/>
          <a:stretch/>
        </p:blipFill>
        <p:spPr bwMode="auto">
          <a:xfrm>
            <a:off x="4762712" y="1088740"/>
            <a:ext cx="3377793" cy="385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 dirty="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2" descr="Cartoon character illustration of a nerd/geek/dor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 bwMode="auto">
          <a:xfrm>
            <a:off x="698611" y="1628800"/>
            <a:ext cx="3272830" cy="4515414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544308" y="208382"/>
            <a:ext cx="6458512" cy="605133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-1147741 w 5029051"/>
              <a:gd name="connsiteY0" fmla="*/ 1828574 h 6048672"/>
              <a:gd name="connsiteX1" fmla="*/ -1287437 w 5029051"/>
              <a:gd name="connsiteY1" fmla="*/ 1968270 h 6048672"/>
              <a:gd name="connsiteX2" fmla="*/ -1427133 w 5029051"/>
              <a:gd name="connsiteY2" fmla="*/ 1828574 h 6048672"/>
              <a:gd name="connsiteX3" fmla="*/ -1287437 w 5029051"/>
              <a:gd name="connsiteY3" fmla="*/ 1688878 h 6048672"/>
              <a:gd name="connsiteX4" fmla="*/ -1147741 w 5029051"/>
              <a:gd name="connsiteY4" fmla="*/ 1828574 h 6048672"/>
              <a:gd name="connsiteX0" fmla="*/ -640474 w 5029051"/>
              <a:gd name="connsiteY0" fmla="*/ 1944180 h 6048672"/>
              <a:gd name="connsiteX1" fmla="*/ -919866 w 5029051"/>
              <a:gd name="connsiteY1" fmla="*/ 2223572 h 6048672"/>
              <a:gd name="connsiteX2" fmla="*/ -1199258 w 5029051"/>
              <a:gd name="connsiteY2" fmla="*/ 1944180 h 6048672"/>
              <a:gd name="connsiteX3" fmla="*/ -919866 w 5029051"/>
              <a:gd name="connsiteY3" fmla="*/ 1664788 h 6048672"/>
              <a:gd name="connsiteX4" fmla="*/ -640474 w 5029051"/>
              <a:gd name="connsiteY4" fmla="*/ 1944180 h 6048672"/>
              <a:gd name="connsiteX0" fmla="*/ 133315 w 5029051"/>
              <a:gd name="connsiteY0" fmla="*/ 2143609 h 6048672"/>
              <a:gd name="connsiteX1" fmla="*/ -285773 w 5029051"/>
              <a:gd name="connsiteY1" fmla="*/ 2562697 h 6048672"/>
              <a:gd name="connsiteX2" fmla="*/ -704861 w 5029051"/>
              <a:gd name="connsiteY2" fmla="*/ 2143609 h 6048672"/>
              <a:gd name="connsiteX3" fmla="*/ -285773 w 5029051"/>
              <a:gd name="connsiteY3" fmla="*/ 1724521 h 6048672"/>
              <a:gd name="connsiteX4" fmla="*/ 133315 w 5029051"/>
              <a:gd name="connsiteY4" fmla="*/ 2143609 h 604867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639 w 55479"/>
              <a:gd name="connsiteY9" fmla="*/ 29949 h 43219"/>
              <a:gd name="connsiteX10" fmla="*/ 54057 w 55479"/>
              <a:gd name="connsiteY10" fmla="*/ 15213 h 43219"/>
              <a:gd name="connsiteX11" fmla="*/ 52609 w 55479"/>
              <a:gd name="connsiteY11" fmla="*/ 17889 h 43219"/>
              <a:gd name="connsiteX12" fmla="*/ 50583 w 55479"/>
              <a:gd name="connsiteY12" fmla="*/ 5285 h 43219"/>
              <a:gd name="connsiteX13" fmla="*/ 50659 w 55479"/>
              <a:gd name="connsiteY13" fmla="*/ 6549 h 43219"/>
              <a:gd name="connsiteX14" fmla="*/ 41337 w 55479"/>
              <a:gd name="connsiteY14" fmla="*/ 3811 h 43219"/>
              <a:gd name="connsiteX15" fmla="*/ 42079 w 55479"/>
              <a:gd name="connsiteY15" fmla="*/ 2199 h 43219"/>
              <a:gd name="connsiteX16" fmla="*/ 34400 w 55479"/>
              <a:gd name="connsiteY16" fmla="*/ 4579 h 43219"/>
              <a:gd name="connsiteX17" fmla="*/ 34759 w 55479"/>
              <a:gd name="connsiteY17" fmla="*/ 3189 h 43219"/>
              <a:gd name="connsiteX18" fmla="*/ 26259 w 55479"/>
              <a:gd name="connsiteY18" fmla="*/ 5051 h 43219"/>
              <a:gd name="connsiteX19" fmla="*/ 27559 w 55479"/>
              <a:gd name="connsiteY19" fmla="*/ 6399 h 43219"/>
              <a:gd name="connsiteX20" fmla="*/ 16386 w 55479"/>
              <a:gd name="connsiteY20" fmla="*/ 15648 h 43219"/>
              <a:gd name="connsiteX21" fmla="*/ 16159 w 55479"/>
              <a:gd name="connsiteY21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639 w 55479"/>
              <a:gd name="connsiteY9" fmla="*/ 29949 h 43219"/>
              <a:gd name="connsiteX10" fmla="*/ 54057 w 55479"/>
              <a:gd name="connsiteY10" fmla="*/ 15213 h 43219"/>
              <a:gd name="connsiteX11" fmla="*/ 52609 w 55479"/>
              <a:gd name="connsiteY11" fmla="*/ 17889 h 43219"/>
              <a:gd name="connsiteX12" fmla="*/ 50583 w 55479"/>
              <a:gd name="connsiteY12" fmla="*/ 5285 h 43219"/>
              <a:gd name="connsiteX13" fmla="*/ 50659 w 55479"/>
              <a:gd name="connsiteY13" fmla="*/ 6549 h 43219"/>
              <a:gd name="connsiteX14" fmla="*/ 41337 w 55479"/>
              <a:gd name="connsiteY14" fmla="*/ 3811 h 43219"/>
              <a:gd name="connsiteX15" fmla="*/ 42079 w 55479"/>
              <a:gd name="connsiteY15" fmla="*/ 2199 h 43219"/>
              <a:gd name="connsiteX16" fmla="*/ 34400 w 55479"/>
              <a:gd name="connsiteY16" fmla="*/ 4579 h 43219"/>
              <a:gd name="connsiteX17" fmla="*/ 34759 w 55479"/>
              <a:gd name="connsiteY17" fmla="*/ 3189 h 43219"/>
              <a:gd name="connsiteX18" fmla="*/ 26259 w 55479"/>
              <a:gd name="connsiteY18" fmla="*/ 5051 h 43219"/>
              <a:gd name="connsiteX19" fmla="*/ 27559 w 55479"/>
              <a:gd name="connsiteY19" fmla="*/ 6399 h 43219"/>
              <a:gd name="connsiteX20" fmla="*/ 16386 w 55479"/>
              <a:gd name="connsiteY20" fmla="*/ 15648 h 43219"/>
              <a:gd name="connsiteX21" fmla="*/ 16159 w 55479"/>
              <a:gd name="connsiteY21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639 w 55479"/>
              <a:gd name="connsiteY9" fmla="*/ 29949 h 43219"/>
              <a:gd name="connsiteX10" fmla="*/ 54057 w 55479"/>
              <a:gd name="connsiteY10" fmla="*/ 15213 h 43219"/>
              <a:gd name="connsiteX11" fmla="*/ 52609 w 55479"/>
              <a:gd name="connsiteY11" fmla="*/ 17889 h 43219"/>
              <a:gd name="connsiteX12" fmla="*/ 50583 w 55479"/>
              <a:gd name="connsiteY12" fmla="*/ 5285 h 43219"/>
              <a:gd name="connsiteX13" fmla="*/ 50659 w 55479"/>
              <a:gd name="connsiteY13" fmla="*/ 6549 h 43219"/>
              <a:gd name="connsiteX14" fmla="*/ 41337 w 55479"/>
              <a:gd name="connsiteY14" fmla="*/ 3811 h 43219"/>
              <a:gd name="connsiteX15" fmla="*/ 42079 w 55479"/>
              <a:gd name="connsiteY15" fmla="*/ 2199 h 43219"/>
              <a:gd name="connsiteX16" fmla="*/ 34400 w 55479"/>
              <a:gd name="connsiteY16" fmla="*/ 4579 h 43219"/>
              <a:gd name="connsiteX17" fmla="*/ 34759 w 55479"/>
              <a:gd name="connsiteY17" fmla="*/ 3189 h 43219"/>
              <a:gd name="connsiteX18" fmla="*/ 26259 w 55479"/>
              <a:gd name="connsiteY18" fmla="*/ 5051 h 43219"/>
              <a:gd name="connsiteX19" fmla="*/ 27559 w 55479"/>
              <a:gd name="connsiteY19" fmla="*/ 6399 h 43219"/>
              <a:gd name="connsiteX20" fmla="*/ 16386 w 55479"/>
              <a:gd name="connsiteY20" fmla="*/ 15648 h 43219"/>
              <a:gd name="connsiteX21" fmla="*/ 16159 w 55479"/>
              <a:gd name="connsiteY21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50052 w 55479"/>
              <a:gd name="connsiteY9" fmla="*/ 27664 h 43219"/>
              <a:gd name="connsiteX10" fmla="*/ 49639 w 55479"/>
              <a:gd name="connsiteY10" fmla="*/ 29949 h 43219"/>
              <a:gd name="connsiteX11" fmla="*/ 54057 w 55479"/>
              <a:gd name="connsiteY11" fmla="*/ 15213 h 43219"/>
              <a:gd name="connsiteX12" fmla="*/ 52609 w 55479"/>
              <a:gd name="connsiteY12" fmla="*/ 17889 h 43219"/>
              <a:gd name="connsiteX13" fmla="*/ 50583 w 55479"/>
              <a:gd name="connsiteY13" fmla="*/ 5285 h 43219"/>
              <a:gd name="connsiteX14" fmla="*/ 50659 w 55479"/>
              <a:gd name="connsiteY14" fmla="*/ 6549 h 43219"/>
              <a:gd name="connsiteX15" fmla="*/ 41337 w 55479"/>
              <a:gd name="connsiteY15" fmla="*/ 3811 h 43219"/>
              <a:gd name="connsiteX16" fmla="*/ 42079 w 55479"/>
              <a:gd name="connsiteY16" fmla="*/ 2199 h 43219"/>
              <a:gd name="connsiteX17" fmla="*/ 34400 w 55479"/>
              <a:gd name="connsiteY17" fmla="*/ 4579 h 43219"/>
              <a:gd name="connsiteX18" fmla="*/ 34759 w 55479"/>
              <a:gd name="connsiteY18" fmla="*/ 3189 h 43219"/>
              <a:gd name="connsiteX19" fmla="*/ 26259 w 55479"/>
              <a:gd name="connsiteY19" fmla="*/ 5051 h 43219"/>
              <a:gd name="connsiteX20" fmla="*/ 27559 w 55479"/>
              <a:gd name="connsiteY20" fmla="*/ 6399 h 43219"/>
              <a:gd name="connsiteX21" fmla="*/ 16386 w 55479"/>
              <a:gd name="connsiteY21" fmla="*/ 15648 h 43219"/>
              <a:gd name="connsiteX22" fmla="*/ 16159 w 55479"/>
              <a:gd name="connsiteY22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639 w 55479"/>
              <a:gd name="connsiteY9" fmla="*/ 29949 h 43219"/>
              <a:gd name="connsiteX10" fmla="*/ 54057 w 55479"/>
              <a:gd name="connsiteY10" fmla="*/ 15213 h 43219"/>
              <a:gd name="connsiteX11" fmla="*/ 52609 w 55479"/>
              <a:gd name="connsiteY11" fmla="*/ 17889 h 43219"/>
              <a:gd name="connsiteX12" fmla="*/ 50583 w 55479"/>
              <a:gd name="connsiteY12" fmla="*/ 5285 h 43219"/>
              <a:gd name="connsiteX13" fmla="*/ 50659 w 55479"/>
              <a:gd name="connsiteY13" fmla="*/ 6549 h 43219"/>
              <a:gd name="connsiteX14" fmla="*/ 41337 w 55479"/>
              <a:gd name="connsiteY14" fmla="*/ 3811 h 43219"/>
              <a:gd name="connsiteX15" fmla="*/ 42079 w 55479"/>
              <a:gd name="connsiteY15" fmla="*/ 2199 h 43219"/>
              <a:gd name="connsiteX16" fmla="*/ 34400 w 55479"/>
              <a:gd name="connsiteY16" fmla="*/ 4579 h 43219"/>
              <a:gd name="connsiteX17" fmla="*/ 34759 w 55479"/>
              <a:gd name="connsiteY17" fmla="*/ 3189 h 43219"/>
              <a:gd name="connsiteX18" fmla="*/ 26259 w 55479"/>
              <a:gd name="connsiteY18" fmla="*/ 5051 h 43219"/>
              <a:gd name="connsiteX19" fmla="*/ 27559 w 55479"/>
              <a:gd name="connsiteY19" fmla="*/ 6399 h 43219"/>
              <a:gd name="connsiteX20" fmla="*/ 16386 w 55479"/>
              <a:gd name="connsiteY20" fmla="*/ 15648 h 43219"/>
              <a:gd name="connsiteX21" fmla="*/ 16159 w 55479"/>
              <a:gd name="connsiteY21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566 w 55479"/>
              <a:gd name="connsiteY9" fmla="*/ 28472 h 43219"/>
              <a:gd name="connsiteX10" fmla="*/ 49639 w 55479"/>
              <a:gd name="connsiteY10" fmla="*/ 29949 h 43219"/>
              <a:gd name="connsiteX11" fmla="*/ 54057 w 55479"/>
              <a:gd name="connsiteY11" fmla="*/ 15213 h 43219"/>
              <a:gd name="connsiteX12" fmla="*/ 52609 w 55479"/>
              <a:gd name="connsiteY12" fmla="*/ 17889 h 43219"/>
              <a:gd name="connsiteX13" fmla="*/ 50583 w 55479"/>
              <a:gd name="connsiteY13" fmla="*/ 5285 h 43219"/>
              <a:gd name="connsiteX14" fmla="*/ 50659 w 55479"/>
              <a:gd name="connsiteY14" fmla="*/ 6549 h 43219"/>
              <a:gd name="connsiteX15" fmla="*/ 41337 w 55479"/>
              <a:gd name="connsiteY15" fmla="*/ 3811 h 43219"/>
              <a:gd name="connsiteX16" fmla="*/ 42079 w 55479"/>
              <a:gd name="connsiteY16" fmla="*/ 2199 h 43219"/>
              <a:gd name="connsiteX17" fmla="*/ 34400 w 55479"/>
              <a:gd name="connsiteY17" fmla="*/ 4579 h 43219"/>
              <a:gd name="connsiteX18" fmla="*/ 34759 w 55479"/>
              <a:gd name="connsiteY18" fmla="*/ 3189 h 43219"/>
              <a:gd name="connsiteX19" fmla="*/ 26259 w 55479"/>
              <a:gd name="connsiteY19" fmla="*/ 5051 h 43219"/>
              <a:gd name="connsiteX20" fmla="*/ 27559 w 55479"/>
              <a:gd name="connsiteY20" fmla="*/ 6399 h 43219"/>
              <a:gd name="connsiteX21" fmla="*/ 16386 w 55479"/>
              <a:gd name="connsiteY21" fmla="*/ 15648 h 43219"/>
              <a:gd name="connsiteX22" fmla="*/ 16159 w 55479"/>
              <a:gd name="connsiteY22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479" h="43219">
                <a:moveTo>
                  <a:pt x="16159" y="14229"/>
                </a:moveTo>
                <a:cubicBezTo>
                  <a:pt x="15888" y="11516"/>
                  <a:pt x="16520" y="8780"/>
                  <a:pt x="17882" y="6766"/>
                </a:cubicBezTo>
                <a:cubicBezTo>
                  <a:pt x="20034" y="3585"/>
                  <a:pt x="23523" y="2876"/>
                  <a:pt x="26264" y="5061"/>
                </a:cubicBezTo>
                <a:cubicBezTo>
                  <a:pt x="27937" y="768"/>
                  <a:pt x="32173" y="-119"/>
                  <a:pt x="34715" y="3291"/>
                </a:cubicBezTo>
                <a:cubicBezTo>
                  <a:pt x="35356" y="1542"/>
                  <a:pt x="36587" y="333"/>
                  <a:pt x="38008" y="59"/>
                </a:cubicBezTo>
                <a:cubicBezTo>
                  <a:pt x="39572" y="-243"/>
                  <a:pt x="41134" y="629"/>
                  <a:pt x="42092" y="2340"/>
                </a:cubicBezTo>
                <a:cubicBezTo>
                  <a:pt x="43474" y="126"/>
                  <a:pt x="45760" y="-601"/>
                  <a:pt x="47722" y="549"/>
                </a:cubicBezTo>
                <a:cubicBezTo>
                  <a:pt x="49217" y="1425"/>
                  <a:pt x="50289" y="3259"/>
                  <a:pt x="50577" y="5435"/>
                </a:cubicBezTo>
                <a:cubicBezTo>
                  <a:pt x="52305" y="6077"/>
                  <a:pt x="53681" y="7857"/>
                  <a:pt x="54241" y="10177"/>
                </a:cubicBezTo>
                <a:cubicBezTo>
                  <a:pt x="54648" y="11861"/>
                  <a:pt x="54590" y="13690"/>
                  <a:pt x="54077" y="15319"/>
                </a:cubicBezTo>
                <a:cubicBezTo>
                  <a:pt x="55338" y="17553"/>
                  <a:pt x="55779" y="20449"/>
                  <a:pt x="55275" y="23181"/>
                </a:cubicBezTo>
                <a:cubicBezTo>
                  <a:pt x="54605" y="26813"/>
                  <a:pt x="52387" y="29533"/>
                  <a:pt x="49663" y="30063"/>
                </a:cubicBezTo>
                <a:cubicBezTo>
                  <a:pt x="49650" y="32330"/>
                  <a:pt x="48917" y="34480"/>
                  <a:pt x="47654" y="35960"/>
                </a:cubicBezTo>
                <a:cubicBezTo>
                  <a:pt x="45735" y="38209"/>
                  <a:pt x="42963" y="38498"/>
                  <a:pt x="40814" y="36674"/>
                </a:cubicBezTo>
                <a:cubicBezTo>
                  <a:pt x="40119" y="39807"/>
                  <a:pt x="38258" y="42202"/>
                  <a:pt x="35926" y="42965"/>
                </a:cubicBezTo>
                <a:cubicBezTo>
                  <a:pt x="33178" y="43864"/>
                  <a:pt x="30310" y="42332"/>
                  <a:pt x="28739" y="39125"/>
                </a:cubicBezTo>
                <a:cubicBezTo>
                  <a:pt x="25031" y="42169"/>
                  <a:pt x="20215" y="40458"/>
                  <a:pt x="18063" y="35331"/>
                </a:cubicBezTo>
                <a:cubicBezTo>
                  <a:pt x="15949" y="35668"/>
                  <a:pt x="13964" y="33883"/>
                  <a:pt x="13369" y="31109"/>
                </a:cubicBezTo>
                <a:cubicBezTo>
                  <a:pt x="12938" y="29102"/>
                  <a:pt x="13319" y="26936"/>
                  <a:pt x="14372" y="25410"/>
                </a:cubicBezTo>
                <a:cubicBezTo>
                  <a:pt x="12878" y="24213"/>
                  <a:pt x="12046" y="21916"/>
                  <a:pt x="12254" y="19563"/>
                </a:cubicBezTo>
                <a:cubicBezTo>
                  <a:pt x="12498" y="16808"/>
                  <a:pt x="14104" y="14650"/>
                  <a:pt x="16122" y="14366"/>
                </a:cubicBezTo>
                <a:cubicBezTo>
                  <a:pt x="16134" y="14320"/>
                  <a:pt x="16147" y="14275"/>
                  <a:pt x="16159" y="14229"/>
                </a:cubicBezTo>
                <a:close/>
              </a:path>
              <a:path w="6458512" h="6051332">
                <a:moveTo>
                  <a:pt x="279392" y="1808832"/>
                </a:moveTo>
                <a:cubicBezTo>
                  <a:pt x="279392" y="1885984"/>
                  <a:pt x="216848" y="1948528"/>
                  <a:pt x="139696" y="1948528"/>
                </a:cubicBezTo>
                <a:cubicBezTo>
                  <a:pt x="62544" y="1948528"/>
                  <a:pt x="0" y="1885984"/>
                  <a:pt x="0" y="1808832"/>
                </a:cubicBezTo>
                <a:cubicBezTo>
                  <a:pt x="0" y="1731680"/>
                  <a:pt x="62544" y="1669136"/>
                  <a:pt x="139696" y="1669136"/>
                </a:cubicBezTo>
                <a:cubicBezTo>
                  <a:pt x="216848" y="1669136"/>
                  <a:pt x="279392" y="1731680"/>
                  <a:pt x="279392" y="1808832"/>
                </a:cubicBezTo>
                <a:close/>
              </a:path>
              <a:path w="6458512" h="6051332">
                <a:moveTo>
                  <a:pt x="786659" y="1924438"/>
                </a:moveTo>
                <a:cubicBezTo>
                  <a:pt x="786659" y="2078742"/>
                  <a:pt x="661571" y="2203830"/>
                  <a:pt x="507267" y="2203830"/>
                </a:cubicBezTo>
                <a:cubicBezTo>
                  <a:pt x="352963" y="2203830"/>
                  <a:pt x="227875" y="2078742"/>
                  <a:pt x="227875" y="1924438"/>
                </a:cubicBezTo>
                <a:cubicBezTo>
                  <a:pt x="227875" y="1770134"/>
                  <a:pt x="352963" y="1645046"/>
                  <a:pt x="507267" y="1645046"/>
                </a:cubicBezTo>
                <a:cubicBezTo>
                  <a:pt x="661571" y="1645046"/>
                  <a:pt x="786659" y="1770134"/>
                  <a:pt x="786659" y="1924438"/>
                </a:cubicBezTo>
                <a:close/>
              </a:path>
              <a:path w="6458512" h="6051332">
                <a:moveTo>
                  <a:pt x="1560448" y="2123867"/>
                </a:moveTo>
                <a:cubicBezTo>
                  <a:pt x="1560448" y="2355323"/>
                  <a:pt x="1372816" y="2542955"/>
                  <a:pt x="1141360" y="2542955"/>
                </a:cubicBezTo>
                <a:cubicBezTo>
                  <a:pt x="909904" y="2542955"/>
                  <a:pt x="722272" y="2355323"/>
                  <a:pt x="722272" y="2123867"/>
                </a:cubicBezTo>
                <a:cubicBezTo>
                  <a:pt x="722272" y="1892411"/>
                  <a:pt x="909904" y="1704779"/>
                  <a:pt x="1141360" y="1704779"/>
                </a:cubicBezTo>
                <a:cubicBezTo>
                  <a:pt x="1372816" y="1704779"/>
                  <a:pt x="1560448" y="1892411"/>
                  <a:pt x="1560448" y="2123867"/>
                </a:cubicBezTo>
                <a:close/>
              </a:path>
              <a:path w="55479" h="43219" fill="none" extrusionOk="0">
                <a:moveTo>
                  <a:pt x="16952" y="26036"/>
                </a:moveTo>
                <a:cubicBezTo>
                  <a:pt x="16068" y="26130"/>
                  <a:pt x="15184" y="25852"/>
                  <a:pt x="14419" y="25239"/>
                </a:cubicBezTo>
                <a:moveTo>
                  <a:pt x="19187" y="34758"/>
                </a:moveTo>
                <a:cubicBezTo>
                  <a:pt x="18832" y="34951"/>
                  <a:pt x="18459" y="35079"/>
                  <a:pt x="18079" y="35139"/>
                </a:cubicBezTo>
                <a:moveTo>
                  <a:pt x="28737" y="38949"/>
                </a:moveTo>
                <a:cubicBezTo>
                  <a:pt x="28470" y="38403"/>
                  <a:pt x="28246" y="37820"/>
                  <a:pt x="28069" y="37209"/>
                </a:cubicBezTo>
                <a:moveTo>
                  <a:pt x="41086" y="34610"/>
                </a:moveTo>
                <a:cubicBezTo>
                  <a:pt x="41047" y="35257"/>
                  <a:pt x="40957" y="35897"/>
                  <a:pt x="40819" y="36519"/>
                </a:cubicBezTo>
                <a:moveTo>
                  <a:pt x="48493" y="26718"/>
                </a:moveTo>
                <a:cubicBezTo>
                  <a:pt x="48716" y="27258"/>
                  <a:pt x="49343" y="27932"/>
                  <a:pt x="49566" y="28472"/>
                </a:cubicBezTo>
                <a:cubicBezTo>
                  <a:pt x="49590" y="28964"/>
                  <a:pt x="49615" y="29457"/>
                  <a:pt x="49639" y="29949"/>
                </a:cubicBezTo>
                <a:moveTo>
                  <a:pt x="54057" y="15213"/>
                </a:moveTo>
                <a:cubicBezTo>
                  <a:pt x="53732" y="16245"/>
                  <a:pt x="53237" y="17161"/>
                  <a:pt x="52609" y="17889"/>
                </a:cubicBezTo>
                <a:moveTo>
                  <a:pt x="50583" y="5285"/>
                </a:moveTo>
                <a:cubicBezTo>
                  <a:pt x="50638" y="5702"/>
                  <a:pt x="50664" y="6125"/>
                  <a:pt x="50659" y="6549"/>
                </a:cubicBezTo>
                <a:moveTo>
                  <a:pt x="41337" y="3811"/>
                </a:moveTo>
                <a:cubicBezTo>
                  <a:pt x="41526" y="3228"/>
                  <a:pt x="41775" y="2685"/>
                  <a:pt x="42079" y="2199"/>
                </a:cubicBezTo>
                <a:moveTo>
                  <a:pt x="34400" y="4579"/>
                </a:moveTo>
                <a:cubicBezTo>
                  <a:pt x="34477" y="4097"/>
                  <a:pt x="34598" y="3630"/>
                  <a:pt x="34759" y="3189"/>
                </a:cubicBezTo>
                <a:moveTo>
                  <a:pt x="26259" y="5051"/>
                </a:moveTo>
                <a:cubicBezTo>
                  <a:pt x="26731" y="5427"/>
                  <a:pt x="27167" y="5880"/>
                  <a:pt x="27559" y="6399"/>
                </a:cubicBezTo>
                <a:moveTo>
                  <a:pt x="16386" y="15648"/>
                </a:moveTo>
                <a:cubicBezTo>
                  <a:pt x="16283" y="15184"/>
                  <a:pt x="16207" y="14710"/>
                  <a:pt x="16159" y="14229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5317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15" name="Freeform 14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2. Correction for subject motion and eddy current induced distortions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Leemans A. &amp; Jones D.K.,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(2009)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9798" y="5805116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“Reference image”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5004048" y="5589240"/>
            <a:ext cx="3384376" cy="10432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“Corrected image”  </a:t>
            </a:r>
            <a:r>
              <a:rPr lang="en-US" sz="2400" dirty="0">
                <a:solidFill>
                  <a:srgbClr val="00FF00"/>
                </a:solidFill>
                <a:cs typeface="Arial" charset="0"/>
                <a:sym typeface="Wingdings" pitchFamily="2" charset="2"/>
              </a:rPr>
              <a:t>(</a:t>
            </a:r>
            <a:r>
              <a:rPr lang="en-US" sz="2400" b="1" dirty="0">
                <a:solidFill>
                  <a:srgbClr val="00FF00"/>
                </a:solidFill>
                <a:cs typeface="Arial" charset="0"/>
                <a:sym typeface="Wingdings" pitchFamily="2" charset="2"/>
              </a:rPr>
              <a:t>with</a:t>
            </a:r>
            <a:r>
              <a:rPr lang="en-US" sz="2400" dirty="0">
                <a:solidFill>
                  <a:srgbClr val="00FF00"/>
                </a:solidFill>
                <a:cs typeface="Arial" charset="0"/>
                <a:sym typeface="Wingdings" pitchFamily="2" charset="2"/>
              </a:rPr>
              <a:t> B-matrix rotation)</a:t>
            </a:r>
          </a:p>
        </p:txBody>
      </p:sp>
      <p:grpSp>
        <p:nvGrpSpPr>
          <p:cNvPr id="4" name="Group 63"/>
          <p:cNvGrpSpPr/>
          <p:nvPr/>
        </p:nvGrpSpPr>
        <p:grpSpPr>
          <a:xfrm>
            <a:off x="896288" y="1412776"/>
            <a:ext cx="2775612" cy="4125969"/>
            <a:chOff x="345531" y="1384272"/>
            <a:chExt cx="2775612" cy="4125969"/>
          </a:xfrm>
        </p:grpSpPr>
        <p:cxnSp>
          <p:nvCxnSpPr>
            <p:cNvPr id="43" name="Straight Arrow Connector 42"/>
            <p:cNvCxnSpPr/>
            <p:nvPr/>
          </p:nvCxnSpPr>
          <p:spPr bwMode="auto">
            <a:xfrm rot="5400000" flipH="1" flipV="1">
              <a:off x="1542215" y="1858147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rot="5400000" flipH="1" flipV="1">
              <a:off x="1542215" y="2478868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rot="5400000" flipH="1" flipV="1">
              <a:off x="1542215" y="306307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rot="5400000" flipH="1" flipV="1">
              <a:off x="1542215" y="3647284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rot="5400000" flipH="1" flipV="1">
              <a:off x="1542215" y="4231492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rot="5400000" flipH="1" flipV="1">
              <a:off x="1542215" y="488872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9" name="Rectangle 48"/>
            <p:cNvSpPr/>
            <p:nvPr/>
          </p:nvSpPr>
          <p:spPr bwMode="auto">
            <a:xfrm>
              <a:off x="345531" y="1384272"/>
              <a:ext cx="2775612" cy="4125969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63"/>
          <p:cNvGrpSpPr/>
          <p:nvPr/>
        </p:nvGrpSpPr>
        <p:grpSpPr>
          <a:xfrm>
            <a:off x="5288776" y="1412776"/>
            <a:ext cx="2775612" cy="4125969"/>
            <a:chOff x="345531" y="1384272"/>
            <a:chExt cx="2775612" cy="4125969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 rot="5400000" flipH="1" flipV="1">
              <a:off x="1542215" y="1858147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rot="5400000" flipH="1" flipV="1">
              <a:off x="1542215" y="2478868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rot="5400000" flipH="1" flipV="1">
              <a:off x="1542215" y="306307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rot="5400000" flipH="1" flipV="1">
              <a:off x="1542215" y="3647284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rot="5400000" flipH="1" flipV="1">
              <a:off x="1542215" y="4231492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1542215" y="4888726"/>
              <a:ext cx="438156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ectangle 53"/>
            <p:cNvSpPr/>
            <p:nvPr/>
          </p:nvSpPr>
          <p:spPr bwMode="auto">
            <a:xfrm>
              <a:off x="345531" y="1384272"/>
              <a:ext cx="2775612" cy="4125969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7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44492BD-8466-9941-8BDF-A6CB10628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86" t="47691"/>
          <a:stretch/>
        </p:blipFill>
        <p:spPr>
          <a:xfrm>
            <a:off x="4572000" y="4443951"/>
            <a:ext cx="2268252" cy="2262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D623AE-56FD-4946-AAB8-51516E2F1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86" b="51136"/>
          <a:stretch/>
        </p:blipFill>
        <p:spPr>
          <a:xfrm>
            <a:off x="1871700" y="4293096"/>
            <a:ext cx="2268252" cy="2113639"/>
          </a:xfrm>
          <a:prstGeom prst="rect">
            <a:avLst/>
          </a:prstGeom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2. Correction for subject motion and eddy current induced distortions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313901" y="1124744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“Eddy currents”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Leemans A. &amp; Jones D.K.,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(2009)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74452-719F-C44A-8394-8B817D526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33"/>
          <a:stretch/>
        </p:blipFill>
        <p:spPr>
          <a:xfrm>
            <a:off x="445270" y="1628800"/>
            <a:ext cx="7760194" cy="27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890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2. Correction for subject motion and eddy current induced distortions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Leemans A. &amp; Jones D.K.,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(2009)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4" name="Picture 2" descr="F:\Work\Images\73497887510.png"/>
          <p:cNvPicPr>
            <a:picLocks noChangeAspect="1" noChangeArrowheads="1"/>
          </p:cNvPicPr>
          <p:nvPr/>
        </p:nvPicPr>
        <p:blipFill>
          <a:blip r:embed="rId3" cstate="print"/>
          <a:srcRect l="21411" r="19802"/>
          <a:stretch>
            <a:fillRect/>
          </a:stretch>
        </p:blipFill>
        <p:spPr bwMode="auto">
          <a:xfrm>
            <a:off x="615833" y="2316324"/>
            <a:ext cx="2596311" cy="3312368"/>
          </a:xfrm>
          <a:prstGeom prst="rect">
            <a:avLst/>
          </a:prstGeom>
          <a:noFill/>
        </p:spPr>
      </p:pic>
      <p:pic>
        <p:nvPicPr>
          <p:cNvPr id="15" name="Picture 3" descr="F:\Work\Images\73497887521.png"/>
          <p:cNvPicPr>
            <a:picLocks noChangeAspect="1" noChangeArrowheads="1"/>
          </p:cNvPicPr>
          <p:nvPr/>
        </p:nvPicPr>
        <p:blipFill>
          <a:blip r:embed="rId4" cstate="print"/>
          <a:srcRect l="14266" t="11813" r="10426" b="15339"/>
          <a:stretch>
            <a:fillRect/>
          </a:stretch>
        </p:blipFill>
        <p:spPr bwMode="auto">
          <a:xfrm>
            <a:off x="4499992" y="2535878"/>
            <a:ext cx="3924436" cy="2847140"/>
          </a:xfrm>
          <a:prstGeom prst="rect">
            <a:avLst/>
          </a:prstGeom>
          <a:noFill/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205169" y="1304764"/>
            <a:ext cx="6733662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Without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eddy currents correction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78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9541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2. Correction for subject motion and eddy current induced distortions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Leemans A. &amp; Jones D.K.,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Magn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Reson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Med (2009)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4" name="Picture 2" descr="F:\Work\Images\73497887556.png"/>
          <p:cNvPicPr>
            <a:picLocks noChangeAspect="1" noChangeArrowheads="1"/>
          </p:cNvPicPr>
          <p:nvPr/>
        </p:nvPicPr>
        <p:blipFill>
          <a:blip r:embed="rId3" cstate="print"/>
          <a:srcRect l="14860" t="16638" r="8880" b="16808"/>
          <a:stretch>
            <a:fillRect/>
          </a:stretch>
        </p:blipFill>
        <p:spPr bwMode="auto">
          <a:xfrm>
            <a:off x="4535996" y="2744924"/>
            <a:ext cx="3960440" cy="2592288"/>
          </a:xfrm>
          <a:prstGeom prst="rect">
            <a:avLst/>
          </a:prstGeom>
          <a:noFill/>
        </p:spPr>
      </p:pic>
      <p:pic>
        <p:nvPicPr>
          <p:cNvPr id="15" name="Picture 3" descr="F:\Work\Images\73497887564.png"/>
          <p:cNvPicPr>
            <a:picLocks noChangeAspect="1" noChangeArrowheads="1"/>
          </p:cNvPicPr>
          <p:nvPr/>
        </p:nvPicPr>
        <p:blipFill>
          <a:blip r:embed="rId4" cstate="print"/>
          <a:srcRect l="19760" r="17892"/>
          <a:stretch>
            <a:fillRect/>
          </a:stretch>
        </p:blipFill>
        <p:spPr bwMode="auto">
          <a:xfrm>
            <a:off x="539552" y="2333676"/>
            <a:ext cx="2736304" cy="3291568"/>
          </a:xfrm>
          <a:prstGeom prst="rect">
            <a:avLst/>
          </a:prstGeom>
          <a:noFill/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205169" y="1304764"/>
            <a:ext cx="6733662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FF00"/>
                </a:solidFill>
                <a:cs typeface="Arial" charset="0"/>
                <a:sym typeface="Wingdings" pitchFamily="2" charset="2"/>
              </a:rPr>
              <a:t>With</a:t>
            </a:r>
            <a:r>
              <a:rPr lang="en-US" sz="2800" b="1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eddy currents correction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75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5620" name="Picture 4" descr="F:\Work\Images\2010\73432209840.png"/>
          <p:cNvPicPr>
            <a:picLocks noChangeAspect="1" noChangeArrowheads="1"/>
          </p:cNvPicPr>
          <p:nvPr/>
        </p:nvPicPr>
        <p:blipFill>
          <a:blip r:embed="rId3" cstate="print"/>
          <a:srcRect l="26156" t="10727" r="22657" b="6936"/>
          <a:stretch>
            <a:fillRect/>
          </a:stretch>
        </p:blipFill>
        <p:spPr bwMode="auto">
          <a:xfrm>
            <a:off x="4391980" y="980728"/>
            <a:ext cx="3939363" cy="4752528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3023828" y="980728"/>
            <a:ext cx="540060" cy="5112568"/>
          </a:xfrm>
          <a:prstGeom prst="rightBrace">
            <a:avLst>
              <a:gd name="adj1" fmla="val 59147"/>
              <a:gd name="adj2" fmla="val 49691"/>
            </a:avLst>
          </a:prstGeom>
          <a:noFill/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014273" y="5769260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EPI distortions</a:t>
            </a:r>
          </a:p>
        </p:txBody>
      </p:sp>
      <p:pic>
        <p:nvPicPr>
          <p:cNvPr id="4975618" name="Picture 2" descr="F:\Work\Images\2010\73432209774.png"/>
          <p:cNvPicPr>
            <a:picLocks noChangeAspect="1" noChangeArrowheads="1"/>
          </p:cNvPicPr>
          <p:nvPr/>
        </p:nvPicPr>
        <p:blipFill>
          <a:blip r:embed="rId4" cstate="print"/>
          <a:srcRect l="27058" t="9158" r="22341" b="6187"/>
          <a:stretch>
            <a:fillRect/>
          </a:stretch>
        </p:blipFill>
        <p:spPr bwMode="auto">
          <a:xfrm>
            <a:off x="827584" y="980728"/>
            <a:ext cx="2123364" cy="2664296"/>
          </a:xfrm>
          <a:prstGeom prst="rect">
            <a:avLst/>
          </a:prstGeom>
          <a:noFill/>
        </p:spPr>
      </p:pic>
      <p:pic>
        <p:nvPicPr>
          <p:cNvPr id="4975619" name="Picture 3" descr="F:\Work\Images\2010\73432209804.png"/>
          <p:cNvPicPr>
            <a:picLocks noChangeAspect="1" noChangeArrowheads="1"/>
          </p:cNvPicPr>
          <p:nvPr/>
        </p:nvPicPr>
        <p:blipFill>
          <a:blip r:embed="rId5" cstate="print"/>
          <a:srcRect l="30996" t="13095" r="26677" b="13406"/>
          <a:stretch>
            <a:fillRect/>
          </a:stretch>
        </p:blipFill>
        <p:spPr bwMode="auto">
          <a:xfrm>
            <a:off x="1007604" y="3645024"/>
            <a:ext cx="1776197" cy="2313187"/>
          </a:xfrm>
          <a:prstGeom prst="rect">
            <a:avLst/>
          </a:prstGeom>
          <a:noFill/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5001" y="6544782"/>
            <a:ext cx="625029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Huang et al, MRI 2008; Tournier et al, MRM 2011; </a:t>
            </a:r>
            <a:r>
              <a:rPr lang="en-US" sz="12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Irfanoglu</a:t>
            </a: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NeuroImage 2012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6480212" y="2600908"/>
            <a:ext cx="684076" cy="504056"/>
          </a:xfrm>
          <a:prstGeom prst="straightConnector1">
            <a:avLst/>
          </a:prstGeom>
          <a:solidFill>
            <a:schemeClr val="accent1"/>
          </a:solidFill>
          <a:ln w="857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5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5620" name="Picture 4" descr="F:\Work\Images\2010\73432209840.png"/>
          <p:cNvPicPr>
            <a:picLocks noChangeAspect="1" noChangeArrowheads="1"/>
          </p:cNvPicPr>
          <p:nvPr/>
        </p:nvPicPr>
        <p:blipFill>
          <a:blip r:embed="rId3" cstate="print"/>
          <a:srcRect l="26156" t="10727" r="22657" b="6936"/>
          <a:stretch>
            <a:fillRect/>
          </a:stretch>
        </p:blipFill>
        <p:spPr bwMode="auto">
          <a:xfrm>
            <a:off x="4391980" y="980728"/>
            <a:ext cx="3939363" cy="4752528"/>
          </a:xfrm>
          <a:prstGeom prst="rect">
            <a:avLst/>
          </a:prstGeom>
          <a:noFill/>
        </p:spPr>
      </p:pic>
      <p:pic>
        <p:nvPicPr>
          <p:cNvPr id="4975621" name="Picture 5" descr="F:\Work\Images\2010\73432366023.png"/>
          <p:cNvPicPr>
            <a:picLocks noChangeAspect="1" noChangeArrowheads="1"/>
          </p:cNvPicPr>
          <p:nvPr/>
        </p:nvPicPr>
        <p:blipFill>
          <a:blip r:embed="rId4" cstate="print"/>
          <a:srcRect t="13256"/>
          <a:stretch>
            <a:fillRect/>
          </a:stretch>
        </p:blipFill>
        <p:spPr bwMode="auto">
          <a:xfrm>
            <a:off x="4355976" y="998285"/>
            <a:ext cx="3923905" cy="4626959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3023828" y="980728"/>
            <a:ext cx="540060" cy="5112568"/>
          </a:xfrm>
          <a:prstGeom prst="rightBrace">
            <a:avLst>
              <a:gd name="adj1" fmla="val 59147"/>
              <a:gd name="adj2" fmla="val 49691"/>
            </a:avLst>
          </a:prstGeom>
          <a:noFill/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014273" y="5769260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EPI distortions</a:t>
            </a:r>
          </a:p>
        </p:txBody>
      </p:sp>
      <p:pic>
        <p:nvPicPr>
          <p:cNvPr id="4975618" name="Picture 2" descr="F:\Work\Images\2010\73432209774.png"/>
          <p:cNvPicPr>
            <a:picLocks noChangeAspect="1" noChangeArrowheads="1"/>
          </p:cNvPicPr>
          <p:nvPr/>
        </p:nvPicPr>
        <p:blipFill>
          <a:blip r:embed="rId5" cstate="print"/>
          <a:srcRect l="27058" t="9158" r="22341" b="6187"/>
          <a:stretch>
            <a:fillRect/>
          </a:stretch>
        </p:blipFill>
        <p:spPr bwMode="auto">
          <a:xfrm>
            <a:off x="827584" y="980728"/>
            <a:ext cx="2123364" cy="2664296"/>
          </a:xfrm>
          <a:prstGeom prst="rect">
            <a:avLst/>
          </a:prstGeom>
          <a:noFill/>
        </p:spPr>
      </p:pic>
      <p:pic>
        <p:nvPicPr>
          <p:cNvPr id="4975619" name="Picture 3" descr="F:\Work\Images\2010\73432209804.png"/>
          <p:cNvPicPr>
            <a:picLocks noChangeAspect="1" noChangeArrowheads="1"/>
          </p:cNvPicPr>
          <p:nvPr/>
        </p:nvPicPr>
        <p:blipFill>
          <a:blip r:embed="rId6" cstate="print"/>
          <a:srcRect l="30996" t="13095" r="26677" b="13406"/>
          <a:stretch>
            <a:fillRect/>
          </a:stretch>
        </p:blipFill>
        <p:spPr bwMode="auto">
          <a:xfrm>
            <a:off x="1007604" y="3645024"/>
            <a:ext cx="1776197" cy="2313187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 bwMode="auto">
          <a:xfrm flipH="1" flipV="1">
            <a:off x="6480212" y="2600908"/>
            <a:ext cx="684076" cy="504056"/>
          </a:xfrm>
          <a:prstGeom prst="straightConnector1">
            <a:avLst/>
          </a:prstGeom>
          <a:solidFill>
            <a:schemeClr val="accent1"/>
          </a:solidFill>
          <a:ln w="857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A182A375-6EE7-F242-992D-BCAC8BCF6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44782"/>
            <a:ext cx="625029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Huang et al, MRI 2008; Tournier et al, MRM 2011; </a:t>
            </a:r>
            <a:r>
              <a:rPr lang="en-US" sz="12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Irfanoglu</a:t>
            </a: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NeuroImage 2012</a:t>
            </a:r>
          </a:p>
        </p:txBody>
      </p:sp>
    </p:spTree>
    <p:extLst>
      <p:ext uri="{BB962C8B-B14F-4D97-AF65-F5344CB8AC3E}">
        <p14:creationId xmlns:p14="http://schemas.microsoft.com/office/powerpoint/2010/main" val="1287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7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42" name="Picture 2" descr="F:\Work\Images\73497894377.png"/>
          <p:cNvPicPr>
            <a:picLocks noChangeAspect="1" noChangeArrowheads="1"/>
          </p:cNvPicPr>
          <p:nvPr/>
        </p:nvPicPr>
        <p:blipFill>
          <a:blip r:embed="rId3" cstate="print"/>
          <a:srcRect l="25298" t="5019" r="22460" b="11638"/>
          <a:stretch>
            <a:fillRect/>
          </a:stretch>
        </p:blipFill>
        <p:spPr bwMode="auto">
          <a:xfrm>
            <a:off x="153280" y="675856"/>
            <a:ext cx="4444951" cy="5318346"/>
          </a:xfrm>
          <a:prstGeom prst="rect">
            <a:avLst/>
          </a:prstGeom>
          <a:noFill/>
        </p:spPr>
      </p:pic>
      <p:pic>
        <p:nvPicPr>
          <p:cNvPr id="4976643" name="Picture 3" descr="F:\Work\Images\73497894392.png"/>
          <p:cNvPicPr>
            <a:picLocks noChangeAspect="1" noChangeArrowheads="1"/>
          </p:cNvPicPr>
          <p:nvPr/>
        </p:nvPicPr>
        <p:blipFill>
          <a:blip r:embed="rId4" cstate="print"/>
          <a:srcRect l="30220" t="12238" r="26960" b="20826"/>
          <a:stretch>
            <a:fillRect/>
          </a:stretch>
        </p:blipFill>
        <p:spPr bwMode="auto">
          <a:xfrm>
            <a:off x="4997176" y="1196752"/>
            <a:ext cx="3643276" cy="4271427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108B8BDD-6498-3D43-9A44-E75C179FC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44782"/>
            <a:ext cx="625029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Huang et al, MRI 2008; Tournier et al, MRM 2011; </a:t>
            </a:r>
            <a:r>
              <a:rPr lang="en-US" sz="12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Irfanoglu</a:t>
            </a: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NeuroImage 2012</a:t>
            </a:r>
          </a:p>
        </p:txBody>
      </p:sp>
    </p:spTree>
    <p:extLst>
      <p:ext uri="{BB962C8B-B14F-4D97-AF65-F5344CB8AC3E}">
        <p14:creationId xmlns:p14="http://schemas.microsoft.com/office/powerpoint/2010/main" val="11038731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7667" name="Picture 3" descr="F:\Work\Images\73497894459.png"/>
          <p:cNvPicPr>
            <a:picLocks noChangeAspect="1" noChangeArrowheads="1"/>
          </p:cNvPicPr>
          <p:nvPr/>
        </p:nvPicPr>
        <p:blipFill>
          <a:blip r:embed="rId3" cstate="print"/>
          <a:srcRect l="29595" t="7278" r="26389" b="60806"/>
          <a:stretch>
            <a:fillRect/>
          </a:stretch>
        </p:blipFill>
        <p:spPr bwMode="auto">
          <a:xfrm>
            <a:off x="635001" y="980728"/>
            <a:ext cx="7924020" cy="4309269"/>
          </a:xfrm>
          <a:prstGeom prst="rect">
            <a:avLst/>
          </a:prstGeom>
          <a:noFill/>
        </p:spPr>
      </p:pic>
      <p:pic>
        <p:nvPicPr>
          <p:cNvPr id="4977666" name="Picture 2" descr="F:\Work\Images\73497894423.png"/>
          <p:cNvPicPr>
            <a:picLocks noChangeAspect="1" noChangeArrowheads="1"/>
          </p:cNvPicPr>
          <p:nvPr/>
        </p:nvPicPr>
        <p:blipFill>
          <a:blip r:embed="rId4" cstate="print"/>
          <a:srcRect l="29595" t="7278" r="26390" b="60806"/>
          <a:stretch>
            <a:fillRect/>
          </a:stretch>
        </p:blipFill>
        <p:spPr bwMode="auto">
          <a:xfrm>
            <a:off x="635001" y="980728"/>
            <a:ext cx="7924020" cy="4309269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45406" y="872715"/>
            <a:ext cx="8267054" cy="4417281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660753" y="5625244"/>
            <a:ext cx="5822495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Without</a:t>
            </a:r>
            <a:r>
              <a:rPr lang="en-US" sz="2800" b="1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EPI distortion correction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6DCA6EE3-3B9D-B24E-A4BB-3269E59B7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44782"/>
            <a:ext cx="625029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Huang et al, MRI 2008; Tournier et al, MRM 2011; </a:t>
            </a:r>
            <a:r>
              <a:rPr lang="en-US" sz="12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Irfanoglu</a:t>
            </a: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NeuroImage 2012</a:t>
            </a:r>
          </a:p>
        </p:txBody>
      </p:sp>
    </p:spTree>
    <p:extLst>
      <p:ext uri="{BB962C8B-B14F-4D97-AF65-F5344CB8AC3E}">
        <p14:creationId xmlns:p14="http://schemas.microsoft.com/office/powerpoint/2010/main" val="17314499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7667" name="Picture 3" descr="F:\Work\Images\73497894459.png"/>
          <p:cNvPicPr>
            <a:picLocks noChangeAspect="1" noChangeArrowheads="1"/>
          </p:cNvPicPr>
          <p:nvPr/>
        </p:nvPicPr>
        <p:blipFill>
          <a:blip r:embed="rId3" cstate="print"/>
          <a:srcRect l="29595" t="7278" r="26389" b="60806"/>
          <a:stretch>
            <a:fillRect/>
          </a:stretch>
        </p:blipFill>
        <p:spPr bwMode="auto">
          <a:xfrm>
            <a:off x="635001" y="980728"/>
            <a:ext cx="7924020" cy="4309269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45406" y="872715"/>
            <a:ext cx="8267054" cy="4417281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660753" y="5625244"/>
            <a:ext cx="5822495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FF00"/>
                </a:solidFill>
                <a:cs typeface="Arial" charset="0"/>
                <a:sym typeface="Wingdings" pitchFamily="2" charset="2"/>
              </a:rPr>
              <a:t>With 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EPI distortion correction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EAE4D4D7-DF98-EB4C-A4FA-B53003810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44782"/>
            <a:ext cx="625029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Huang et al, MRI 2008; Tournier et al, MRM 2011; </a:t>
            </a:r>
            <a:r>
              <a:rPr lang="en-US" sz="12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Irfanoglu</a:t>
            </a: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NeuroImage 2012</a:t>
            </a:r>
          </a:p>
        </p:txBody>
      </p:sp>
    </p:spTree>
    <p:extLst>
      <p:ext uri="{BB962C8B-B14F-4D97-AF65-F5344CB8AC3E}">
        <p14:creationId xmlns:p14="http://schemas.microsoft.com/office/powerpoint/2010/main" val="7792118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8695" name="Picture 7"/>
          <p:cNvPicPr>
            <a:picLocks noChangeAspect="1" noChangeArrowheads="1"/>
          </p:cNvPicPr>
          <p:nvPr/>
        </p:nvPicPr>
        <p:blipFill>
          <a:blip r:embed="rId3" cstate="print"/>
          <a:srcRect l="47915" t="5658" r="13667" b="11178"/>
          <a:stretch>
            <a:fillRect/>
          </a:stretch>
        </p:blipFill>
        <p:spPr bwMode="auto">
          <a:xfrm>
            <a:off x="4828124" y="872716"/>
            <a:ext cx="3965136" cy="536459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978691" name="Picture 3" descr="F:\Work\Images\73497894762.png"/>
          <p:cNvPicPr>
            <a:picLocks noChangeAspect="1" noChangeArrowheads="1"/>
          </p:cNvPicPr>
          <p:nvPr/>
        </p:nvPicPr>
        <p:blipFill>
          <a:blip r:embed="rId4" cstate="print"/>
          <a:srcRect l="28971" t="14404" r="25748" b="19972"/>
          <a:stretch>
            <a:fillRect/>
          </a:stretch>
        </p:blipFill>
        <p:spPr bwMode="auto">
          <a:xfrm>
            <a:off x="311926" y="675856"/>
            <a:ext cx="4267440" cy="4638521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1297" y="5554580"/>
            <a:ext cx="4828124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Without</a:t>
            </a:r>
            <a:r>
              <a:rPr lang="en-US" sz="22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2200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EPI distortion correction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780BD04C-4AFD-C34B-AB20-4F4B987FF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44782"/>
            <a:ext cx="625029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Huang et al, MRI 2008; Tournier et al, MRM 2011; </a:t>
            </a:r>
            <a:r>
              <a:rPr lang="en-US" sz="12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Irfanoglu</a:t>
            </a: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NeuroImage 2012</a:t>
            </a:r>
          </a:p>
        </p:txBody>
      </p:sp>
    </p:spTree>
    <p:extLst>
      <p:ext uri="{BB962C8B-B14F-4D97-AF65-F5344CB8AC3E}">
        <p14:creationId xmlns:p14="http://schemas.microsoft.com/office/powerpoint/2010/main" val="182728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Data\POV_RAY\Image_Q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1" t="5228" r="28006"/>
          <a:stretch/>
        </p:blipFill>
        <p:spPr bwMode="auto">
          <a:xfrm>
            <a:off x="4608004" y="867304"/>
            <a:ext cx="3600400" cy="439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 dirty="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2" descr="Cartoon character illustration of a nerd/geek/dor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 bwMode="auto">
          <a:xfrm>
            <a:off x="698611" y="1628800"/>
            <a:ext cx="3272830" cy="4515414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544308" y="208382"/>
            <a:ext cx="6458512" cy="605133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-1147741 w 5029051"/>
              <a:gd name="connsiteY0" fmla="*/ 1828574 h 6048672"/>
              <a:gd name="connsiteX1" fmla="*/ -1287437 w 5029051"/>
              <a:gd name="connsiteY1" fmla="*/ 1968270 h 6048672"/>
              <a:gd name="connsiteX2" fmla="*/ -1427133 w 5029051"/>
              <a:gd name="connsiteY2" fmla="*/ 1828574 h 6048672"/>
              <a:gd name="connsiteX3" fmla="*/ -1287437 w 5029051"/>
              <a:gd name="connsiteY3" fmla="*/ 1688878 h 6048672"/>
              <a:gd name="connsiteX4" fmla="*/ -1147741 w 5029051"/>
              <a:gd name="connsiteY4" fmla="*/ 1828574 h 6048672"/>
              <a:gd name="connsiteX0" fmla="*/ -640474 w 5029051"/>
              <a:gd name="connsiteY0" fmla="*/ 1944180 h 6048672"/>
              <a:gd name="connsiteX1" fmla="*/ -919866 w 5029051"/>
              <a:gd name="connsiteY1" fmla="*/ 2223572 h 6048672"/>
              <a:gd name="connsiteX2" fmla="*/ -1199258 w 5029051"/>
              <a:gd name="connsiteY2" fmla="*/ 1944180 h 6048672"/>
              <a:gd name="connsiteX3" fmla="*/ -919866 w 5029051"/>
              <a:gd name="connsiteY3" fmla="*/ 1664788 h 6048672"/>
              <a:gd name="connsiteX4" fmla="*/ -640474 w 5029051"/>
              <a:gd name="connsiteY4" fmla="*/ 1944180 h 6048672"/>
              <a:gd name="connsiteX0" fmla="*/ 133315 w 5029051"/>
              <a:gd name="connsiteY0" fmla="*/ 2143609 h 6048672"/>
              <a:gd name="connsiteX1" fmla="*/ -285773 w 5029051"/>
              <a:gd name="connsiteY1" fmla="*/ 2562697 h 6048672"/>
              <a:gd name="connsiteX2" fmla="*/ -704861 w 5029051"/>
              <a:gd name="connsiteY2" fmla="*/ 2143609 h 6048672"/>
              <a:gd name="connsiteX3" fmla="*/ -285773 w 5029051"/>
              <a:gd name="connsiteY3" fmla="*/ 1724521 h 6048672"/>
              <a:gd name="connsiteX4" fmla="*/ 133315 w 5029051"/>
              <a:gd name="connsiteY4" fmla="*/ 2143609 h 604867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639 w 55479"/>
              <a:gd name="connsiteY9" fmla="*/ 29949 h 43219"/>
              <a:gd name="connsiteX10" fmla="*/ 54057 w 55479"/>
              <a:gd name="connsiteY10" fmla="*/ 15213 h 43219"/>
              <a:gd name="connsiteX11" fmla="*/ 52609 w 55479"/>
              <a:gd name="connsiteY11" fmla="*/ 17889 h 43219"/>
              <a:gd name="connsiteX12" fmla="*/ 50583 w 55479"/>
              <a:gd name="connsiteY12" fmla="*/ 5285 h 43219"/>
              <a:gd name="connsiteX13" fmla="*/ 50659 w 55479"/>
              <a:gd name="connsiteY13" fmla="*/ 6549 h 43219"/>
              <a:gd name="connsiteX14" fmla="*/ 41337 w 55479"/>
              <a:gd name="connsiteY14" fmla="*/ 3811 h 43219"/>
              <a:gd name="connsiteX15" fmla="*/ 42079 w 55479"/>
              <a:gd name="connsiteY15" fmla="*/ 2199 h 43219"/>
              <a:gd name="connsiteX16" fmla="*/ 34400 w 55479"/>
              <a:gd name="connsiteY16" fmla="*/ 4579 h 43219"/>
              <a:gd name="connsiteX17" fmla="*/ 34759 w 55479"/>
              <a:gd name="connsiteY17" fmla="*/ 3189 h 43219"/>
              <a:gd name="connsiteX18" fmla="*/ 26259 w 55479"/>
              <a:gd name="connsiteY18" fmla="*/ 5051 h 43219"/>
              <a:gd name="connsiteX19" fmla="*/ 27559 w 55479"/>
              <a:gd name="connsiteY19" fmla="*/ 6399 h 43219"/>
              <a:gd name="connsiteX20" fmla="*/ 16386 w 55479"/>
              <a:gd name="connsiteY20" fmla="*/ 15648 h 43219"/>
              <a:gd name="connsiteX21" fmla="*/ 16159 w 55479"/>
              <a:gd name="connsiteY21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639 w 55479"/>
              <a:gd name="connsiteY9" fmla="*/ 29949 h 43219"/>
              <a:gd name="connsiteX10" fmla="*/ 54057 w 55479"/>
              <a:gd name="connsiteY10" fmla="*/ 15213 h 43219"/>
              <a:gd name="connsiteX11" fmla="*/ 52609 w 55479"/>
              <a:gd name="connsiteY11" fmla="*/ 17889 h 43219"/>
              <a:gd name="connsiteX12" fmla="*/ 50583 w 55479"/>
              <a:gd name="connsiteY12" fmla="*/ 5285 h 43219"/>
              <a:gd name="connsiteX13" fmla="*/ 50659 w 55479"/>
              <a:gd name="connsiteY13" fmla="*/ 6549 h 43219"/>
              <a:gd name="connsiteX14" fmla="*/ 41337 w 55479"/>
              <a:gd name="connsiteY14" fmla="*/ 3811 h 43219"/>
              <a:gd name="connsiteX15" fmla="*/ 42079 w 55479"/>
              <a:gd name="connsiteY15" fmla="*/ 2199 h 43219"/>
              <a:gd name="connsiteX16" fmla="*/ 34400 w 55479"/>
              <a:gd name="connsiteY16" fmla="*/ 4579 h 43219"/>
              <a:gd name="connsiteX17" fmla="*/ 34759 w 55479"/>
              <a:gd name="connsiteY17" fmla="*/ 3189 h 43219"/>
              <a:gd name="connsiteX18" fmla="*/ 26259 w 55479"/>
              <a:gd name="connsiteY18" fmla="*/ 5051 h 43219"/>
              <a:gd name="connsiteX19" fmla="*/ 27559 w 55479"/>
              <a:gd name="connsiteY19" fmla="*/ 6399 h 43219"/>
              <a:gd name="connsiteX20" fmla="*/ 16386 w 55479"/>
              <a:gd name="connsiteY20" fmla="*/ 15648 h 43219"/>
              <a:gd name="connsiteX21" fmla="*/ 16159 w 55479"/>
              <a:gd name="connsiteY21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639 w 55479"/>
              <a:gd name="connsiteY9" fmla="*/ 29949 h 43219"/>
              <a:gd name="connsiteX10" fmla="*/ 54057 w 55479"/>
              <a:gd name="connsiteY10" fmla="*/ 15213 h 43219"/>
              <a:gd name="connsiteX11" fmla="*/ 52609 w 55479"/>
              <a:gd name="connsiteY11" fmla="*/ 17889 h 43219"/>
              <a:gd name="connsiteX12" fmla="*/ 50583 w 55479"/>
              <a:gd name="connsiteY12" fmla="*/ 5285 h 43219"/>
              <a:gd name="connsiteX13" fmla="*/ 50659 w 55479"/>
              <a:gd name="connsiteY13" fmla="*/ 6549 h 43219"/>
              <a:gd name="connsiteX14" fmla="*/ 41337 w 55479"/>
              <a:gd name="connsiteY14" fmla="*/ 3811 h 43219"/>
              <a:gd name="connsiteX15" fmla="*/ 42079 w 55479"/>
              <a:gd name="connsiteY15" fmla="*/ 2199 h 43219"/>
              <a:gd name="connsiteX16" fmla="*/ 34400 w 55479"/>
              <a:gd name="connsiteY16" fmla="*/ 4579 h 43219"/>
              <a:gd name="connsiteX17" fmla="*/ 34759 w 55479"/>
              <a:gd name="connsiteY17" fmla="*/ 3189 h 43219"/>
              <a:gd name="connsiteX18" fmla="*/ 26259 w 55479"/>
              <a:gd name="connsiteY18" fmla="*/ 5051 h 43219"/>
              <a:gd name="connsiteX19" fmla="*/ 27559 w 55479"/>
              <a:gd name="connsiteY19" fmla="*/ 6399 h 43219"/>
              <a:gd name="connsiteX20" fmla="*/ 16386 w 55479"/>
              <a:gd name="connsiteY20" fmla="*/ 15648 h 43219"/>
              <a:gd name="connsiteX21" fmla="*/ 16159 w 55479"/>
              <a:gd name="connsiteY21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50052 w 55479"/>
              <a:gd name="connsiteY9" fmla="*/ 27664 h 43219"/>
              <a:gd name="connsiteX10" fmla="*/ 49639 w 55479"/>
              <a:gd name="connsiteY10" fmla="*/ 29949 h 43219"/>
              <a:gd name="connsiteX11" fmla="*/ 54057 w 55479"/>
              <a:gd name="connsiteY11" fmla="*/ 15213 h 43219"/>
              <a:gd name="connsiteX12" fmla="*/ 52609 w 55479"/>
              <a:gd name="connsiteY12" fmla="*/ 17889 h 43219"/>
              <a:gd name="connsiteX13" fmla="*/ 50583 w 55479"/>
              <a:gd name="connsiteY13" fmla="*/ 5285 h 43219"/>
              <a:gd name="connsiteX14" fmla="*/ 50659 w 55479"/>
              <a:gd name="connsiteY14" fmla="*/ 6549 h 43219"/>
              <a:gd name="connsiteX15" fmla="*/ 41337 w 55479"/>
              <a:gd name="connsiteY15" fmla="*/ 3811 h 43219"/>
              <a:gd name="connsiteX16" fmla="*/ 42079 w 55479"/>
              <a:gd name="connsiteY16" fmla="*/ 2199 h 43219"/>
              <a:gd name="connsiteX17" fmla="*/ 34400 w 55479"/>
              <a:gd name="connsiteY17" fmla="*/ 4579 h 43219"/>
              <a:gd name="connsiteX18" fmla="*/ 34759 w 55479"/>
              <a:gd name="connsiteY18" fmla="*/ 3189 h 43219"/>
              <a:gd name="connsiteX19" fmla="*/ 26259 w 55479"/>
              <a:gd name="connsiteY19" fmla="*/ 5051 h 43219"/>
              <a:gd name="connsiteX20" fmla="*/ 27559 w 55479"/>
              <a:gd name="connsiteY20" fmla="*/ 6399 h 43219"/>
              <a:gd name="connsiteX21" fmla="*/ 16386 w 55479"/>
              <a:gd name="connsiteY21" fmla="*/ 15648 h 43219"/>
              <a:gd name="connsiteX22" fmla="*/ 16159 w 55479"/>
              <a:gd name="connsiteY22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639 w 55479"/>
              <a:gd name="connsiteY9" fmla="*/ 29949 h 43219"/>
              <a:gd name="connsiteX10" fmla="*/ 54057 w 55479"/>
              <a:gd name="connsiteY10" fmla="*/ 15213 h 43219"/>
              <a:gd name="connsiteX11" fmla="*/ 52609 w 55479"/>
              <a:gd name="connsiteY11" fmla="*/ 17889 h 43219"/>
              <a:gd name="connsiteX12" fmla="*/ 50583 w 55479"/>
              <a:gd name="connsiteY12" fmla="*/ 5285 h 43219"/>
              <a:gd name="connsiteX13" fmla="*/ 50659 w 55479"/>
              <a:gd name="connsiteY13" fmla="*/ 6549 h 43219"/>
              <a:gd name="connsiteX14" fmla="*/ 41337 w 55479"/>
              <a:gd name="connsiteY14" fmla="*/ 3811 h 43219"/>
              <a:gd name="connsiteX15" fmla="*/ 42079 w 55479"/>
              <a:gd name="connsiteY15" fmla="*/ 2199 h 43219"/>
              <a:gd name="connsiteX16" fmla="*/ 34400 w 55479"/>
              <a:gd name="connsiteY16" fmla="*/ 4579 h 43219"/>
              <a:gd name="connsiteX17" fmla="*/ 34759 w 55479"/>
              <a:gd name="connsiteY17" fmla="*/ 3189 h 43219"/>
              <a:gd name="connsiteX18" fmla="*/ 26259 w 55479"/>
              <a:gd name="connsiteY18" fmla="*/ 5051 h 43219"/>
              <a:gd name="connsiteX19" fmla="*/ 27559 w 55479"/>
              <a:gd name="connsiteY19" fmla="*/ 6399 h 43219"/>
              <a:gd name="connsiteX20" fmla="*/ 16386 w 55479"/>
              <a:gd name="connsiteY20" fmla="*/ 15648 h 43219"/>
              <a:gd name="connsiteX21" fmla="*/ 16159 w 55479"/>
              <a:gd name="connsiteY21" fmla="*/ 14229 h 43219"/>
              <a:gd name="connsiteX0" fmla="*/ 16159 w 55479"/>
              <a:gd name="connsiteY0" fmla="*/ 14229 h 43219"/>
              <a:gd name="connsiteX1" fmla="*/ 17882 w 55479"/>
              <a:gd name="connsiteY1" fmla="*/ 6766 h 43219"/>
              <a:gd name="connsiteX2" fmla="*/ 26264 w 55479"/>
              <a:gd name="connsiteY2" fmla="*/ 5061 h 43219"/>
              <a:gd name="connsiteX3" fmla="*/ 34715 w 55479"/>
              <a:gd name="connsiteY3" fmla="*/ 3291 h 43219"/>
              <a:gd name="connsiteX4" fmla="*/ 38008 w 55479"/>
              <a:gd name="connsiteY4" fmla="*/ 59 h 43219"/>
              <a:gd name="connsiteX5" fmla="*/ 42092 w 55479"/>
              <a:gd name="connsiteY5" fmla="*/ 2340 h 43219"/>
              <a:gd name="connsiteX6" fmla="*/ 47722 w 55479"/>
              <a:gd name="connsiteY6" fmla="*/ 549 h 43219"/>
              <a:gd name="connsiteX7" fmla="*/ 50577 w 55479"/>
              <a:gd name="connsiteY7" fmla="*/ 5435 h 43219"/>
              <a:gd name="connsiteX8" fmla="*/ 54241 w 55479"/>
              <a:gd name="connsiteY8" fmla="*/ 10177 h 43219"/>
              <a:gd name="connsiteX9" fmla="*/ 54077 w 55479"/>
              <a:gd name="connsiteY9" fmla="*/ 15319 h 43219"/>
              <a:gd name="connsiteX10" fmla="*/ 55275 w 55479"/>
              <a:gd name="connsiteY10" fmla="*/ 23181 h 43219"/>
              <a:gd name="connsiteX11" fmla="*/ 49663 w 55479"/>
              <a:gd name="connsiteY11" fmla="*/ 30063 h 43219"/>
              <a:gd name="connsiteX12" fmla="*/ 47654 w 55479"/>
              <a:gd name="connsiteY12" fmla="*/ 35960 h 43219"/>
              <a:gd name="connsiteX13" fmla="*/ 40814 w 55479"/>
              <a:gd name="connsiteY13" fmla="*/ 36674 h 43219"/>
              <a:gd name="connsiteX14" fmla="*/ 35926 w 55479"/>
              <a:gd name="connsiteY14" fmla="*/ 42965 h 43219"/>
              <a:gd name="connsiteX15" fmla="*/ 28739 w 55479"/>
              <a:gd name="connsiteY15" fmla="*/ 39125 h 43219"/>
              <a:gd name="connsiteX16" fmla="*/ 18063 w 55479"/>
              <a:gd name="connsiteY16" fmla="*/ 35331 h 43219"/>
              <a:gd name="connsiteX17" fmla="*/ 13369 w 55479"/>
              <a:gd name="connsiteY17" fmla="*/ 31109 h 43219"/>
              <a:gd name="connsiteX18" fmla="*/ 14372 w 55479"/>
              <a:gd name="connsiteY18" fmla="*/ 25410 h 43219"/>
              <a:gd name="connsiteX19" fmla="*/ 12254 w 55479"/>
              <a:gd name="connsiteY19" fmla="*/ 19563 h 43219"/>
              <a:gd name="connsiteX20" fmla="*/ 16122 w 55479"/>
              <a:gd name="connsiteY20" fmla="*/ 14366 h 43219"/>
              <a:gd name="connsiteX21" fmla="*/ 16159 w 55479"/>
              <a:gd name="connsiteY21" fmla="*/ 14229 h 43219"/>
              <a:gd name="connsiteX0" fmla="*/ 279392 w 6458512"/>
              <a:gd name="connsiteY0" fmla="*/ 1808832 h 6051332"/>
              <a:gd name="connsiteX1" fmla="*/ 139696 w 6458512"/>
              <a:gd name="connsiteY1" fmla="*/ 1948528 h 6051332"/>
              <a:gd name="connsiteX2" fmla="*/ 0 w 6458512"/>
              <a:gd name="connsiteY2" fmla="*/ 1808832 h 6051332"/>
              <a:gd name="connsiteX3" fmla="*/ 139696 w 6458512"/>
              <a:gd name="connsiteY3" fmla="*/ 1669136 h 6051332"/>
              <a:gd name="connsiteX4" fmla="*/ 279392 w 6458512"/>
              <a:gd name="connsiteY4" fmla="*/ 1808832 h 6051332"/>
              <a:gd name="connsiteX0" fmla="*/ 786659 w 6458512"/>
              <a:gd name="connsiteY0" fmla="*/ 1924438 h 6051332"/>
              <a:gd name="connsiteX1" fmla="*/ 507267 w 6458512"/>
              <a:gd name="connsiteY1" fmla="*/ 2203830 h 6051332"/>
              <a:gd name="connsiteX2" fmla="*/ 227875 w 6458512"/>
              <a:gd name="connsiteY2" fmla="*/ 1924438 h 6051332"/>
              <a:gd name="connsiteX3" fmla="*/ 507267 w 6458512"/>
              <a:gd name="connsiteY3" fmla="*/ 1645046 h 6051332"/>
              <a:gd name="connsiteX4" fmla="*/ 786659 w 6458512"/>
              <a:gd name="connsiteY4" fmla="*/ 1924438 h 6051332"/>
              <a:gd name="connsiteX0" fmla="*/ 1560448 w 6458512"/>
              <a:gd name="connsiteY0" fmla="*/ 2123867 h 6051332"/>
              <a:gd name="connsiteX1" fmla="*/ 1141360 w 6458512"/>
              <a:gd name="connsiteY1" fmla="*/ 2542955 h 6051332"/>
              <a:gd name="connsiteX2" fmla="*/ 722272 w 6458512"/>
              <a:gd name="connsiteY2" fmla="*/ 2123867 h 6051332"/>
              <a:gd name="connsiteX3" fmla="*/ 1141360 w 6458512"/>
              <a:gd name="connsiteY3" fmla="*/ 1704779 h 6051332"/>
              <a:gd name="connsiteX4" fmla="*/ 1560448 w 6458512"/>
              <a:gd name="connsiteY4" fmla="*/ 2123867 h 6051332"/>
              <a:gd name="connsiteX0" fmla="*/ 16952 w 55479"/>
              <a:gd name="connsiteY0" fmla="*/ 26036 h 43219"/>
              <a:gd name="connsiteX1" fmla="*/ 14419 w 55479"/>
              <a:gd name="connsiteY1" fmla="*/ 25239 h 43219"/>
              <a:gd name="connsiteX2" fmla="*/ 19187 w 55479"/>
              <a:gd name="connsiteY2" fmla="*/ 34758 h 43219"/>
              <a:gd name="connsiteX3" fmla="*/ 18079 w 55479"/>
              <a:gd name="connsiteY3" fmla="*/ 35139 h 43219"/>
              <a:gd name="connsiteX4" fmla="*/ 28737 w 55479"/>
              <a:gd name="connsiteY4" fmla="*/ 38949 h 43219"/>
              <a:gd name="connsiteX5" fmla="*/ 28069 w 55479"/>
              <a:gd name="connsiteY5" fmla="*/ 37209 h 43219"/>
              <a:gd name="connsiteX6" fmla="*/ 41086 w 55479"/>
              <a:gd name="connsiteY6" fmla="*/ 34610 h 43219"/>
              <a:gd name="connsiteX7" fmla="*/ 40819 w 55479"/>
              <a:gd name="connsiteY7" fmla="*/ 36519 h 43219"/>
              <a:gd name="connsiteX8" fmla="*/ 48493 w 55479"/>
              <a:gd name="connsiteY8" fmla="*/ 26718 h 43219"/>
              <a:gd name="connsiteX9" fmla="*/ 49566 w 55479"/>
              <a:gd name="connsiteY9" fmla="*/ 28472 h 43219"/>
              <a:gd name="connsiteX10" fmla="*/ 49639 w 55479"/>
              <a:gd name="connsiteY10" fmla="*/ 29949 h 43219"/>
              <a:gd name="connsiteX11" fmla="*/ 54057 w 55479"/>
              <a:gd name="connsiteY11" fmla="*/ 15213 h 43219"/>
              <a:gd name="connsiteX12" fmla="*/ 52609 w 55479"/>
              <a:gd name="connsiteY12" fmla="*/ 17889 h 43219"/>
              <a:gd name="connsiteX13" fmla="*/ 50583 w 55479"/>
              <a:gd name="connsiteY13" fmla="*/ 5285 h 43219"/>
              <a:gd name="connsiteX14" fmla="*/ 50659 w 55479"/>
              <a:gd name="connsiteY14" fmla="*/ 6549 h 43219"/>
              <a:gd name="connsiteX15" fmla="*/ 41337 w 55479"/>
              <a:gd name="connsiteY15" fmla="*/ 3811 h 43219"/>
              <a:gd name="connsiteX16" fmla="*/ 42079 w 55479"/>
              <a:gd name="connsiteY16" fmla="*/ 2199 h 43219"/>
              <a:gd name="connsiteX17" fmla="*/ 34400 w 55479"/>
              <a:gd name="connsiteY17" fmla="*/ 4579 h 43219"/>
              <a:gd name="connsiteX18" fmla="*/ 34759 w 55479"/>
              <a:gd name="connsiteY18" fmla="*/ 3189 h 43219"/>
              <a:gd name="connsiteX19" fmla="*/ 26259 w 55479"/>
              <a:gd name="connsiteY19" fmla="*/ 5051 h 43219"/>
              <a:gd name="connsiteX20" fmla="*/ 27559 w 55479"/>
              <a:gd name="connsiteY20" fmla="*/ 6399 h 43219"/>
              <a:gd name="connsiteX21" fmla="*/ 16386 w 55479"/>
              <a:gd name="connsiteY21" fmla="*/ 15648 h 43219"/>
              <a:gd name="connsiteX22" fmla="*/ 16159 w 55479"/>
              <a:gd name="connsiteY22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479" h="43219">
                <a:moveTo>
                  <a:pt x="16159" y="14229"/>
                </a:moveTo>
                <a:cubicBezTo>
                  <a:pt x="15888" y="11516"/>
                  <a:pt x="16520" y="8780"/>
                  <a:pt x="17882" y="6766"/>
                </a:cubicBezTo>
                <a:cubicBezTo>
                  <a:pt x="20034" y="3585"/>
                  <a:pt x="23523" y="2876"/>
                  <a:pt x="26264" y="5061"/>
                </a:cubicBezTo>
                <a:cubicBezTo>
                  <a:pt x="27937" y="768"/>
                  <a:pt x="32173" y="-119"/>
                  <a:pt x="34715" y="3291"/>
                </a:cubicBezTo>
                <a:cubicBezTo>
                  <a:pt x="35356" y="1542"/>
                  <a:pt x="36587" y="333"/>
                  <a:pt x="38008" y="59"/>
                </a:cubicBezTo>
                <a:cubicBezTo>
                  <a:pt x="39572" y="-243"/>
                  <a:pt x="41134" y="629"/>
                  <a:pt x="42092" y="2340"/>
                </a:cubicBezTo>
                <a:cubicBezTo>
                  <a:pt x="43474" y="126"/>
                  <a:pt x="45760" y="-601"/>
                  <a:pt x="47722" y="549"/>
                </a:cubicBezTo>
                <a:cubicBezTo>
                  <a:pt x="49217" y="1425"/>
                  <a:pt x="50289" y="3259"/>
                  <a:pt x="50577" y="5435"/>
                </a:cubicBezTo>
                <a:cubicBezTo>
                  <a:pt x="52305" y="6077"/>
                  <a:pt x="53681" y="7857"/>
                  <a:pt x="54241" y="10177"/>
                </a:cubicBezTo>
                <a:cubicBezTo>
                  <a:pt x="54648" y="11861"/>
                  <a:pt x="54590" y="13690"/>
                  <a:pt x="54077" y="15319"/>
                </a:cubicBezTo>
                <a:cubicBezTo>
                  <a:pt x="55338" y="17553"/>
                  <a:pt x="55779" y="20449"/>
                  <a:pt x="55275" y="23181"/>
                </a:cubicBezTo>
                <a:cubicBezTo>
                  <a:pt x="54605" y="26813"/>
                  <a:pt x="52387" y="29533"/>
                  <a:pt x="49663" y="30063"/>
                </a:cubicBezTo>
                <a:cubicBezTo>
                  <a:pt x="49650" y="32330"/>
                  <a:pt x="48917" y="34480"/>
                  <a:pt x="47654" y="35960"/>
                </a:cubicBezTo>
                <a:cubicBezTo>
                  <a:pt x="45735" y="38209"/>
                  <a:pt x="42963" y="38498"/>
                  <a:pt x="40814" y="36674"/>
                </a:cubicBezTo>
                <a:cubicBezTo>
                  <a:pt x="40119" y="39807"/>
                  <a:pt x="38258" y="42202"/>
                  <a:pt x="35926" y="42965"/>
                </a:cubicBezTo>
                <a:cubicBezTo>
                  <a:pt x="33178" y="43864"/>
                  <a:pt x="30310" y="42332"/>
                  <a:pt x="28739" y="39125"/>
                </a:cubicBezTo>
                <a:cubicBezTo>
                  <a:pt x="25031" y="42169"/>
                  <a:pt x="20215" y="40458"/>
                  <a:pt x="18063" y="35331"/>
                </a:cubicBezTo>
                <a:cubicBezTo>
                  <a:pt x="15949" y="35668"/>
                  <a:pt x="13964" y="33883"/>
                  <a:pt x="13369" y="31109"/>
                </a:cubicBezTo>
                <a:cubicBezTo>
                  <a:pt x="12938" y="29102"/>
                  <a:pt x="13319" y="26936"/>
                  <a:pt x="14372" y="25410"/>
                </a:cubicBezTo>
                <a:cubicBezTo>
                  <a:pt x="12878" y="24213"/>
                  <a:pt x="12046" y="21916"/>
                  <a:pt x="12254" y="19563"/>
                </a:cubicBezTo>
                <a:cubicBezTo>
                  <a:pt x="12498" y="16808"/>
                  <a:pt x="14104" y="14650"/>
                  <a:pt x="16122" y="14366"/>
                </a:cubicBezTo>
                <a:cubicBezTo>
                  <a:pt x="16134" y="14320"/>
                  <a:pt x="16147" y="14275"/>
                  <a:pt x="16159" y="14229"/>
                </a:cubicBezTo>
                <a:close/>
              </a:path>
              <a:path w="6458512" h="6051332">
                <a:moveTo>
                  <a:pt x="279392" y="1808832"/>
                </a:moveTo>
                <a:cubicBezTo>
                  <a:pt x="279392" y="1885984"/>
                  <a:pt x="216848" y="1948528"/>
                  <a:pt x="139696" y="1948528"/>
                </a:cubicBezTo>
                <a:cubicBezTo>
                  <a:pt x="62544" y="1948528"/>
                  <a:pt x="0" y="1885984"/>
                  <a:pt x="0" y="1808832"/>
                </a:cubicBezTo>
                <a:cubicBezTo>
                  <a:pt x="0" y="1731680"/>
                  <a:pt x="62544" y="1669136"/>
                  <a:pt x="139696" y="1669136"/>
                </a:cubicBezTo>
                <a:cubicBezTo>
                  <a:pt x="216848" y="1669136"/>
                  <a:pt x="279392" y="1731680"/>
                  <a:pt x="279392" y="1808832"/>
                </a:cubicBezTo>
                <a:close/>
              </a:path>
              <a:path w="6458512" h="6051332">
                <a:moveTo>
                  <a:pt x="786659" y="1924438"/>
                </a:moveTo>
                <a:cubicBezTo>
                  <a:pt x="786659" y="2078742"/>
                  <a:pt x="661571" y="2203830"/>
                  <a:pt x="507267" y="2203830"/>
                </a:cubicBezTo>
                <a:cubicBezTo>
                  <a:pt x="352963" y="2203830"/>
                  <a:pt x="227875" y="2078742"/>
                  <a:pt x="227875" y="1924438"/>
                </a:cubicBezTo>
                <a:cubicBezTo>
                  <a:pt x="227875" y="1770134"/>
                  <a:pt x="352963" y="1645046"/>
                  <a:pt x="507267" y="1645046"/>
                </a:cubicBezTo>
                <a:cubicBezTo>
                  <a:pt x="661571" y="1645046"/>
                  <a:pt x="786659" y="1770134"/>
                  <a:pt x="786659" y="1924438"/>
                </a:cubicBezTo>
                <a:close/>
              </a:path>
              <a:path w="6458512" h="6051332">
                <a:moveTo>
                  <a:pt x="1560448" y="2123867"/>
                </a:moveTo>
                <a:cubicBezTo>
                  <a:pt x="1560448" y="2355323"/>
                  <a:pt x="1372816" y="2542955"/>
                  <a:pt x="1141360" y="2542955"/>
                </a:cubicBezTo>
                <a:cubicBezTo>
                  <a:pt x="909904" y="2542955"/>
                  <a:pt x="722272" y="2355323"/>
                  <a:pt x="722272" y="2123867"/>
                </a:cubicBezTo>
                <a:cubicBezTo>
                  <a:pt x="722272" y="1892411"/>
                  <a:pt x="909904" y="1704779"/>
                  <a:pt x="1141360" y="1704779"/>
                </a:cubicBezTo>
                <a:cubicBezTo>
                  <a:pt x="1372816" y="1704779"/>
                  <a:pt x="1560448" y="1892411"/>
                  <a:pt x="1560448" y="2123867"/>
                </a:cubicBezTo>
                <a:close/>
              </a:path>
              <a:path w="55479" h="43219" fill="none" extrusionOk="0">
                <a:moveTo>
                  <a:pt x="16952" y="26036"/>
                </a:moveTo>
                <a:cubicBezTo>
                  <a:pt x="16068" y="26130"/>
                  <a:pt x="15184" y="25852"/>
                  <a:pt x="14419" y="25239"/>
                </a:cubicBezTo>
                <a:moveTo>
                  <a:pt x="19187" y="34758"/>
                </a:moveTo>
                <a:cubicBezTo>
                  <a:pt x="18832" y="34951"/>
                  <a:pt x="18459" y="35079"/>
                  <a:pt x="18079" y="35139"/>
                </a:cubicBezTo>
                <a:moveTo>
                  <a:pt x="28737" y="38949"/>
                </a:moveTo>
                <a:cubicBezTo>
                  <a:pt x="28470" y="38403"/>
                  <a:pt x="28246" y="37820"/>
                  <a:pt x="28069" y="37209"/>
                </a:cubicBezTo>
                <a:moveTo>
                  <a:pt x="41086" y="34610"/>
                </a:moveTo>
                <a:cubicBezTo>
                  <a:pt x="41047" y="35257"/>
                  <a:pt x="40957" y="35897"/>
                  <a:pt x="40819" y="36519"/>
                </a:cubicBezTo>
                <a:moveTo>
                  <a:pt x="48493" y="26718"/>
                </a:moveTo>
                <a:cubicBezTo>
                  <a:pt x="48716" y="27258"/>
                  <a:pt x="49343" y="27932"/>
                  <a:pt x="49566" y="28472"/>
                </a:cubicBezTo>
                <a:cubicBezTo>
                  <a:pt x="49590" y="28964"/>
                  <a:pt x="49615" y="29457"/>
                  <a:pt x="49639" y="29949"/>
                </a:cubicBezTo>
                <a:moveTo>
                  <a:pt x="54057" y="15213"/>
                </a:moveTo>
                <a:cubicBezTo>
                  <a:pt x="53732" y="16245"/>
                  <a:pt x="53237" y="17161"/>
                  <a:pt x="52609" y="17889"/>
                </a:cubicBezTo>
                <a:moveTo>
                  <a:pt x="50583" y="5285"/>
                </a:moveTo>
                <a:cubicBezTo>
                  <a:pt x="50638" y="5702"/>
                  <a:pt x="50664" y="6125"/>
                  <a:pt x="50659" y="6549"/>
                </a:cubicBezTo>
                <a:moveTo>
                  <a:pt x="41337" y="3811"/>
                </a:moveTo>
                <a:cubicBezTo>
                  <a:pt x="41526" y="3228"/>
                  <a:pt x="41775" y="2685"/>
                  <a:pt x="42079" y="2199"/>
                </a:cubicBezTo>
                <a:moveTo>
                  <a:pt x="34400" y="4579"/>
                </a:moveTo>
                <a:cubicBezTo>
                  <a:pt x="34477" y="4097"/>
                  <a:pt x="34598" y="3630"/>
                  <a:pt x="34759" y="3189"/>
                </a:cubicBezTo>
                <a:moveTo>
                  <a:pt x="26259" y="5051"/>
                </a:moveTo>
                <a:cubicBezTo>
                  <a:pt x="26731" y="5427"/>
                  <a:pt x="27167" y="5880"/>
                  <a:pt x="27559" y="6399"/>
                </a:cubicBezTo>
                <a:moveTo>
                  <a:pt x="16386" y="15648"/>
                </a:moveTo>
                <a:cubicBezTo>
                  <a:pt x="16283" y="15184"/>
                  <a:pt x="16207" y="14710"/>
                  <a:pt x="16159" y="14229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271" y="3327331"/>
            <a:ext cx="325485" cy="5337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01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8694" name="Picture 6"/>
          <p:cNvPicPr>
            <a:picLocks noChangeAspect="1" noChangeArrowheads="1"/>
          </p:cNvPicPr>
          <p:nvPr/>
        </p:nvPicPr>
        <p:blipFill>
          <a:blip r:embed="rId3" cstate="print"/>
          <a:srcRect l="47915" t="5658" r="13667" b="11178"/>
          <a:stretch>
            <a:fillRect/>
          </a:stretch>
        </p:blipFill>
        <p:spPr bwMode="auto">
          <a:xfrm>
            <a:off x="4828124" y="872716"/>
            <a:ext cx="3965136" cy="536459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978690" name="Picture 2" descr="F:\Work\Images\73497894703.png"/>
          <p:cNvPicPr>
            <a:picLocks noChangeAspect="1" noChangeArrowheads="1"/>
          </p:cNvPicPr>
          <p:nvPr/>
        </p:nvPicPr>
        <p:blipFill>
          <a:blip r:embed="rId4" cstate="print"/>
          <a:srcRect l="28971" t="14404" r="25748" b="19972"/>
          <a:stretch>
            <a:fillRect/>
          </a:stretch>
        </p:blipFill>
        <p:spPr bwMode="auto">
          <a:xfrm>
            <a:off x="311926" y="675856"/>
            <a:ext cx="4267440" cy="4638521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1297" y="5554580"/>
            <a:ext cx="4828124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FF00"/>
                </a:solidFill>
                <a:cs typeface="Arial" charset="0"/>
                <a:sym typeface="Wingdings" pitchFamily="2" charset="2"/>
              </a:rPr>
              <a:t>With </a:t>
            </a:r>
            <a:r>
              <a:rPr lang="en-US" sz="2200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EPI distortion correction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D60142C4-8257-B14C-A661-816956B77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44782"/>
            <a:ext cx="625029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Huang et al, MRI 2008; Tournier et al, MRM 2011; </a:t>
            </a:r>
            <a:r>
              <a:rPr lang="en-US" sz="12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Irfanoglu</a:t>
            </a: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NeuroImage 2012</a:t>
            </a:r>
          </a:p>
        </p:txBody>
      </p:sp>
    </p:spTree>
    <p:extLst>
      <p:ext uri="{BB962C8B-B14F-4D97-AF65-F5344CB8AC3E}">
        <p14:creationId xmlns:p14="http://schemas.microsoft.com/office/powerpoint/2010/main" val="2134941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3571" name="Picture 3" descr="F:\Work\Images\Rig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5" t="-1" r="22032" b="35722"/>
          <a:stretch/>
        </p:blipFill>
        <p:spPr bwMode="auto">
          <a:xfrm>
            <a:off x="815678" y="584683"/>
            <a:ext cx="7488832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660753" y="5621114"/>
            <a:ext cx="5822495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Without</a:t>
            </a:r>
            <a:r>
              <a:rPr lang="en-US" sz="2800" b="1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EPI distortion correction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89E93F8A-8096-F340-B739-FFD6AC4B9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44782"/>
            <a:ext cx="625029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Huang et al, MRI 2008; Tournier et al, MRM 2011; </a:t>
            </a:r>
            <a:r>
              <a:rPr lang="en-US" sz="12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Irfanoglu</a:t>
            </a: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NeuroImage 2012</a:t>
            </a:r>
          </a:p>
        </p:txBody>
      </p:sp>
    </p:spTree>
    <p:extLst>
      <p:ext uri="{BB962C8B-B14F-4D97-AF65-F5344CB8AC3E}">
        <p14:creationId xmlns:p14="http://schemas.microsoft.com/office/powerpoint/2010/main" val="14514398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302509" y="152636"/>
            <a:ext cx="653898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3. Correction for EPI deformations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5" name="Picture 2" descr="F:\Work\Images\Non_Rig_Constr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5" t="-1" r="22031" b="35722"/>
          <a:stretch/>
        </p:blipFill>
        <p:spPr bwMode="auto">
          <a:xfrm>
            <a:off x="815678" y="584684"/>
            <a:ext cx="748883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660753" y="5621114"/>
            <a:ext cx="5822495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FF00"/>
                </a:solidFill>
                <a:cs typeface="Arial" charset="0"/>
                <a:sym typeface="Wingdings" pitchFamily="2" charset="2"/>
              </a:rPr>
              <a:t>With 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EPI distortion correction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3FCC912E-0D2E-3E45-B623-836CCD585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44782"/>
            <a:ext cx="625029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Huang et al, MRI 2008; Tournier et al, MRM 2011; </a:t>
            </a:r>
            <a:r>
              <a:rPr lang="en-US" sz="12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Irfanoglu</a:t>
            </a:r>
            <a:r>
              <a:rPr lang="en-US" sz="12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et al, NeuroImage 2012</a:t>
            </a:r>
          </a:p>
        </p:txBody>
      </p:sp>
    </p:spTree>
    <p:extLst>
      <p:ext uri="{BB962C8B-B14F-4D97-AF65-F5344CB8AC3E}">
        <p14:creationId xmlns:p14="http://schemas.microsoft.com/office/powerpoint/2010/main" val="2088119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903029" y="152636"/>
            <a:ext cx="733794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4. Diffusion model estimation approaches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2252046" y="1124744"/>
            <a:ext cx="4516198" cy="2442807"/>
            <a:chOff x="323528" y="1022197"/>
            <a:chExt cx="4516198" cy="2442807"/>
          </a:xfrm>
        </p:grpSpPr>
        <p:grpSp>
          <p:nvGrpSpPr>
            <p:cNvPr id="12" name="Group 11"/>
            <p:cNvGrpSpPr/>
            <p:nvPr/>
          </p:nvGrpSpPr>
          <p:grpSpPr>
            <a:xfrm>
              <a:off x="544483" y="1022197"/>
              <a:ext cx="4246595" cy="1988114"/>
              <a:chOff x="544483" y="1806016"/>
              <a:chExt cx="4246595" cy="1988114"/>
            </a:xfrm>
          </p:grpSpPr>
          <p:sp>
            <p:nvSpPr>
              <p:cNvPr id="13" name="Text Box 37"/>
              <p:cNvSpPr txBox="1">
                <a:spLocks noChangeArrowheads="1"/>
              </p:cNvSpPr>
              <p:nvPr/>
            </p:nvSpPr>
            <p:spPr bwMode="auto">
              <a:xfrm>
                <a:off x="544483" y="1822428"/>
                <a:ext cx="755650" cy="45720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FF"/>
                    </a:solidFill>
                    <a:sym typeface="Symbol" pitchFamily="18" charset="2"/>
                  </a:rPr>
                  <a:t>y</a:t>
                </a:r>
              </a:p>
            </p:txBody>
          </p:sp>
          <p:grpSp>
            <p:nvGrpSpPr>
              <p:cNvPr id="15" name="Group 82"/>
              <p:cNvGrpSpPr>
                <a:grpSpLocks noChangeAspect="1"/>
              </p:cNvGrpSpPr>
              <p:nvPr/>
            </p:nvGrpSpPr>
            <p:grpSpPr>
              <a:xfrm>
                <a:off x="1165681" y="1806016"/>
                <a:ext cx="2945080" cy="1652697"/>
                <a:chOff x="1692275" y="1046181"/>
                <a:chExt cx="5903913" cy="3313112"/>
              </a:xfrm>
            </p:grpSpPr>
            <p:sp>
              <p:nvSpPr>
                <p:cNvPr id="17" name="Line 43"/>
                <p:cNvSpPr>
                  <a:spLocks noChangeShapeType="1"/>
                </p:cNvSpPr>
                <p:nvPr/>
              </p:nvSpPr>
              <p:spPr bwMode="auto">
                <a:xfrm>
                  <a:off x="2246313" y="3225818"/>
                  <a:ext cx="0" cy="29527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" name="Line 44"/>
                <p:cNvSpPr>
                  <a:spLocks noChangeShapeType="1"/>
                </p:cNvSpPr>
                <p:nvPr/>
              </p:nvSpPr>
              <p:spPr bwMode="auto">
                <a:xfrm>
                  <a:off x="2644775" y="3352818"/>
                  <a:ext cx="0" cy="29527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Line 45"/>
                <p:cNvSpPr>
                  <a:spLocks noChangeShapeType="1"/>
                </p:cNvSpPr>
                <p:nvPr/>
              </p:nvSpPr>
              <p:spPr bwMode="auto">
                <a:xfrm>
                  <a:off x="2789238" y="3151206"/>
                  <a:ext cx="0" cy="13335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2801938" y="2781318"/>
                  <a:ext cx="0" cy="50482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Line 47"/>
                <p:cNvSpPr>
                  <a:spLocks noChangeShapeType="1"/>
                </p:cNvSpPr>
                <p:nvPr/>
              </p:nvSpPr>
              <p:spPr bwMode="auto">
                <a:xfrm>
                  <a:off x="3171825" y="2822593"/>
                  <a:ext cx="0" cy="29527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Line 48"/>
                <p:cNvSpPr>
                  <a:spLocks noChangeShapeType="1"/>
                </p:cNvSpPr>
                <p:nvPr/>
              </p:nvSpPr>
              <p:spPr bwMode="auto">
                <a:xfrm>
                  <a:off x="3240088" y="3087706"/>
                  <a:ext cx="0" cy="442912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354388" y="2582881"/>
                  <a:ext cx="0" cy="449262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Line 50"/>
                <p:cNvSpPr>
                  <a:spLocks noChangeShapeType="1"/>
                </p:cNvSpPr>
                <p:nvPr/>
              </p:nvSpPr>
              <p:spPr bwMode="auto">
                <a:xfrm>
                  <a:off x="3279775" y="3068656"/>
                  <a:ext cx="0" cy="239712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" name="Line 51"/>
                <p:cNvSpPr>
                  <a:spLocks noChangeShapeType="1"/>
                </p:cNvSpPr>
                <p:nvPr/>
              </p:nvSpPr>
              <p:spPr bwMode="auto">
                <a:xfrm>
                  <a:off x="3667125" y="2728931"/>
                  <a:ext cx="1588" cy="173037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" name="Line 52"/>
                <p:cNvSpPr>
                  <a:spLocks noChangeShapeType="1"/>
                </p:cNvSpPr>
                <p:nvPr/>
              </p:nvSpPr>
              <p:spPr bwMode="auto">
                <a:xfrm>
                  <a:off x="3648075" y="2911493"/>
                  <a:ext cx="1588" cy="217488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7" name="Line 53"/>
                <p:cNvSpPr>
                  <a:spLocks noChangeShapeType="1"/>
                </p:cNvSpPr>
                <p:nvPr/>
              </p:nvSpPr>
              <p:spPr bwMode="auto">
                <a:xfrm>
                  <a:off x="4035425" y="2543193"/>
                  <a:ext cx="0" cy="195263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" name="Line 54"/>
                <p:cNvSpPr>
                  <a:spLocks noChangeShapeType="1"/>
                </p:cNvSpPr>
                <p:nvPr/>
              </p:nvSpPr>
              <p:spPr bwMode="auto">
                <a:xfrm>
                  <a:off x="4208463" y="2662256"/>
                  <a:ext cx="0" cy="29527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" name="Line 55"/>
                <p:cNvSpPr>
                  <a:spLocks noChangeShapeType="1"/>
                </p:cNvSpPr>
                <p:nvPr/>
              </p:nvSpPr>
              <p:spPr bwMode="auto">
                <a:xfrm>
                  <a:off x="4319588" y="2259031"/>
                  <a:ext cx="3175" cy="354012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" name="Line 56"/>
                <p:cNvSpPr>
                  <a:spLocks noChangeShapeType="1"/>
                </p:cNvSpPr>
                <p:nvPr/>
              </p:nvSpPr>
              <p:spPr bwMode="auto">
                <a:xfrm>
                  <a:off x="4540250" y="2519381"/>
                  <a:ext cx="0" cy="21907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4791075" y="2195531"/>
                  <a:ext cx="1588" cy="21907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Line 58"/>
                <p:cNvSpPr>
                  <a:spLocks noChangeShapeType="1"/>
                </p:cNvSpPr>
                <p:nvPr/>
              </p:nvSpPr>
              <p:spPr bwMode="auto">
                <a:xfrm>
                  <a:off x="5116513" y="1724043"/>
                  <a:ext cx="0" cy="53975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5310188" y="2186006"/>
                  <a:ext cx="0" cy="33337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" name="Line 60"/>
                <p:cNvSpPr>
                  <a:spLocks noChangeShapeType="1"/>
                </p:cNvSpPr>
                <p:nvPr/>
              </p:nvSpPr>
              <p:spPr bwMode="auto">
                <a:xfrm>
                  <a:off x="5386388" y="2079643"/>
                  <a:ext cx="0" cy="7620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" name="Line 61"/>
                <p:cNvSpPr>
                  <a:spLocks noChangeShapeType="1"/>
                </p:cNvSpPr>
                <p:nvPr/>
              </p:nvSpPr>
              <p:spPr bwMode="auto">
                <a:xfrm>
                  <a:off x="5745163" y="1568468"/>
                  <a:ext cx="3175" cy="427038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" name="Line 62"/>
                <p:cNvSpPr>
                  <a:spLocks noChangeShapeType="1"/>
                </p:cNvSpPr>
                <p:nvPr/>
              </p:nvSpPr>
              <p:spPr bwMode="auto">
                <a:xfrm>
                  <a:off x="5910263" y="1916131"/>
                  <a:ext cx="0" cy="29527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7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6135688" y="1827231"/>
                  <a:ext cx="1587" cy="38100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6094413" y="1719281"/>
                  <a:ext cx="3175" cy="125412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Line 65"/>
                <p:cNvSpPr>
                  <a:spLocks noChangeShapeType="1"/>
                </p:cNvSpPr>
                <p:nvPr/>
              </p:nvSpPr>
              <p:spPr bwMode="auto">
                <a:xfrm>
                  <a:off x="6454775" y="1392256"/>
                  <a:ext cx="0" cy="295275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Line 66"/>
                <p:cNvSpPr>
                  <a:spLocks noChangeShapeType="1"/>
                </p:cNvSpPr>
                <p:nvPr/>
              </p:nvSpPr>
              <p:spPr bwMode="auto">
                <a:xfrm>
                  <a:off x="6589713" y="1622443"/>
                  <a:ext cx="0" cy="220663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" name="Line 10"/>
                <p:cNvSpPr>
                  <a:spLocks noChangeShapeType="1"/>
                </p:cNvSpPr>
                <p:nvPr/>
              </p:nvSpPr>
              <p:spPr bwMode="auto">
                <a:xfrm rot="21080033" flipV="1">
                  <a:off x="1908175" y="1727218"/>
                  <a:ext cx="5529263" cy="147478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" name="Oval 11"/>
                <p:cNvSpPr>
                  <a:spLocks noChangeArrowheads="1"/>
                </p:cNvSpPr>
                <p:nvPr/>
              </p:nvSpPr>
              <p:spPr bwMode="auto">
                <a:xfrm rot="-519967">
                  <a:off x="5351463" y="2046306"/>
                  <a:ext cx="71437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3" name="Oval 12"/>
                <p:cNvSpPr>
                  <a:spLocks noChangeArrowheads="1"/>
                </p:cNvSpPr>
                <p:nvPr/>
              </p:nvSpPr>
              <p:spPr bwMode="auto">
                <a:xfrm rot="-519967">
                  <a:off x="2763838" y="2735281"/>
                  <a:ext cx="71437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Oval 13"/>
                <p:cNvSpPr>
                  <a:spLocks noChangeArrowheads="1"/>
                </p:cNvSpPr>
                <p:nvPr/>
              </p:nvSpPr>
              <p:spPr bwMode="auto">
                <a:xfrm rot="-519967">
                  <a:off x="5710238" y="1520843"/>
                  <a:ext cx="71437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Oval 14"/>
                <p:cNvSpPr>
                  <a:spLocks noChangeArrowheads="1"/>
                </p:cNvSpPr>
                <p:nvPr/>
              </p:nvSpPr>
              <p:spPr bwMode="auto">
                <a:xfrm rot="-519967">
                  <a:off x="3313113" y="2543193"/>
                  <a:ext cx="71437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7" name="Oval 15"/>
                <p:cNvSpPr>
                  <a:spLocks noChangeArrowheads="1"/>
                </p:cNvSpPr>
                <p:nvPr/>
              </p:nvSpPr>
              <p:spPr bwMode="auto">
                <a:xfrm rot="-519967">
                  <a:off x="4721225" y="2436831"/>
                  <a:ext cx="71438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8" name="Oval 16"/>
                <p:cNvSpPr>
                  <a:spLocks noChangeArrowheads="1"/>
                </p:cNvSpPr>
                <p:nvPr/>
              </p:nvSpPr>
              <p:spPr bwMode="auto">
                <a:xfrm rot="-519967">
                  <a:off x="3206750" y="3503631"/>
                  <a:ext cx="71438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" name="Oval 17"/>
                <p:cNvSpPr>
                  <a:spLocks noChangeArrowheads="1"/>
                </p:cNvSpPr>
                <p:nvPr/>
              </p:nvSpPr>
              <p:spPr bwMode="auto">
                <a:xfrm rot="-519967">
                  <a:off x="5876925" y="2149493"/>
                  <a:ext cx="71438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" name="Oval 18"/>
                <p:cNvSpPr>
                  <a:spLocks noChangeArrowheads="1"/>
                </p:cNvSpPr>
                <p:nvPr/>
              </p:nvSpPr>
              <p:spPr bwMode="auto">
                <a:xfrm rot="-519967">
                  <a:off x="3244850" y="3278206"/>
                  <a:ext cx="71438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19"/>
                <p:cNvSpPr>
                  <a:spLocks noChangeArrowheads="1"/>
                </p:cNvSpPr>
                <p:nvPr/>
              </p:nvSpPr>
              <p:spPr bwMode="auto">
                <a:xfrm rot="-519967">
                  <a:off x="4002088" y="2509856"/>
                  <a:ext cx="71437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20"/>
                <p:cNvSpPr>
                  <a:spLocks noChangeArrowheads="1"/>
                </p:cNvSpPr>
                <p:nvPr/>
              </p:nvSpPr>
              <p:spPr bwMode="auto">
                <a:xfrm rot="-519967">
                  <a:off x="4284663" y="2209818"/>
                  <a:ext cx="71437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21"/>
                <p:cNvSpPr>
                  <a:spLocks noChangeArrowheads="1"/>
                </p:cNvSpPr>
                <p:nvPr/>
              </p:nvSpPr>
              <p:spPr bwMode="auto">
                <a:xfrm rot="-519967">
                  <a:off x="3617913" y="3079768"/>
                  <a:ext cx="71437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Oval 22"/>
                <p:cNvSpPr>
                  <a:spLocks noChangeArrowheads="1"/>
                </p:cNvSpPr>
                <p:nvPr/>
              </p:nvSpPr>
              <p:spPr bwMode="auto">
                <a:xfrm rot="-519967">
                  <a:off x="4173538" y="2919431"/>
                  <a:ext cx="71437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Oval 23"/>
                <p:cNvSpPr>
                  <a:spLocks noChangeArrowheads="1"/>
                </p:cNvSpPr>
                <p:nvPr/>
              </p:nvSpPr>
              <p:spPr bwMode="auto">
                <a:xfrm rot="-519967">
                  <a:off x="4754563" y="2176481"/>
                  <a:ext cx="71437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Oval 24"/>
                <p:cNvSpPr>
                  <a:spLocks noChangeArrowheads="1"/>
                </p:cNvSpPr>
                <p:nvPr/>
              </p:nvSpPr>
              <p:spPr bwMode="auto">
                <a:xfrm rot="-519967">
                  <a:off x="5080000" y="1689118"/>
                  <a:ext cx="71438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Oval 25"/>
                <p:cNvSpPr>
                  <a:spLocks noChangeArrowheads="1"/>
                </p:cNvSpPr>
                <p:nvPr/>
              </p:nvSpPr>
              <p:spPr bwMode="auto">
                <a:xfrm rot="-519967">
                  <a:off x="4505325" y="2689243"/>
                  <a:ext cx="71438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Oval 26"/>
                <p:cNvSpPr>
                  <a:spLocks noChangeArrowheads="1"/>
                </p:cNvSpPr>
                <p:nvPr/>
              </p:nvSpPr>
              <p:spPr bwMode="auto">
                <a:xfrm rot="-519967">
                  <a:off x="5275263" y="2500331"/>
                  <a:ext cx="71437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Oval 27"/>
                <p:cNvSpPr>
                  <a:spLocks noChangeArrowheads="1"/>
                </p:cNvSpPr>
                <p:nvPr/>
              </p:nvSpPr>
              <p:spPr bwMode="auto">
                <a:xfrm rot="-519967">
                  <a:off x="6907213" y="1482743"/>
                  <a:ext cx="71437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" name="Oval 28"/>
                <p:cNvSpPr>
                  <a:spLocks noChangeArrowheads="1"/>
                </p:cNvSpPr>
                <p:nvPr/>
              </p:nvSpPr>
              <p:spPr bwMode="auto">
                <a:xfrm rot="-519967">
                  <a:off x="6554788" y="1793893"/>
                  <a:ext cx="71437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Oval 29"/>
                <p:cNvSpPr>
                  <a:spLocks noChangeArrowheads="1"/>
                </p:cNvSpPr>
                <p:nvPr/>
              </p:nvSpPr>
              <p:spPr bwMode="auto">
                <a:xfrm rot="-519967">
                  <a:off x="6102350" y="2187593"/>
                  <a:ext cx="71438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Oval 30"/>
                <p:cNvSpPr>
                  <a:spLocks noChangeArrowheads="1"/>
                </p:cNvSpPr>
                <p:nvPr/>
              </p:nvSpPr>
              <p:spPr bwMode="auto">
                <a:xfrm rot="-519967">
                  <a:off x="6418263" y="1376381"/>
                  <a:ext cx="71437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Oval 31"/>
                <p:cNvSpPr>
                  <a:spLocks noChangeArrowheads="1"/>
                </p:cNvSpPr>
                <p:nvPr/>
              </p:nvSpPr>
              <p:spPr bwMode="auto">
                <a:xfrm rot="-519967">
                  <a:off x="6061075" y="1684356"/>
                  <a:ext cx="71438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Oval 32"/>
                <p:cNvSpPr>
                  <a:spLocks noChangeArrowheads="1"/>
                </p:cNvSpPr>
                <p:nvPr/>
              </p:nvSpPr>
              <p:spPr bwMode="auto">
                <a:xfrm rot="-519967">
                  <a:off x="3138488" y="2825768"/>
                  <a:ext cx="71437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Oval 33"/>
                <p:cNvSpPr>
                  <a:spLocks noChangeArrowheads="1"/>
                </p:cNvSpPr>
                <p:nvPr/>
              </p:nvSpPr>
              <p:spPr bwMode="auto">
                <a:xfrm rot="-519967">
                  <a:off x="3632200" y="2708293"/>
                  <a:ext cx="71438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Oval 34"/>
                <p:cNvSpPr>
                  <a:spLocks noChangeArrowheads="1"/>
                </p:cNvSpPr>
                <p:nvPr/>
              </p:nvSpPr>
              <p:spPr bwMode="auto">
                <a:xfrm rot="-519967">
                  <a:off x="2211388" y="3182956"/>
                  <a:ext cx="71437" cy="71437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Oval 35"/>
                <p:cNvSpPr>
                  <a:spLocks noChangeArrowheads="1"/>
                </p:cNvSpPr>
                <p:nvPr/>
              </p:nvSpPr>
              <p:spPr bwMode="auto">
                <a:xfrm rot="-519967">
                  <a:off x="2752725" y="3136918"/>
                  <a:ext cx="71438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8" name="Oval 36"/>
                <p:cNvSpPr>
                  <a:spLocks noChangeArrowheads="1"/>
                </p:cNvSpPr>
                <p:nvPr/>
              </p:nvSpPr>
              <p:spPr bwMode="auto">
                <a:xfrm rot="-519967">
                  <a:off x="2609850" y="3632218"/>
                  <a:ext cx="71438" cy="71438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9" name="Line 69"/>
                <p:cNvSpPr>
                  <a:spLocks noChangeShapeType="1"/>
                </p:cNvSpPr>
                <p:nvPr/>
              </p:nvSpPr>
              <p:spPr bwMode="auto">
                <a:xfrm>
                  <a:off x="1692275" y="1046181"/>
                  <a:ext cx="0" cy="3313112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stealth" w="lg" len="lg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1692275" y="4359293"/>
                  <a:ext cx="5903913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stealth" w="lg" len="lg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nl-NL" sz="20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6" name="Text Box 71"/>
              <p:cNvSpPr txBox="1">
                <a:spLocks noChangeArrowheads="1"/>
              </p:cNvSpPr>
              <p:nvPr/>
            </p:nvSpPr>
            <p:spPr bwMode="auto">
              <a:xfrm>
                <a:off x="3709991" y="3336930"/>
                <a:ext cx="1081087" cy="45720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FF"/>
                    </a:solidFill>
                    <a:sym typeface="Symbol" pitchFamily="18" charset="2"/>
                  </a:rPr>
                  <a:t>x</a:t>
                </a:r>
              </a:p>
            </p:txBody>
          </p:sp>
        </p:grpSp>
        <p:sp>
          <p:nvSpPr>
            <p:cNvPr id="242" name="Text Box 7"/>
            <p:cNvSpPr txBox="1">
              <a:spLocks noChangeArrowheads="1"/>
            </p:cNvSpPr>
            <p:nvPr/>
          </p:nvSpPr>
          <p:spPr bwMode="auto">
            <a:xfrm>
              <a:off x="323528" y="2816932"/>
              <a:ext cx="4516198" cy="64807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F"/>
                  </a:solidFill>
                  <a:cs typeface="Arial" charset="0"/>
                  <a:sym typeface="Wingdings" pitchFamily="2" charset="2"/>
                </a:rPr>
                <a:t>Reference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8459" y="3842275"/>
            <a:ext cx="4246595" cy="1998993"/>
            <a:chOff x="328459" y="3842275"/>
            <a:chExt cx="4246595" cy="1998993"/>
          </a:xfrm>
        </p:grpSpPr>
        <p:sp>
          <p:nvSpPr>
            <p:cNvPr id="130" name="Line 43"/>
            <p:cNvSpPr>
              <a:spLocks noChangeShapeType="1"/>
            </p:cNvSpPr>
            <p:nvPr/>
          </p:nvSpPr>
          <p:spPr bwMode="auto">
            <a:xfrm>
              <a:off x="1225554" y="4929555"/>
              <a:ext cx="0" cy="14729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31" name="Line 44"/>
            <p:cNvSpPr>
              <a:spLocks noChangeShapeType="1"/>
            </p:cNvSpPr>
            <p:nvPr/>
          </p:nvSpPr>
          <p:spPr bwMode="auto">
            <a:xfrm>
              <a:off x="1424321" y="4992907"/>
              <a:ext cx="0" cy="14729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32" name="Line 45"/>
            <p:cNvSpPr>
              <a:spLocks noChangeShapeType="1"/>
            </p:cNvSpPr>
            <p:nvPr/>
          </p:nvSpPr>
          <p:spPr bwMode="auto">
            <a:xfrm>
              <a:off x="1496384" y="4892336"/>
              <a:ext cx="0" cy="6652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33" name="Line 46"/>
            <p:cNvSpPr>
              <a:spLocks noChangeShapeType="1"/>
            </p:cNvSpPr>
            <p:nvPr/>
          </p:nvSpPr>
          <p:spPr bwMode="auto">
            <a:xfrm flipH="1">
              <a:off x="1502719" y="4707822"/>
              <a:ext cx="0" cy="25182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34" name="Line 47"/>
            <p:cNvSpPr>
              <a:spLocks noChangeShapeType="1"/>
            </p:cNvSpPr>
            <p:nvPr/>
          </p:nvSpPr>
          <p:spPr bwMode="auto">
            <a:xfrm>
              <a:off x="1687232" y="4728412"/>
              <a:ext cx="0" cy="14729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35" name="Line 48"/>
            <p:cNvSpPr>
              <a:spLocks noChangeShapeType="1"/>
            </p:cNvSpPr>
            <p:nvPr/>
          </p:nvSpPr>
          <p:spPr bwMode="auto">
            <a:xfrm>
              <a:off x="1721284" y="4860660"/>
              <a:ext cx="0" cy="2209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36" name="Line 49"/>
            <p:cNvSpPr>
              <a:spLocks noChangeShapeType="1"/>
            </p:cNvSpPr>
            <p:nvPr/>
          </p:nvSpPr>
          <p:spPr bwMode="auto">
            <a:xfrm flipH="1">
              <a:off x="1778301" y="4608835"/>
              <a:ext cx="0" cy="22410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37" name="Line 50"/>
            <p:cNvSpPr>
              <a:spLocks noChangeShapeType="1"/>
            </p:cNvSpPr>
            <p:nvPr/>
          </p:nvSpPr>
          <p:spPr bwMode="auto">
            <a:xfrm>
              <a:off x="1741081" y="4851157"/>
              <a:ext cx="0" cy="11957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38" name="Line 51"/>
            <p:cNvSpPr>
              <a:spLocks noChangeShapeType="1"/>
            </p:cNvSpPr>
            <p:nvPr/>
          </p:nvSpPr>
          <p:spPr bwMode="auto">
            <a:xfrm>
              <a:off x="1934305" y="4681690"/>
              <a:ext cx="792" cy="8631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39" name="Line 52"/>
            <p:cNvSpPr>
              <a:spLocks noChangeShapeType="1"/>
            </p:cNvSpPr>
            <p:nvPr/>
          </p:nvSpPr>
          <p:spPr bwMode="auto">
            <a:xfrm>
              <a:off x="1924802" y="4772758"/>
              <a:ext cx="792" cy="10849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0" name="Line 53"/>
            <p:cNvSpPr>
              <a:spLocks noChangeShapeType="1"/>
            </p:cNvSpPr>
            <p:nvPr/>
          </p:nvSpPr>
          <p:spPr bwMode="auto">
            <a:xfrm>
              <a:off x="2118026" y="4589037"/>
              <a:ext cx="0" cy="9740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1" name="Line 54"/>
            <p:cNvSpPr>
              <a:spLocks noChangeShapeType="1"/>
            </p:cNvSpPr>
            <p:nvPr/>
          </p:nvSpPr>
          <p:spPr bwMode="auto">
            <a:xfrm>
              <a:off x="2204343" y="4648430"/>
              <a:ext cx="0" cy="14729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2" name="Line 55"/>
            <p:cNvSpPr>
              <a:spLocks noChangeShapeType="1"/>
            </p:cNvSpPr>
            <p:nvPr/>
          </p:nvSpPr>
          <p:spPr bwMode="auto">
            <a:xfrm>
              <a:off x="2259776" y="4447287"/>
              <a:ext cx="1584" cy="17659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3" name="Line 56"/>
            <p:cNvSpPr>
              <a:spLocks noChangeShapeType="1"/>
            </p:cNvSpPr>
            <p:nvPr/>
          </p:nvSpPr>
          <p:spPr bwMode="auto">
            <a:xfrm>
              <a:off x="2369850" y="4577159"/>
              <a:ext cx="0" cy="10928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4" name="Line 57"/>
            <p:cNvSpPr>
              <a:spLocks noChangeShapeType="1"/>
            </p:cNvSpPr>
            <p:nvPr/>
          </p:nvSpPr>
          <p:spPr bwMode="auto">
            <a:xfrm flipH="1">
              <a:off x="2494971" y="4415611"/>
              <a:ext cx="792" cy="10928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5" name="Line 58"/>
            <p:cNvSpPr>
              <a:spLocks noChangeShapeType="1"/>
            </p:cNvSpPr>
            <p:nvPr/>
          </p:nvSpPr>
          <p:spPr bwMode="auto">
            <a:xfrm>
              <a:off x="2657311" y="4180416"/>
              <a:ext cx="0" cy="26924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6" name="Line 59"/>
            <p:cNvSpPr>
              <a:spLocks noChangeShapeType="1"/>
            </p:cNvSpPr>
            <p:nvPr/>
          </p:nvSpPr>
          <p:spPr bwMode="auto">
            <a:xfrm flipH="1">
              <a:off x="2753923" y="4410860"/>
              <a:ext cx="0" cy="16629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7" name="Line 60"/>
            <p:cNvSpPr>
              <a:spLocks noChangeShapeType="1"/>
            </p:cNvSpPr>
            <p:nvPr/>
          </p:nvSpPr>
          <p:spPr bwMode="auto">
            <a:xfrm>
              <a:off x="2791934" y="4357802"/>
              <a:ext cx="0" cy="3801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8" name="Line 61"/>
            <p:cNvSpPr>
              <a:spLocks noChangeShapeType="1"/>
            </p:cNvSpPr>
            <p:nvPr/>
          </p:nvSpPr>
          <p:spPr bwMode="auto">
            <a:xfrm>
              <a:off x="2970903" y="4102810"/>
              <a:ext cx="1584" cy="21302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49" name="Line 62"/>
            <p:cNvSpPr>
              <a:spLocks noChangeShapeType="1"/>
            </p:cNvSpPr>
            <p:nvPr/>
          </p:nvSpPr>
          <p:spPr bwMode="auto">
            <a:xfrm>
              <a:off x="3053261" y="4276237"/>
              <a:ext cx="0" cy="14729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0" name="Line 63"/>
            <p:cNvSpPr>
              <a:spLocks noChangeShapeType="1"/>
            </p:cNvSpPr>
            <p:nvPr/>
          </p:nvSpPr>
          <p:spPr bwMode="auto">
            <a:xfrm>
              <a:off x="3166502" y="4231890"/>
              <a:ext cx="107" cy="97997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1" name="Line 64"/>
            <p:cNvSpPr>
              <a:spLocks noChangeShapeType="1"/>
            </p:cNvSpPr>
            <p:nvPr/>
          </p:nvSpPr>
          <p:spPr bwMode="auto">
            <a:xfrm flipH="1">
              <a:off x="3145122" y="4178041"/>
              <a:ext cx="1584" cy="6256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2" name="Line 65"/>
            <p:cNvSpPr>
              <a:spLocks noChangeShapeType="1"/>
            </p:cNvSpPr>
            <p:nvPr/>
          </p:nvSpPr>
          <p:spPr bwMode="auto">
            <a:xfrm>
              <a:off x="3324883" y="4014909"/>
              <a:ext cx="0" cy="14729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3" name="Line 66"/>
            <p:cNvSpPr>
              <a:spLocks noChangeShapeType="1"/>
            </p:cNvSpPr>
            <p:nvPr/>
          </p:nvSpPr>
          <p:spPr bwMode="auto">
            <a:xfrm>
              <a:off x="3392195" y="4129735"/>
              <a:ext cx="0" cy="11007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4" name="Line 10"/>
            <p:cNvSpPr>
              <a:spLocks noChangeShapeType="1"/>
            </p:cNvSpPr>
            <p:nvPr/>
          </p:nvSpPr>
          <p:spPr bwMode="auto">
            <a:xfrm rot="21080033" flipV="1">
              <a:off x="1056879" y="4182000"/>
              <a:ext cx="2758191" cy="7356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5" name="Oval 11"/>
            <p:cNvSpPr>
              <a:spLocks noChangeArrowheads="1"/>
            </p:cNvSpPr>
            <p:nvPr/>
          </p:nvSpPr>
          <p:spPr bwMode="auto">
            <a:xfrm rot="21080033">
              <a:off x="2774512" y="4341173"/>
              <a:ext cx="35635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6" name="Oval 12"/>
            <p:cNvSpPr>
              <a:spLocks noChangeArrowheads="1"/>
            </p:cNvSpPr>
            <p:nvPr/>
          </p:nvSpPr>
          <p:spPr bwMode="auto">
            <a:xfrm rot="21080033">
              <a:off x="1483713" y="4684858"/>
              <a:ext cx="35635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7" name="Oval 13"/>
            <p:cNvSpPr>
              <a:spLocks noChangeArrowheads="1"/>
            </p:cNvSpPr>
            <p:nvPr/>
          </p:nvSpPr>
          <p:spPr bwMode="auto">
            <a:xfrm rot="21080033">
              <a:off x="2953482" y="4079053"/>
              <a:ext cx="35635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8" name="Oval 14"/>
            <p:cNvSpPr>
              <a:spLocks noChangeArrowheads="1"/>
            </p:cNvSpPr>
            <p:nvPr/>
          </p:nvSpPr>
          <p:spPr bwMode="auto">
            <a:xfrm rot="21080033">
              <a:off x="1757711" y="4589037"/>
              <a:ext cx="35635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59" name="Oval 15"/>
            <p:cNvSpPr>
              <a:spLocks noChangeArrowheads="1"/>
            </p:cNvSpPr>
            <p:nvPr/>
          </p:nvSpPr>
          <p:spPr bwMode="auto">
            <a:xfrm rot="21080033">
              <a:off x="2460127" y="4535980"/>
              <a:ext cx="35636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0" name="Oval 16"/>
            <p:cNvSpPr>
              <a:spLocks noChangeArrowheads="1"/>
            </p:cNvSpPr>
            <p:nvPr/>
          </p:nvSpPr>
          <p:spPr bwMode="auto">
            <a:xfrm rot="21080033">
              <a:off x="1704654" y="5068138"/>
              <a:ext cx="35636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1" name="Oval 17"/>
            <p:cNvSpPr>
              <a:spLocks noChangeArrowheads="1"/>
            </p:cNvSpPr>
            <p:nvPr/>
          </p:nvSpPr>
          <p:spPr bwMode="auto">
            <a:xfrm rot="21080033">
              <a:off x="3036631" y="4392646"/>
              <a:ext cx="35636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2" name="Oval 18"/>
            <p:cNvSpPr>
              <a:spLocks noChangeArrowheads="1"/>
            </p:cNvSpPr>
            <p:nvPr/>
          </p:nvSpPr>
          <p:spPr bwMode="auto">
            <a:xfrm rot="21080033">
              <a:off x="1723659" y="4955688"/>
              <a:ext cx="35636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3" name="Oval 19"/>
            <p:cNvSpPr>
              <a:spLocks noChangeArrowheads="1"/>
            </p:cNvSpPr>
            <p:nvPr/>
          </p:nvSpPr>
          <p:spPr bwMode="auto">
            <a:xfrm rot="21080033">
              <a:off x="2101396" y="4572408"/>
              <a:ext cx="35635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4" name="Oval 20"/>
            <p:cNvSpPr>
              <a:spLocks noChangeArrowheads="1"/>
            </p:cNvSpPr>
            <p:nvPr/>
          </p:nvSpPr>
          <p:spPr bwMode="auto">
            <a:xfrm rot="21080033">
              <a:off x="2242355" y="4422738"/>
              <a:ext cx="35635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5" name="Oval 21"/>
            <p:cNvSpPr>
              <a:spLocks noChangeArrowheads="1"/>
            </p:cNvSpPr>
            <p:nvPr/>
          </p:nvSpPr>
          <p:spPr bwMode="auto">
            <a:xfrm rot="21080033">
              <a:off x="1909756" y="4856700"/>
              <a:ext cx="35635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6" name="Oval 22"/>
            <p:cNvSpPr>
              <a:spLocks noChangeArrowheads="1"/>
            </p:cNvSpPr>
            <p:nvPr/>
          </p:nvSpPr>
          <p:spPr bwMode="auto">
            <a:xfrm rot="21080033">
              <a:off x="2186921" y="4776718"/>
              <a:ext cx="35635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7" name="Oval 23"/>
            <p:cNvSpPr>
              <a:spLocks noChangeArrowheads="1"/>
            </p:cNvSpPr>
            <p:nvPr/>
          </p:nvSpPr>
          <p:spPr bwMode="auto">
            <a:xfrm rot="21080033">
              <a:off x="2476757" y="4406108"/>
              <a:ext cx="35635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8" name="Oval 24"/>
            <p:cNvSpPr>
              <a:spLocks noChangeArrowheads="1"/>
            </p:cNvSpPr>
            <p:nvPr/>
          </p:nvSpPr>
          <p:spPr bwMode="auto">
            <a:xfrm rot="21080033">
              <a:off x="2639097" y="4162995"/>
              <a:ext cx="35636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69" name="Oval 25"/>
            <p:cNvSpPr>
              <a:spLocks noChangeArrowheads="1"/>
            </p:cNvSpPr>
            <p:nvPr/>
          </p:nvSpPr>
          <p:spPr bwMode="auto">
            <a:xfrm rot="21080033">
              <a:off x="2352429" y="4661892"/>
              <a:ext cx="35636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0" name="Oval 26"/>
            <p:cNvSpPr>
              <a:spLocks noChangeArrowheads="1"/>
            </p:cNvSpPr>
            <p:nvPr/>
          </p:nvSpPr>
          <p:spPr bwMode="auto">
            <a:xfrm rot="21080033">
              <a:off x="2736501" y="4567656"/>
              <a:ext cx="35635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1" name="Oval 27"/>
            <p:cNvSpPr>
              <a:spLocks noChangeArrowheads="1"/>
            </p:cNvSpPr>
            <p:nvPr/>
          </p:nvSpPr>
          <p:spPr bwMode="auto">
            <a:xfrm rot="21080033">
              <a:off x="3550575" y="4060048"/>
              <a:ext cx="35635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2" name="Oval 28"/>
            <p:cNvSpPr>
              <a:spLocks noChangeArrowheads="1"/>
            </p:cNvSpPr>
            <p:nvPr/>
          </p:nvSpPr>
          <p:spPr bwMode="auto">
            <a:xfrm rot="21080033">
              <a:off x="3374773" y="4215260"/>
              <a:ext cx="35635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3" name="Oval 29"/>
            <p:cNvSpPr>
              <a:spLocks noChangeArrowheads="1"/>
            </p:cNvSpPr>
            <p:nvPr/>
          </p:nvSpPr>
          <p:spPr bwMode="auto">
            <a:xfrm rot="21080033">
              <a:off x="3149585" y="5217106"/>
              <a:ext cx="35636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4" name="Oval 30"/>
            <p:cNvSpPr>
              <a:spLocks noChangeArrowheads="1"/>
            </p:cNvSpPr>
            <p:nvPr/>
          </p:nvSpPr>
          <p:spPr bwMode="auto">
            <a:xfrm rot="21080033">
              <a:off x="3306669" y="4006990"/>
              <a:ext cx="35635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5" name="Oval 31"/>
            <p:cNvSpPr>
              <a:spLocks noChangeArrowheads="1"/>
            </p:cNvSpPr>
            <p:nvPr/>
          </p:nvSpPr>
          <p:spPr bwMode="auto">
            <a:xfrm rot="21080033">
              <a:off x="3128492" y="4160619"/>
              <a:ext cx="35636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6" name="Oval 32"/>
            <p:cNvSpPr>
              <a:spLocks noChangeArrowheads="1"/>
            </p:cNvSpPr>
            <p:nvPr/>
          </p:nvSpPr>
          <p:spPr bwMode="auto">
            <a:xfrm rot="21080033">
              <a:off x="1670602" y="4729996"/>
              <a:ext cx="35635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7" name="Oval 33"/>
            <p:cNvSpPr>
              <a:spLocks noChangeArrowheads="1"/>
            </p:cNvSpPr>
            <p:nvPr/>
          </p:nvSpPr>
          <p:spPr bwMode="auto">
            <a:xfrm rot="21080033">
              <a:off x="1916883" y="4671395"/>
              <a:ext cx="35636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8" name="Oval 34"/>
            <p:cNvSpPr>
              <a:spLocks noChangeArrowheads="1"/>
            </p:cNvSpPr>
            <p:nvPr/>
          </p:nvSpPr>
          <p:spPr bwMode="auto">
            <a:xfrm rot="21080033">
              <a:off x="1208132" y="4908174"/>
              <a:ext cx="35635" cy="3563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79" name="Oval 35"/>
            <p:cNvSpPr>
              <a:spLocks noChangeArrowheads="1"/>
            </p:cNvSpPr>
            <p:nvPr/>
          </p:nvSpPr>
          <p:spPr bwMode="auto">
            <a:xfrm rot="21080033">
              <a:off x="1478170" y="4885208"/>
              <a:ext cx="35636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80" name="Oval 36"/>
            <p:cNvSpPr>
              <a:spLocks noChangeArrowheads="1"/>
            </p:cNvSpPr>
            <p:nvPr/>
          </p:nvSpPr>
          <p:spPr bwMode="auto">
            <a:xfrm rot="21080033">
              <a:off x="1406899" y="5132281"/>
              <a:ext cx="35636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81" name="Line 69"/>
            <p:cNvSpPr>
              <a:spLocks noChangeShapeType="1"/>
            </p:cNvSpPr>
            <p:nvPr/>
          </p:nvSpPr>
          <p:spPr bwMode="auto">
            <a:xfrm>
              <a:off x="949180" y="3842275"/>
              <a:ext cx="0" cy="165269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stealth" w="lg" len="lg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82" name="Line 70"/>
            <p:cNvSpPr>
              <a:spLocks noChangeShapeType="1"/>
            </p:cNvSpPr>
            <p:nvPr/>
          </p:nvSpPr>
          <p:spPr bwMode="auto">
            <a:xfrm flipH="1">
              <a:off x="949180" y="5494972"/>
              <a:ext cx="294508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stealth" w="lg" len="lg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183" name="Text Box 37"/>
            <p:cNvSpPr txBox="1">
              <a:spLocks noChangeArrowheads="1"/>
            </p:cNvSpPr>
            <p:nvPr/>
          </p:nvSpPr>
          <p:spPr bwMode="auto">
            <a:xfrm>
              <a:off x="328459" y="3869566"/>
              <a:ext cx="755650" cy="4572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sym typeface="Symbol" pitchFamily="18" charset="2"/>
                </a:rPr>
                <a:t>y</a:t>
              </a:r>
            </a:p>
          </p:txBody>
        </p:sp>
        <p:sp>
          <p:nvSpPr>
            <p:cNvPr id="184" name="Text Box 71"/>
            <p:cNvSpPr txBox="1">
              <a:spLocks noChangeArrowheads="1"/>
            </p:cNvSpPr>
            <p:nvPr/>
          </p:nvSpPr>
          <p:spPr bwMode="auto">
            <a:xfrm>
              <a:off x="3493967" y="5384068"/>
              <a:ext cx="1081087" cy="4572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sym typeface="Symbol" pitchFamily="18" charset="2"/>
                </a:rPr>
                <a:t>x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6176" y="4568540"/>
            <a:ext cx="4516198" cy="1848792"/>
            <a:chOff x="216176" y="4568540"/>
            <a:chExt cx="4516198" cy="1848792"/>
          </a:xfrm>
        </p:grpSpPr>
        <p:sp>
          <p:nvSpPr>
            <p:cNvPr id="241" name="Line 10"/>
            <p:cNvSpPr>
              <a:spLocks noChangeShapeType="1"/>
            </p:cNvSpPr>
            <p:nvPr/>
          </p:nvSpPr>
          <p:spPr bwMode="auto">
            <a:xfrm rot="21080033" flipV="1">
              <a:off x="1073473" y="4568540"/>
              <a:ext cx="2826881" cy="39111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244" name="Text Box 7"/>
            <p:cNvSpPr txBox="1">
              <a:spLocks noChangeArrowheads="1"/>
            </p:cNvSpPr>
            <p:nvPr/>
          </p:nvSpPr>
          <p:spPr bwMode="auto">
            <a:xfrm>
              <a:off x="216176" y="5769260"/>
              <a:ext cx="4516198" cy="64807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00"/>
                  </a:solidFill>
                  <a:cs typeface="Arial" charset="0"/>
                  <a:sym typeface="Wingdings" pitchFamily="2" charset="2"/>
                </a:rPr>
                <a:t>Ordinary least squares estimation</a:t>
              </a:r>
            </a:p>
          </p:txBody>
        </p:sp>
      </p:grpSp>
      <p:sp>
        <p:nvSpPr>
          <p:cNvPr id="186" name="Line 43"/>
          <p:cNvSpPr>
            <a:spLocks noChangeShapeType="1"/>
          </p:cNvSpPr>
          <p:nvPr/>
        </p:nvSpPr>
        <p:spPr bwMode="auto">
          <a:xfrm>
            <a:off x="5650992" y="4929555"/>
            <a:ext cx="0" cy="14729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87" name="Line 44"/>
          <p:cNvSpPr>
            <a:spLocks noChangeShapeType="1"/>
          </p:cNvSpPr>
          <p:nvPr/>
        </p:nvSpPr>
        <p:spPr bwMode="auto">
          <a:xfrm>
            <a:off x="5849759" y="4992907"/>
            <a:ext cx="0" cy="14729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88" name="Line 45"/>
          <p:cNvSpPr>
            <a:spLocks noChangeShapeType="1"/>
          </p:cNvSpPr>
          <p:nvPr/>
        </p:nvSpPr>
        <p:spPr bwMode="auto">
          <a:xfrm>
            <a:off x="5921822" y="4892336"/>
            <a:ext cx="0" cy="6652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89" name="Line 46"/>
          <p:cNvSpPr>
            <a:spLocks noChangeShapeType="1"/>
          </p:cNvSpPr>
          <p:nvPr/>
        </p:nvSpPr>
        <p:spPr bwMode="auto">
          <a:xfrm flipH="1">
            <a:off x="5928157" y="4707822"/>
            <a:ext cx="0" cy="25182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0" name="Line 47"/>
          <p:cNvSpPr>
            <a:spLocks noChangeShapeType="1"/>
          </p:cNvSpPr>
          <p:nvPr/>
        </p:nvSpPr>
        <p:spPr bwMode="auto">
          <a:xfrm>
            <a:off x="6112670" y="4728412"/>
            <a:ext cx="0" cy="14729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1" name="Line 48"/>
          <p:cNvSpPr>
            <a:spLocks noChangeShapeType="1"/>
          </p:cNvSpPr>
          <p:nvPr/>
        </p:nvSpPr>
        <p:spPr bwMode="auto">
          <a:xfrm>
            <a:off x="6146722" y="4860660"/>
            <a:ext cx="0" cy="22094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2" name="Line 49"/>
          <p:cNvSpPr>
            <a:spLocks noChangeShapeType="1"/>
          </p:cNvSpPr>
          <p:nvPr/>
        </p:nvSpPr>
        <p:spPr bwMode="auto">
          <a:xfrm flipH="1">
            <a:off x="6203739" y="4608835"/>
            <a:ext cx="0" cy="22410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3" name="Line 50"/>
          <p:cNvSpPr>
            <a:spLocks noChangeShapeType="1"/>
          </p:cNvSpPr>
          <p:nvPr/>
        </p:nvSpPr>
        <p:spPr bwMode="auto">
          <a:xfrm>
            <a:off x="6166519" y="4851157"/>
            <a:ext cx="0" cy="11957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4" name="Line 51"/>
          <p:cNvSpPr>
            <a:spLocks noChangeShapeType="1"/>
          </p:cNvSpPr>
          <p:nvPr/>
        </p:nvSpPr>
        <p:spPr bwMode="auto">
          <a:xfrm>
            <a:off x="6359743" y="4681690"/>
            <a:ext cx="792" cy="8631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5" name="Line 52"/>
          <p:cNvSpPr>
            <a:spLocks noChangeShapeType="1"/>
          </p:cNvSpPr>
          <p:nvPr/>
        </p:nvSpPr>
        <p:spPr bwMode="auto">
          <a:xfrm>
            <a:off x="6350240" y="4772758"/>
            <a:ext cx="792" cy="108491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6" name="Line 53"/>
          <p:cNvSpPr>
            <a:spLocks noChangeShapeType="1"/>
          </p:cNvSpPr>
          <p:nvPr/>
        </p:nvSpPr>
        <p:spPr bwMode="auto">
          <a:xfrm>
            <a:off x="6543464" y="4589037"/>
            <a:ext cx="0" cy="9740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7" name="Line 54"/>
          <p:cNvSpPr>
            <a:spLocks noChangeShapeType="1"/>
          </p:cNvSpPr>
          <p:nvPr/>
        </p:nvSpPr>
        <p:spPr bwMode="auto">
          <a:xfrm>
            <a:off x="6629781" y="4648430"/>
            <a:ext cx="0" cy="14729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8" name="Line 55"/>
          <p:cNvSpPr>
            <a:spLocks noChangeShapeType="1"/>
          </p:cNvSpPr>
          <p:nvPr/>
        </p:nvSpPr>
        <p:spPr bwMode="auto">
          <a:xfrm>
            <a:off x="6685214" y="4447287"/>
            <a:ext cx="1584" cy="17659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199" name="Line 56"/>
          <p:cNvSpPr>
            <a:spLocks noChangeShapeType="1"/>
          </p:cNvSpPr>
          <p:nvPr/>
        </p:nvSpPr>
        <p:spPr bwMode="auto">
          <a:xfrm>
            <a:off x="6795288" y="4577159"/>
            <a:ext cx="0" cy="10928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00" name="Line 57"/>
          <p:cNvSpPr>
            <a:spLocks noChangeShapeType="1"/>
          </p:cNvSpPr>
          <p:nvPr/>
        </p:nvSpPr>
        <p:spPr bwMode="auto">
          <a:xfrm flipH="1">
            <a:off x="6920409" y="4415611"/>
            <a:ext cx="792" cy="10928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01" name="Line 58"/>
          <p:cNvSpPr>
            <a:spLocks noChangeShapeType="1"/>
          </p:cNvSpPr>
          <p:nvPr/>
        </p:nvSpPr>
        <p:spPr bwMode="auto">
          <a:xfrm>
            <a:off x="7082749" y="4180416"/>
            <a:ext cx="0" cy="269246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02" name="Line 59"/>
          <p:cNvSpPr>
            <a:spLocks noChangeShapeType="1"/>
          </p:cNvSpPr>
          <p:nvPr/>
        </p:nvSpPr>
        <p:spPr bwMode="auto">
          <a:xfrm flipH="1">
            <a:off x="7179361" y="4410860"/>
            <a:ext cx="0" cy="166299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03" name="Line 60"/>
          <p:cNvSpPr>
            <a:spLocks noChangeShapeType="1"/>
          </p:cNvSpPr>
          <p:nvPr/>
        </p:nvSpPr>
        <p:spPr bwMode="auto">
          <a:xfrm>
            <a:off x="7217372" y="4357802"/>
            <a:ext cx="0" cy="38011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04" name="Line 61"/>
          <p:cNvSpPr>
            <a:spLocks noChangeShapeType="1"/>
          </p:cNvSpPr>
          <p:nvPr/>
        </p:nvSpPr>
        <p:spPr bwMode="auto">
          <a:xfrm>
            <a:off x="7396341" y="4102810"/>
            <a:ext cx="1584" cy="21302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05" name="Line 62"/>
          <p:cNvSpPr>
            <a:spLocks noChangeShapeType="1"/>
          </p:cNvSpPr>
          <p:nvPr/>
        </p:nvSpPr>
        <p:spPr bwMode="auto">
          <a:xfrm>
            <a:off x="7478699" y="4276237"/>
            <a:ext cx="0" cy="14729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07" name="Line 64"/>
          <p:cNvSpPr>
            <a:spLocks noChangeShapeType="1"/>
          </p:cNvSpPr>
          <p:nvPr/>
        </p:nvSpPr>
        <p:spPr bwMode="auto">
          <a:xfrm flipH="1">
            <a:off x="7570560" y="4178041"/>
            <a:ext cx="1584" cy="6256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08" name="Line 65"/>
          <p:cNvSpPr>
            <a:spLocks noChangeShapeType="1"/>
          </p:cNvSpPr>
          <p:nvPr/>
        </p:nvSpPr>
        <p:spPr bwMode="auto">
          <a:xfrm>
            <a:off x="7750321" y="4014909"/>
            <a:ext cx="0" cy="14729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09" name="Line 66"/>
          <p:cNvSpPr>
            <a:spLocks noChangeShapeType="1"/>
          </p:cNvSpPr>
          <p:nvPr/>
        </p:nvSpPr>
        <p:spPr bwMode="auto">
          <a:xfrm>
            <a:off x="7817633" y="4129735"/>
            <a:ext cx="0" cy="11007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0" name="Line 10"/>
          <p:cNvSpPr>
            <a:spLocks noChangeShapeType="1"/>
          </p:cNvSpPr>
          <p:nvPr/>
        </p:nvSpPr>
        <p:spPr bwMode="auto">
          <a:xfrm rot="21080033" flipV="1">
            <a:off x="5482317" y="4182000"/>
            <a:ext cx="2758191" cy="73567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1" name="Oval 11"/>
          <p:cNvSpPr>
            <a:spLocks noChangeArrowheads="1"/>
          </p:cNvSpPr>
          <p:nvPr/>
        </p:nvSpPr>
        <p:spPr bwMode="auto">
          <a:xfrm rot="21080033">
            <a:off x="7199950" y="4341173"/>
            <a:ext cx="35635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2" name="Oval 12"/>
          <p:cNvSpPr>
            <a:spLocks noChangeArrowheads="1"/>
          </p:cNvSpPr>
          <p:nvPr/>
        </p:nvSpPr>
        <p:spPr bwMode="auto">
          <a:xfrm rot="21080033">
            <a:off x="5909151" y="4684858"/>
            <a:ext cx="35635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3" name="Oval 13"/>
          <p:cNvSpPr>
            <a:spLocks noChangeArrowheads="1"/>
          </p:cNvSpPr>
          <p:nvPr/>
        </p:nvSpPr>
        <p:spPr bwMode="auto">
          <a:xfrm rot="21080033">
            <a:off x="7378920" y="4079053"/>
            <a:ext cx="35635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4" name="Oval 14"/>
          <p:cNvSpPr>
            <a:spLocks noChangeArrowheads="1"/>
          </p:cNvSpPr>
          <p:nvPr/>
        </p:nvSpPr>
        <p:spPr bwMode="auto">
          <a:xfrm rot="21080033">
            <a:off x="6183149" y="4589037"/>
            <a:ext cx="35635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5" name="Oval 15"/>
          <p:cNvSpPr>
            <a:spLocks noChangeArrowheads="1"/>
          </p:cNvSpPr>
          <p:nvPr/>
        </p:nvSpPr>
        <p:spPr bwMode="auto">
          <a:xfrm rot="21080033">
            <a:off x="6885565" y="4535980"/>
            <a:ext cx="35636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6" name="Oval 16"/>
          <p:cNvSpPr>
            <a:spLocks noChangeArrowheads="1"/>
          </p:cNvSpPr>
          <p:nvPr/>
        </p:nvSpPr>
        <p:spPr bwMode="auto">
          <a:xfrm rot="21080033">
            <a:off x="6130092" y="5068138"/>
            <a:ext cx="35636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7" name="Oval 17"/>
          <p:cNvSpPr>
            <a:spLocks noChangeArrowheads="1"/>
          </p:cNvSpPr>
          <p:nvPr/>
        </p:nvSpPr>
        <p:spPr bwMode="auto">
          <a:xfrm rot="21080033">
            <a:off x="7462069" y="4392646"/>
            <a:ext cx="35636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8" name="Oval 18"/>
          <p:cNvSpPr>
            <a:spLocks noChangeArrowheads="1"/>
          </p:cNvSpPr>
          <p:nvPr/>
        </p:nvSpPr>
        <p:spPr bwMode="auto">
          <a:xfrm rot="21080033">
            <a:off x="6149097" y="4955688"/>
            <a:ext cx="35636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19" name="Oval 19"/>
          <p:cNvSpPr>
            <a:spLocks noChangeArrowheads="1"/>
          </p:cNvSpPr>
          <p:nvPr/>
        </p:nvSpPr>
        <p:spPr bwMode="auto">
          <a:xfrm rot="21080033">
            <a:off x="6526834" y="4572408"/>
            <a:ext cx="35635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20" name="Oval 20"/>
          <p:cNvSpPr>
            <a:spLocks noChangeArrowheads="1"/>
          </p:cNvSpPr>
          <p:nvPr/>
        </p:nvSpPr>
        <p:spPr bwMode="auto">
          <a:xfrm rot="21080033">
            <a:off x="6667793" y="4422738"/>
            <a:ext cx="35635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21" name="Oval 21"/>
          <p:cNvSpPr>
            <a:spLocks noChangeArrowheads="1"/>
          </p:cNvSpPr>
          <p:nvPr/>
        </p:nvSpPr>
        <p:spPr bwMode="auto">
          <a:xfrm rot="21080033">
            <a:off x="6335194" y="4856700"/>
            <a:ext cx="35635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22" name="Oval 22"/>
          <p:cNvSpPr>
            <a:spLocks noChangeArrowheads="1"/>
          </p:cNvSpPr>
          <p:nvPr/>
        </p:nvSpPr>
        <p:spPr bwMode="auto">
          <a:xfrm rot="21080033">
            <a:off x="6612359" y="4776718"/>
            <a:ext cx="35635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23" name="Oval 23"/>
          <p:cNvSpPr>
            <a:spLocks noChangeArrowheads="1"/>
          </p:cNvSpPr>
          <p:nvPr/>
        </p:nvSpPr>
        <p:spPr bwMode="auto">
          <a:xfrm rot="21080033">
            <a:off x="6902195" y="4406108"/>
            <a:ext cx="35635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24" name="Oval 24"/>
          <p:cNvSpPr>
            <a:spLocks noChangeArrowheads="1"/>
          </p:cNvSpPr>
          <p:nvPr/>
        </p:nvSpPr>
        <p:spPr bwMode="auto">
          <a:xfrm rot="21080033">
            <a:off x="7064535" y="4162995"/>
            <a:ext cx="35636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25" name="Oval 25"/>
          <p:cNvSpPr>
            <a:spLocks noChangeArrowheads="1"/>
          </p:cNvSpPr>
          <p:nvPr/>
        </p:nvSpPr>
        <p:spPr bwMode="auto">
          <a:xfrm rot="21080033">
            <a:off x="6777867" y="4661892"/>
            <a:ext cx="35636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26" name="Oval 26"/>
          <p:cNvSpPr>
            <a:spLocks noChangeArrowheads="1"/>
          </p:cNvSpPr>
          <p:nvPr/>
        </p:nvSpPr>
        <p:spPr bwMode="auto">
          <a:xfrm rot="21080033">
            <a:off x="7161939" y="4567656"/>
            <a:ext cx="35635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27" name="Oval 27"/>
          <p:cNvSpPr>
            <a:spLocks noChangeArrowheads="1"/>
          </p:cNvSpPr>
          <p:nvPr/>
        </p:nvSpPr>
        <p:spPr bwMode="auto">
          <a:xfrm rot="21080033">
            <a:off x="7976013" y="4060048"/>
            <a:ext cx="35635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28" name="Oval 28"/>
          <p:cNvSpPr>
            <a:spLocks noChangeArrowheads="1"/>
          </p:cNvSpPr>
          <p:nvPr/>
        </p:nvSpPr>
        <p:spPr bwMode="auto">
          <a:xfrm rot="21080033">
            <a:off x="7800211" y="4215260"/>
            <a:ext cx="35635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75023" y="4231890"/>
            <a:ext cx="35636" cy="1020852"/>
            <a:chOff x="7575023" y="4231890"/>
            <a:chExt cx="35636" cy="1020852"/>
          </a:xfrm>
        </p:grpSpPr>
        <p:sp>
          <p:nvSpPr>
            <p:cNvPr id="206" name="Line 63"/>
            <p:cNvSpPr>
              <a:spLocks noChangeShapeType="1"/>
            </p:cNvSpPr>
            <p:nvPr/>
          </p:nvSpPr>
          <p:spPr bwMode="auto">
            <a:xfrm>
              <a:off x="7591940" y="4231890"/>
              <a:ext cx="107" cy="97997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  <p:sp>
          <p:nvSpPr>
            <p:cNvPr id="229" name="Oval 29"/>
            <p:cNvSpPr>
              <a:spLocks noChangeArrowheads="1"/>
            </p:cNvSpPr>
            <p:nvPr/>
          </p:nvSpPr>
          <p:spPr bwMode="auto">
            <a:xfrm rot="21080033">
              <a:off x="7575023" y="5217106"/>
              <a:ext cx="35636" cy="35636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nl-NL" sz="2000">
                <a:solidFill>
                  <a:srgbClr val="FFFFFF"/>
                </a:solidFill>
              </a:endParaRPr>
            </a:p>
          </p:txBody>
        </p:sp>
      </p:grpSp>
      <p:sp>
        <p:nvSpPr>
          <p:cNvPr id="230" name="Oval 30"/>
          <p:cNvSpPr>
            <a:spLocks noChangeArrowheads="1"/>
          </p:cNvSpPr>
          <p:nvPr/>
        </p:nvSpPr>
        <p:spPr bwMode="auto">
          <a:xfrm rot="21080033">
            <a:off x="7732107" y="4006990"/>
            <a:ext cx="35635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31" name="Oval 31"/>
          <p:cNvSpPr>
            <a:spLocks noChangeArrowheads="1"/>
          </p:cNvSpPr>
          <p:nvPr/>
        </p:nvSpPr>
        <p:spPr bwMode="auto">
          <a:xfrm rot="21080033">
            <a:off x="7553930" y="4160619"/>
            <a:ext cx="35636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32" name="Oval 32"/>
          <p:cNvSpPr>
            <a:spLocks noChangeArrowheads="1"/>
          </p:cNvSpPr>
          <p:nvPr/>
        </p:nvSpPr>
        <p:spPr bwMode="auto">
          <a:xfrm rot="21080033">
            <a:off x="6096040" y="4729996"/>
            <a:ext cx="35635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33" name="Oval 33"/>
          <p:cNvSpPr>
            <a:spLocks noChangeArrowheads="1"/>
          </p:cNvSpPr>
          <p:nvPr/>
        </p:nvSpPr>
        <p:spPr bwMode="auto">
          <a:xfrm rot="21080033">
            <a:off x="6342321" y="4671395"/>
            <a:ext cx="35636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34" name="Oval 34"/>
          <p:cNvSpPr>
            <a:spLocks noChangeArrowheads="1"/>
          </p:cNvSpPr>
          <p:nvPr/>
        </p:nvSpPr>
        <p:spPr bwMode="auto">
          <a:xfrm rot="21080033">
            <a:off x="5633570" y="4908174"/>
            <a:ext cx="35635" cy="3563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35" name="Oval 35"/>
          <p:cNvSpPr>
            <a:spLocks noChangeArrowheads="1"/>
          </p:cNvSpPr>
          <p:nvPr/>
        </p:nvSpPr>
        <p:spPr bwMode="auto">
          <a:xfrm rot="21080033">
            <a:off x="5903608" y="4885208"/>
            <a:ext cx="35636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36" name="Oval 36"/>
          <p:cNvSpPr>
            <a:spLocks noChangeArrowheads="1"/>
          </p:cNvSpPr>
          <p:nvPr/>
        </p:nvSpPr>
        <p:spPr bwMode="auto">
          <a:xfrm rot="21080033">
            <a:off x="5832337" y="5132281"/>
            <a:ext cx="35636" cy="35636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37" name="Line 69"/>
          <p:cNvSpPr>
            <a:spLocks noChangeShapeType="1"/>
          </p:cNvSpPr>
          <p:nvPr/>
        </p:nvSpPr>
        <p:spPr bwMode="auto">
          <a:xfrm>
            <a:off x="5374618" y="3842275"/>
            <a:ext cx="0" cy="165269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38" name="Line 70"/>
          <p:cNvSpPr>
            <a:spLocks noChangeShapeType="1"/>
          </p:cNvSpPr>
          <p:nvPr/>
        </p:nvSpPr>
        <p:spPr bwMode="auto">
          <a:xfrm flipH="1">
            <a:off x="5374618" y="5494972"/>
            <a:ext cx="294508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239" name="Text Box 37"/>
          <p:cNvSpPr txBox="1">
            <a:spLocks noChangeArrowheads="1"/>
          </p:cNvSpPr>
          <p:nvPr/>
        </p:nvSpPr>
        <p:spPr bwMode="auto">
          <a:xfrm>
            <a:off x="4753897" y="3869566"/>
            <a:ext cx="7556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sym typeface="Symbol" pitchFamily="18" charset="2"/>
              </a:rPr>
              <a:t>y</a:t>
            </a:r>
          </a:p>
        </p:txBody>
      </p:sp>
      <p:sp>
        <p:nvSpPr>
          <p:cNvPr id="240" name="Text Box 71"/>
          <p:cNvSpPr txBox="1">
            <a:spLocks noChangeArrowheads="1"/>
          </p:cNvSpPr>
          <p:nvPr/>
        </p:nvSpPr>
        <p:spPr bwMode="auto">
          <a:xfrm>
            <a:off x="8136396" y="5384068"/>
            <a:ext cx="68504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sym typeface="Symbol" pitchFamily="18" charset="2"/>
              </a:rPr>
              <a:t>x</a:t>
            </a:r>
          </a:p>
        </p:txBody>
      </p:sp>
      <p:sp>
        <p:nvSpPr>
          <p:cNvPr id="25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Tax C.M.W. et al, MRM (2015); Chang et al, MRM (2005)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247" name="Text Box 7"/>
          <p:cNvSpPr txBox="1">
            <a:spLocks noChangeArrowheads="1"/>
          </p:cNvSpPr>
          <p:nvPr/>
        </p:nvSpPr>
        <p:spPr bwMode="auto">
          <a:xfrm>
            <a:off x="4623481" y="5774380"/>
            <a:ext cx="3872955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Robust estimation</a:t>
            </a:r>
          </a:p>
        </p:txBody>
      </p:sp>
      <p:sp>
        <p:nvSpPr>
          <p:cNvPr id="246" name="Line 10"/>
          <p:cNvSpPr>
            <a:spLocks noChangeShapeType="1"/>
          </p:cNvSpPr>
          <p:nvPr/>
        </p:nvSpPr>
        <p:spPr bwMode="auto">
          <a:xfrm rot="21080033" flipV="1">
            <a:off x="5475776" y="4181914"/>
            <a:ext cx="2758191" cy="735676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2000">
              <a:solidFill>
                <a:srgbClr val="FFFFFF"/>
              </a:solidFill>
            </a:endParaRP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/>
      <p:bldP spid="240" grpId="0"/>
      <p:bldP spid="252" grpId="0"/>
      <p:bldP spid="247" grpId="0"/>
      <p:bldP spid="24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0197" name="Picture 5" descr="F:\Work\Images\73497950803.png"/>
          <p:cNvPicPr>
            <a:picLocks noChangeAspect="1" noChangeArrowheads="1"/>
          </p:cNvPicPr>
          <p:nvPr/>
        </p:nvPicPr>
        <p:blipFill>
          <a:blip r:embed="rId3" cstate="print"/>
          <a:srcRect l="15413" t="17629" r="14012" b="18556"/>
          <a:stretch>
            <a:fillRect/>
          </a:stretch>
        </p:blipFill>
        <p:spPr bwMode="auto">
          <a:xfrm>
            <a:off x="935596" y="3284984"/>
            <a:ext cx="3816424" cy="2588149"/>
          </a:xfrm>
          <a:prstGeom prst="rect">
            <a:avLst/>
          </a:prstGeom>
          <a:noFill/>
        </p:spPr>
      </p:pic>
      <p:pic>
        <p:nvPicPr>
          <p:cNvPr id="5000194" name="Picture 2" descr="F:\Work\Images\73497950868.png"/>
          <p:cNvPicPr>
            <a:picLocks noChangeAspect="1" noChangeArrowheads="1"/>
          </p:cNvPicPr>
          <p:nvPr/>
        </p:nvPicPr>
        <p:blipFill>
          <a:blip r:embed="rId4" cstate="print"/>
          <a:srcRect l="15413" t="17629" r="14012" b="18556"/>
          <a:stretch>
            <a:fillRect/>
          </a:stretch>
        </p:blipFill>
        <p:spPr bwMode="auto">
          <a:xfrm>
            <a:off x="935596" y="3284984"/>
            <a:ext cx="3816424" cy="2588149"/>
          </a:xfrm>
          <a:prstGeom prst="rect">
            <a:avLst/>
          </a:prstGeom>
          <a:noFill/>
        </p:spPr>
      </p:pic>
      <p:pic>
        <p:nvPicPr>
          <p:cNvPr id="5000198" name="Picture 6" descr="F:\Work\Images\73497950908.png"/>
          <p:cNvPicPr>
            <a:picLocks noChangeAspect="1" noChangeArrowheads="1"/>
          </p:cNvPicPr>
          <p:nvPr/>
        </p:nvPicPr>
        <p:blipFill>
          <a:blip r:embed="rId5" cstate="print"/>
          <a:srcRect l="21091" r="27686"/>
          <a:stretch>
            <a:fillRect/>
          </a:stretch>
        </p:blipFill>
        <p:spPr bwMode="auto">
          <a:xfrm>
            <a:off x="4968044" y="639171"/>
            <a:ext cx="3749589" cy="5490129"/>
          </a:xfrm>
          <a:prstGeom prst="rect">
            <a:avLst/>
          </a:prstGeom>
          <a:noFill/>
        </p:spPr>
      </p:pic>
      <p:pic>
        <p:nvPicPr>
          <p:cNvPr id="5000199" name="Picture 7" descr="F:\Work\Images\73497950890.png"/>
          <p:cNvPicPr>
            <a:picLocks noChangeAspect="1" noChangeArrowheads="1"/>
          </p:cNvPicPr>
          <p:nvPr/>
        </p:nvPicPr>
        <p:blipFill>
          <a:blip r:embed="rId6" cstate="print"/>
          <a:srcRect l="21092" r="27685"/>
          <a:stretch>
            <a:fillRect/>
          </a:stretch>
        </p:blipFill>
        <p:spPr bwMode="auto">
          <a:xfrm>
            <a:off x="4968044" y="639171"/>
            <a:ext cx="3749589" cy="5490129"/>
          </a:xfrm>
          <a:prstGeom prst="rect">
            <a:avLst/>
          </a:prstGeom>
          <a:noFill/>
        </p:spPr>
      </p:pic>
      <p:pic>
        <p:nvPicPr>
          <p:cNvPr id="5000196" name="Picture 4" descr="F:\Work\Images\73497950845.png"/>
          <p:cNvPicPr>
            <a:picLocks noChangeAspect="1" noChangeArrowheads="1"/>
          </p:cNvPicPr>
          <p:nvPr/>
        </p:nvPicPr>
        <p:blipFill>
          <a:blip r:embed="rId7" cstate="print"/>
          <a:srcRect l="21903" t="17629" r="25369" b="18556"/>
          <a:stretch>
            <a:fillRect/>
          </a:stretch>
        </p:blipFill>
        <p:spPr bwMode="auto">
          <a:xfrm>
            <a:off x="1323791" y="748717"/>
            <a:ext cx="3032185" cy="2752291"/>
          </a:xfrm>
          <a:prstGeom prst="rect">
            <a:avLst/>
          </a:prstGeom>
          <a:noFill/>
        </p:spPr>
      </p:pic>
      <p:pic>
        <p:nvPicPr>
          <p:cNvPr id="5000195" name="Picture 3" descr="F:\Work\Images\73497950860.png"/>
          <p:cNvPicPr>
            <a:picLocks noChangeAspect="1" noChangeArrowheads="1"/>
          </p:cNvPicPr>
          <p:nvPr/>
        </p:nvPicPr>
        <p:blipFill>
          <a:blip r:embed="rId8" cstate="print"/>
          <a:srcRect l="21903" t="17629" r="25369" b="18556"/>
          <a:stretch>
            <a:fillRect/>
          </a:stretch>
        </p:blipFill>
        <p:spPr bwMode="auto">
          <a:xfrm>
            <a:off x="1323791" y="748717"/>
            <a:ext cx="3032185" cy="2752291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903029" y="152636"/>
            <a:ext cx="733794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4. Diffusion model estimation approaches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44" name="Text Box 7"/>
          <p:cNvSpPr txBox="1">
            <a:spLocks noChangeArrowheads="1"/>
          </p:cNvSpPr>
          <p:nvPr/>
        </p:nvSpPr>
        <p:spPr bwMode="auto">
          <a:xfrm>
            <a:off x="2313901" y="5949280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Ordinary least squares estimation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Data courtesy by Dr.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Niek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van der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Aa</a:t>
            </a:r>
            <a:endParaRPr lang="en-US" sz="1400" i="1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60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0197" name="Picture 5" descr="F:\Work\Images\73497950803.png"/>
          <p:cNvPicPr>
            <a:picLocks noChangeAspect="1" noChangeArrowheads="1"/>
          </p:cNvPicPr>
          <p:nvPr/>
        </p:nvPicPr>
        <p:blipFill>
          <a:blip r:embed="rId3" cstate="print"/>
          <a:srcRect l="15413" t="17629" r="14012" b="18556"/>
          <a:stretch>
            <a:fillRect/>
          </a:stretch>
        </p:blipFill>
        <p:spPr bwMode="auto">
          <a:xfrm>
            <a:off x="935596" y="3284984"/>
            <a:ext cx="3816424" cy="2588149"/>
          </a:xfrm>
          <a:prstGeom prst="rect">
            <a:avLst/>
          </a:prstGeom>
          <a:noFill/>
        </p:spPr>
      </p:pic>
      <p:pic>
        <p:nvPicPr>
          <p:cNvPr id="5000198" name="Picture 6" descr="F:\Work\Images\73497950908.png"/>
          <p:cNvPicPr>
            <a:picLocks noChangeAspect="1" noChangeArrowheads="1"/>
          </p:cNvPicPr>
          <p:nvPr/>
        </p:nvPicPr>
        <p:blipFill>
          <a:blip r:embed="rId4" cstate="print"/>
          <a:srcRect l="21091" r="27686"/>
          <a:stretch>
            <a:fillRect/>
          </a:stretch>
        </p:blipFill>
        <p:spPr bwMode="auto">
          <a:xfrm>
            <a:off x="4968044" y="639171"/>
            <a:ext cx="3749589" cy="5490129"/>
          </a:xfrm>
          <a:prstGeom prst="rect">
            <a:avLst/>
          </a:prstGeom>
          <a:noFill/>
        </p:spPr>
      </p:pic>
      <p:pic>
        <p:nvPicPr>
          <p:cNvPr id="5000196" name="Picture 4" descr="F:\Work\Images\73497950845.png"/>
          <p:cNvPicPr>
            <a:picLocks noChangeAspect="1" noChangeArrowheads="1"/>
          </p:cNvPicPr>
          <p:nvPr/>
        </p:nvPicPr>
        <p:blipFill>
          <a:blip r:embed="rId5" cstate="print"/>
          <a:srcRect l="21903" t="17629" r="25369" b="18556"/>
          <a:stretch>
            <a:fillRect/>
          </a:stretch>
        </p:blipFill>
        <p:spPr bwMode="auto">
          <a:xfrm>
            <a:off x="1323791" y="748717"/>
            <a:ext cx="3032185" cy="2752291"/>
          </a:xfrm>
          <a:prstGeom prst="rect">
            <a:avLst/>
          </a:prstGeom>
          <a:noFill/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903029" y="152636"/>
            <a:ext cx="733794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4. Diffusion model estimation approaches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44" name="Text Box 7"/>
          <p:cNvSpPr txBox="1">
            <a:spLocks noChangeArrowheads="1"/>
          </p:cNvSpPr>
          <p:nvPr/>
        </p:nvSpPr>
        <p:spPr bwMode="auto">
          <a:xfrm>
            <a:off x="2313901" y="5949280"/>
            <a:ext cx="4516198" cy="648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cs typeface="Arial" charset="0"/>
                <a:sym typeface="Wingdings" pitchFamily="2" charset="2"/>
              </a:rPr>
              <a:t>Robust estimation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Data courtesy by Dr.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Niek</a:t>
            </a: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van der </a:t>
            </a:r>
            <a:r>
              <a:rPr lang="en-US" sz="14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Aa</a:t>
            </a:r>
            <a:endParaRPr lang="en-US" sz="1400" i="1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845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13" name="Freeform 12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Partial volume effect (PVE)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620581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S.B.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, NeuroImage, (2011); F.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Szczepankiewicz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NeuroImage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(2013)</a:t>
            </a: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97614" y="764704"/>
            <a:ext cx="6948772" cy="5518142"/>
            <a:chOff x="1097614" y="764704"/>
            <a:chExt cx="6948772" cy="5518142"/>
          </a:xfrm>
        </p:grpSpPr>
        <p:pic>
          <p:nvPicPr>
            <p:cNvPr id="53657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9525" t="17161" r="16925" b="14800"/>
            <a:stretch>
              <a:fillRect/>
            </a:stretch>
          </p:blipFill>
          <p:spPr bwMode="auto">
            <a:xfrm>
              <a:off x="1097614" y="764704"/>
              <a:ext cx="6948772" cy="5518142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4572000" y="944724"/>
              <a:ext cx="0" cy="1296144"/>
            </a:xfrm>
            <a:prstGeom prst="straightConnector1">
              <a:avLst/>
            </a:prstGeom>
            <a:ln w="15875" cap="rnd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572000" y="1376772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R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6489" t="27522" r="66249" b="59863"/>
            <a:stretch/>
          </p:blipFill>
          <p:spPr bwMode="auto">
            <a:xfrm>
              <a:off x="1223628" y="839541"/>
              <a:ext cx="471197" cy="5115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6489" t="27522" r="66249" b="59863"/>
            <a:stretch/>
          </p:blipFill>
          <p:spPr bwMode="auto">
            <a:xfrm>
              <a:off x="1187624" y="3645024"/>
              <a:ext cx="330698" cy="3590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6115" name="Picture 3" descr="F:\Work\Images\Cing_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 t="2799" r="22405" b="11280"/>
          <a:stretch/>
        </p:blipFill>
        <p:spPr bwMode="auto">
          <a:xfrm>
            <a:off x="791580" y="440668"/>
            <a:ext cx="7560840" cy="60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13" name="Freeform 12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Partial volume effect (PVE)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5466118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7805">
            <a:off x="3734060" y="1547959"/>
            <a:ext cx="1383107" cy="150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3BCCAD2E-F70F-334D-922A-BA0B5F5E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620581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S.B.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, NeuroImage, (2011); F.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Szczepankiewicz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NeuroImage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(2013)</a:t>
            </a: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511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66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66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63" name="Picture 3" descr="F:\Work\Images\cross_sec_FEF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" y="936892"/>
            <a:ext cx="8832982" cy="5480440"/>
          </a:xfrm>
          <a:prstGeom prst="rect">
            <a:avLst/>
          </a:prstGeom>
          <a:noFill/>
          <a:ln w="158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1506" y="936892"/>
            <a:ext cx="8832982" cy="5480440"/>
            <a:chOff x="131506" y="936892"/>
            <a:chExt cx="8832982" cy="5480440"/>
          </a:xfrm>
        </p:grpSpPr>
        <p:pic>
          <p:nvPicPr>
            <p:cNvPr id="5468162" name="Picture 2" descr="F:\Work\Images\cross-sec_cin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06" y="936892"/>
              <a:ext cx="8832982" cy="5480440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68164" name="Picture 4" descr="F:\Work\Images\Before_2007\hot_c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334" y="1376772"/>
              <a:ext cx="974090" cy="4206590"/>
            </a:xfrm>
            <a:prstGeom prst="rect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7195384" y="2852936"/>
              <a:ext cx="1373060" cy="8280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800" b="1" dirty="0">
                  <a:solidFill>
                    <a:prstClr val="black"/>
                  </a:solidFill>
                  <a:cs typeface="Arial" charset="0"/>
                  <a:sym typeface="Wingdings" pitchFamily="2" charset="2"/>
                </a:rPr>
                <a:t>FA</a:t>
              </a:r>
              <a:endParaRPr lang="en-US" sz="1400" b="1" dirty="0">
                <a:solidFill>
                  <a:prstClr val="black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7236296" y="1340768"/>
              <a:ext cx="1373060" cy="8280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prstClr val="black"/>
                  </a:solidFill>
                  <a:cs typeface="Arial" charset="0"/>
                  <a:sym typeface="Wingdings" pitchFamily="2" charset="2"/>
                </a:rPr>
                <a:t>max</a:t>
              </a:r>
              <a:endParaRPr lang="en-US" sz="800" b="1" dirty="0">
                <a:solidFill>
                  <a:prstClr val="black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7236296" y="5049180"/>
              <a:ext cx="1373060" cy="8280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prstClr val="white"/>
                  </a:solidFill>
                  <a:cs typeface="Arial" charset="0"/>
                  <a:sym typeface="Wingdings" pitchFamily="2" charset="2"/>
                </a:rPr>
                <a:t>min</a:t>
              </a:r>
              <a:endParaRPr lang="en-US" sz="800" b="1" dirty="0">
                <a:solidFill>
                  <a:prstClr val="white"/>
                </a:solidFill>
                <a:cs typeface="Arial" charset="0"/>
                <a:sym typeface="Wingdings" pitchFamily="2" charset="2"/>
              </a:endParaRPr>
            </a:p>
          </p:txBody>
        </p:sp>
      </p:grpSp>
      <p:sp>
        <p:nvSpPr>
          <p:cNvPr id="11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13" name="Freeform 12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Partial volume effect (PVE)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91892" y="1304764"/>
            <a:ext cx="2268252" cy="1813634"/>
            <a:chOff x="391892" y="1304764"/>
            <a:chExt cx="2268252" cy="1813634"/>
          </a:xfrm>
        </p:grpSpPr>
        <p:pic>
          <p:nvPicPr>
            <p:cNvPr id="5466115" name="Picture 3" descr="F:\Work\Images\Cing_C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9" t="2799" r="22405" b="11280"/>
            <a:stretch/>
          </p:blipFill>
          <p:spPr bwMode="auto">
            <a:xfrm>
              <a:off x="391892" y="1304764"/>
              <a:ext cx="2268252" cy="1813634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66118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7805">
              <a:off x="1274636" y="1636951"/>
              <a:ext cx="414932" cy="45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79512" y="3835218"/>
            <a:ext cx="3033655" cy="2524624"/>
            <a:chOff x="179512" y="3835218"/>
            <a:chExt cx="3033655" cy="2524624"/>
          </a:xfrm>
        </p:grpSpPr>
        <p:pic>
          <p:nvPicPr>
            <p:cNvPr id="5468165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2" t="17893" r="24319" b="13073"/>
            <a:stretch/>
          </p:blipFill>
          <p:spPr bwMode="auto">
            <a:xfrm>
              <a:off x="179512" y="3835218"/>
              <a:ext cx="3033655" cy="244303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9513" y="6021288"/>
              <a:ext cx="30336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</a:rPr>
                <a:t>Thickness (mm)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25" name="Text Box 7">
            <a:extLst>
              <a:ext uri="{FF2B5EF4-FFF2-40B4-BE49-F238E27FC236}">
                <a16:creationId xmlns:a16="http://schemas.microsoft.com/office/drawing/2014/main" id="{C876FCF3-9BE5-174C-BE17-E0928BC1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1" y="6516932"/>
            <a:ext cx="620581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S.B.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Vos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, NeuroImage, (2011); F.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Szczepankiewicz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,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  <a:sym typeface="Wingdings" pitchFamily="2" charset="2"/>
              </a:rPr>
              <a:t>NeuroImage</a:t>
            </a:r>
            <a:r>
              <a:rPr lang="en-US" sz="16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 (2013)</a:t>
            </a:r>
            <a:endParaRPr lang="en-US" sz="1600" dirty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882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01" y="783760"/>
            <a:ext cx="8414199" cy="474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01600" stA="33000" endPos="12000" dist="127000" dir="5400000" sy="-100000" algn="bl" rotWithShape="0"/>
          </a:effectLst>
        </p:spPr>
      </p:pic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82375" y="5741858"/>
            <a:ext cx="8779250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Many false positive reconstructions!!!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5000" y="6516932"/>
            <a:ext cx="6025231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sym typeface="Wingdings" pitchFamily="2" charset="2"/>
              </a:rPr>
              <a:t>Maier-Hein K. et al, Nature Communications, 2017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  <a:sym typeface="Wingdings" pitchFamily="2" charset="2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CF7FE647-3679-9244-BFDB-74D4E76AB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82" y="77788"/>
            <a:ext cx="8328837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Fiber tractography is far from perfect!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2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605249" y="3737258"/>
            <a:ext cx="3256881" cy="2464050"/>
            <a:chOff x="5605249" y="3953282"/>
            <a:chExt cx="3256881" cy="2464050"/>
          </a:xfrm>
        </p:grpSpPr>
        <p:sp>
          <p:nvSpPr>
            <p:cNvPr id="20" name="Right Arrow 19"/>
            <p:cNvSpPr/>
            <p:nvPr/>
          </p:nvSpPr>
          <p:spPr bwMode="auto">
            <a:xfrm rot="5400000">
              <a:off x="6774794" y="4047618"/>
              <a:ext cx="699854" cy="511182"/>
            </a:xfrm>
            <a:prstGeom prst="rightArrow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1921030" name="Picture 6" descr="F:\Work\Images\DEC1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891" t="8969" r="28623" b="19155"/>
            <a:stretch>
              <a:fillRect/>
            </a:stretch>
          </p:blipFill>
          <p:spPr bwMode="auto">
            <a:xfrm>
              <a:off x="5605249" y="4682377"/>
              <a:ext cx="1367379" cy="1734955"/>
            </a:xfrm>
            <a:prstGeom prst="rect">
              <a:avLst/>
            </a:prstGeom>
            <a:noFill/>
          </p:spPr>
        </p:pic>
        <p:pic>
          <p:nvPicPr>
            <p:cNvPr id="1921031" name="Picture 7" descr="F:\Work\Images\DEC2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2298" t="17004" r="22797" b="21283"/>
            <a:stretch>
              <a:fillRect/>
            </a:stretch>
          </p:blipFill>
          <p:spPr bwMode="auto">
            <a:xfrm>
              <a:off x="7095055" y="4791915"/>
              <a:ext cx="1767075" cy="1489638"/>
            </a:xfrm>
            <a:prstGeom prst="rect">
              <a:avLst/>
            </a:prstGeom>
            <a:noFill/>
          </p:spPr>
        </p:pic>
      </p:grpSp>
      <p:grpSp>
        <p:nvGrpSpPr>
          <p:cNvPr id="41" name="Group 40"/>
          <p:cNvGrpSpPr/>
          <p:nvPr/>
        </p:nvGrpSpPr>
        <p:grpSpPr>
          <a:xfrm>
            <a:off x="791580" y="4581128"/>
            <a:ext cx="4301274" cy="1551084"/>
            <a:chOff x="791580" y="4797152"/>
            <a:chExt cx="4301274" cy="1551084"/>
          </a:xfrm>
        </p:grpSpPr>
        <p:sp>
          <p:nvSpPr>
            <p:cNvPr id="23" name="Right Arrow 22"/>
            <p:cNvSpPr/>
            <p:nvPr/>
          </p:nvSpPr>
          <p:spPr bwMode="auto">
            <a:xfrm rot="10800000">
              <a:off x="3887925" y="5337212"/>
              <a:ext cx="1204929" cy="511182"/>
            </a:xfrm>
            <a:prstGeom prst="rightArrow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24" name="Picture 17" descr="tract_models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30609"/>
                </a:clrFrom>
                <a:clrTo>
                  <a:srgbClr val="030609">
                    <a:alpha val="0"/>
                  </a:srgbClr>
                </a:clrTo>
              </a:clrChange>
            </a:blip>
            <a:srcRect l="23627" t="59641" r="25378" b="3462"/>
            <a:stretch>
              <a:fillRect/>
            </a:stretch>
          </p:blipFill>
          <p:spPr bwMode="auto">
            <a:xfrm>
              <a:off x="791580" y="4797152"/>
              <a:ext cx="2570231" cy="155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10" descr="MRI"/>
          <p:cNvPicPr>
            <a:picLocks noChangeAspect="1" noChangeArrowheads="1"/>
          </p:cNvPicPr>
          <p:nvPr/>
        </p:nvPicPr>
        <p:blipFill>
          <a:blip r:embed="rId6" cstate="print"/>
          <a:srcRect l="17734" t="7465" b="7420"/>
          <a:stretch>
            <a:fillRect/>
          </a:stretch>
        </p:blipFill>
        <p:spPr bwMode="auto">
          <a:xfrm>
            <a:off x="359532" y="1134824"/>
            <a:ext cx="2551626" cy="1862128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scene3d>
            <a:camera prst="perspectiveHeroicExtremeRightFacing"/>
            <a:lightRig rig="threePt" dir="t"/>
          </a:scene3d>
        </p:spPr>
      </p:pic>
      <p:sp>
        <p:nvSpPr>
          <p:cNvPr id="10" name="Right Arrow 9"/>
          <p:cNvSpPr/>
          <p:nvPr/>
        </p:nvSpPr>
        <p:spPr bwMode="auto">
          <a:xfrm>
            <a:off x="3775121" y="1801694"/>
            <a:ext cx="1204929" cy="511182"/>
          </a:xfrm>
          <a:prstGeom prst="rightArrow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5544108" y="980728"/>
            <a:ext cx="3078542" cy="2537318"/>
            <a:chOff x="5418206" y="686379"/>
            <a:chExt cx="3589740" cy="2958645"/>
          </a:xfrm>
        </p:grpSpPr>
        <p:pic>
          <p:nvPicPr>
            <p:cNvPr id="1921026" name="Picture 2" descr="F:\Work\Images\B0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090" t="8334" r="25002" b="16668"/>
            <a:stretch>
              <a:fillRect/>
            </a:stretch>
          </p:blipFill>
          <p:spPr bwMode="auto">
            <a:xfrm>
              <a:off x="5418206" y="686379"/>
              <a:ext cx="1524316" cy="1827833"/>
            </a:xfrm>
            <a:prstGeom prst="rect">
              <a:avLst/>
            </a:prstGeom>
            <a:noFill/>
          </p:spPr>
        </p:pic>
        <p:pic>
          <p:nvPicPr>
            <p:cNvPr id="1921029" name="Picture 5" descr="F:\Work\Images\DWI2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127" t="8334" r="25002" b="16668"/>
            <a:stretch>
              <a:fillRect/>
            </a:stretch>
          </p:blipFill>
          <p:spPr bwMode="auto">
            <a:xfrm>
              <a:off x="5819849" y="1819374"/>
              <a:ext cx="1508499" cy="1810314"/>
            </a:xfrm>
            <a:prstGeom prst="rect">
              <a:avLst/>
            </a:prstGeom>
            <a:noFill/>
          </p:spPr>
        </p:pic>
        <p:pic>
          <p:nvPicPr>
            <p:cNvPr id="1921027" name="Picture 3" descr="F:\Work\Images\DWI4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127" t="8334" r="25002" b="16668"/>
            <a:stretch>
              <a:fillRect/>
            </a:stretch>
          </p:blipFill>
          <p:spPr bwMode="auto">
            <a:xfrm>
              <a:off x="6440570" y="687471"/>
              <a:ext cx="1508499" cy="1810314"/>
            </a:xfrm>
            <a:prstGeom prst="rect">
              <a:avLst/>
            </a:prstGeom>
            <a:noFill/>
          </p:spPr>
        </p:pic>
        <p:pic>
          <p:nvPicPr>
            <p:cNvPr id="1921028" name="Picture 4" descr="F:\Work\Images\DWI3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127" t="8334" r="25002" b="16668"/>
            <a:stretch>
              <a:fillRect/>
            </a:stretch>
          </p:blipFill>
          <p:spPr bwMode="auto">
            <a:xfrm>
              <a:off x="6988265" y="1834718"/>
              <a:ext cx="1508483" cy="1810306"/>
            </a:xfrm>
            <a:prstGeom prst="rect">
              <a:avLst/>
            </a:prstGeom>
            <a:noFill/>
          </p:spPr>
        </p:pic>
        <p:pic>
          <p:nvPicPr>
            <p:cNvPr id="1921025" name="Picture 1" descr="F:\Work\Images\DWI1.pn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127" t="8334" r="25002" b="16668"/>
            <a:stretch>
              <a:fillRect/>
            </a:stretch>
          </p:blipFill>
          <p:spPr bwMode="auto">
            <a:xfrm>
              <a:off x="7499447" y="686379"/>
              <a:ext cx="1508499" cy="1810314"/>
            </a:xfrm>
            <a:prstGeom prst="rect">
              <a:avLst/>
            </a:prstGeom>
            <a:noFill/>
          </p:spPr>
        </p:pic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Lebel C. et al, NeuroImage (2008)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015716" y="2816932"/>
            <a:ext cx="3535914" cy="1670144"/>
            <a:chOff x="2015716" y="3032956"/>
            <a:chExt cx="3535914" cy="1670144"/>
          </a:xfrm>
        </p:grpSpPr>
        <p:sp>
          <p:nvSpPr>
            <p:cNvPr id="28" name="Bent-Up Arrow 27"/>
            <p:cNvSpPr>
              <a:spLocks noChangeAspect="1"/>
            </p:cNvSpPr>
            <p:nvPr/>
          </p:nvSpPr>
          <p:spPr bwMode="auto">
            <a:xfrm rot="16200000" flipV="1">
              <a:off x="2095787" y="3708970"/>
              <a:ext cx="792088" cy="952229"/>
            </a:xfrm>
            <a:prstGeom prst="bentUpArrow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3347864" y="3032956"/>
              <a:ext cx="2203766" cy="1670144"/>
              <a:chOff x="3152" y="2552"/>
              <a:chExt cx="1973" cy="1490"/>
            </a:xfrm>
          </p:grpSpPr>
          <p:pic>
            <p:nvPicPr>
              <p:cNvPr id="35" name="Picture 19" descr="ts_corticosp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52" y="2552"/>
                <a:ext cx="1973" cy="1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Text Box 21"/>
              <p:cNvSpPr txBox="1">
                <a:spLocks noChangeArrowheads="1"/>
              </p:cNvSpPr>
              <p:nvPr/>
            </p:nvSpPr>
            <p:spPr bwMode="auto">
              <a:xfrm>
                <a:off x="3175" y="2608"/>
                <a:ext cx="159" cy="1337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 b="1" dirty="0">
                    <a:solidFill>
                      <a:srgbClr val="FFFFFF"/>
                    </a:solidFill>
                  </a:rPr>
                  <a:t>ANISOTROPY</a:t>
                </a:r>
              </a:p>
            </p:txBody>
          </p:sp>
        </p:grpSp>
      </p:grp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The pipeline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123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65"/>
          <p:cNvSpPr>
            <a:spLocks noChangeArrowheads="1"/>
          </p:cNvSpPr>
          <p:nvPr/>
        </p:nvSpPr>
        <p:spPr bwMode="auto">
          <a:xfrm>
            <a:off x="-14226" y="646116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13" name="Freeform 12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07582" y="77788"/>
            <a:ext cx="8328837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Fiber tractography is far from perfect!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4034B1-0031-5448-BA04-5468179CB0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1" t="5614" r="4458" b="6156"/>
          <a:stretch/>
        </p:blipFill>
        <p:spPr>
          <a:xfrm>
            <a:off x="16896" y="2888940"/>
            <a:ext cx="9110208" cy="33483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083C0E0-7B62-F545-A60F-D5027596E9C4}"/>
              </a:ext>
            </a:extLst>
          </p:cNvPr>
          <p:cNvGrpSpPr/>
          <p:nvPr/>
        </p:nvGrpSpPr>
        <p:grpSpPr>
          <a:xfrm>
            <a:off x="144332" y="848566"/>
            <a:ext cx="8855337" cy="1644330"/>
            <a:chOff x="144332" y="848566"/>
            <a:chExt cx="8855337" cy="16443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2D6A13-DD8B-9940-8D5E-AE768B037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683"/>
            <a:stretch/>
          </p:blipFill>
          <p:spPr>
            <a:xfrm>
              <a:off x="144332" y="848566"/>
              <a:ext cx="8855337" cy="16443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50800" stA="29000" endPos="28000" dist="76200" dir="5400000" sy="-100000" algn="bl" rotWithShape="0"/>
            </a:effectLst>
          </p:spPr>
        </p:pic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A82E35E5-343E-FA47-94D3-95848A455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516" y="1664804"/>
              <a:ext cx="2952328" cy="43204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Arial" charset="0"/>
                  <a:sym typeface="Wingdings" pitchFamily="2" charset="2"/>
                </a:rPr>
                <a:t>Ben Jeurissen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Arial" charset="0"/>
                  <a:sym typeface="Wingdings" pitchFamily="2" charset="2"/>
                </a:rPr>
                <a:t>et al. </a:t>
              </a:r>
              <a:r>
                <a:rPr kumimoji="0" lang="en-US" b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Arial" charset="0"/>
                  <a:sym typeface="Wingdings" pitchFamily="2" charset="2"/>
                </a:rPr>
                <a:t>(in press)</a:t>
              </a:r>
            </a:p>
          </p:txBody>
        </p:sp>
      </p:grpSp>
      <p:sp>
        <p:nvSpPr>
          <p:cNvPr id="28" name="Text Box 7">
            <a:extLst>
              <a:ext uri="{FF2B5EF4-FFF2-40B4-BE49-F238E27FC236}">
                <a16:creationId xmlns:a16="http://schemas.microsoft.com/office/drawing/2014/main" id="{4EA92B9C-1752-8F43-84D7-7978AF039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6516932"/>
            <a:ext cx="6025231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sym typeface="Wingdings" pitchFamily="2" charset="2"/>
              </a:rPr>
              <a:t>Jeurissen B. et al, NMR in Biomedicine, (in press)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79987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88190" y="116632"/>
            <a:ext cx="7967621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Acknowledgements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220072" y="800708"/>
            <a:ext cx="3672408" cy="488758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Stefan Sunaert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Christian Beaulieu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Donald Tournier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Tomas Paus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Susumu Mori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Russ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Poldrack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Wingdings" pitchFamily="2" charset="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Derek Jones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Niek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 van der Aa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Yael Reijmer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itchFamily="2" charset="2"/>
              </a:rPr>
              <a:t>Karen Caeyenberghs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Calibri"/>
                <a:cs typeface="Arial" charset="0"/>
                <a:sym typeface="Wingdings" pitchFamily="2" charset="2"/>
              </a:rPr>
              <a:t>Martijn Froeling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Wingdings" pitchFamily="2" charset="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48" y="1476622"/>
            <a:ext cx="4860540" cy="332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19000" dist="50800" dir="5400000" sy="-100000" algn="bl" rotWithShape="0"/>
          </a:effectLst>
          <a:scene3d>
            <a:camera prst="isometricOffAxis1Right">
              <a:rot lat="1080000" lon="20039998" rev="0"/>
            </a:camera>
            <a:lightRig rig="threePt" dir="t"/>
          </a:scene3d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7524" y="908720"/>
            <a:ext cx="5060763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isometricOffAxis1Right"/>
            <a:lightRig rig="soft" dir="t"/>
          </a:scene3d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25400"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www.ExploreDTI.com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  <p:sp>
        <p:nvSpPr>
          <p:cNvPr id="17" name="Text Box 6">
            <a:extLst>
              <a:ext uri="{FF2B5EF4-FFF2-40B4-BE49-F238E27FC236}">
                <a16:creationId xmlns:a16="http://schemas.microsoft.com/office/drawing/2014/main" id="{B474604F-766D-8D4F-844C-FC65526A0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21" y="5589240"/>
            <a:ext cx="8625159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soft" dir="t"/>
          </a:scene3d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25400"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Next workshop: 27-29 May 2019 in Budapest, Hungary Details: www.ExploreDTI.com/workshop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454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37" descr="http://providi-lab.org/images/gallery/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20" t="19209" r="9911" b="21152"/>
          <a:stretch/>
        </p:blipFill>
        <p:spPr bwMode="auto">
          <a:xfrm>
            <a:off x="3175" y="8620"/>
            <a:ext cx="9130413" cy="68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14" name="Picture 2" descr="ir. Daniele Perro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20067" r="22089" b="36647"/>
          <a:stretch/>
        </p:blipFill>
        <p:spPr bwMode="auto">
          <a:xfrm>
            <a:off x="4111754" y="5411036"/>
            <a:ext cx="889394" cy="107191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16" name="Picture 4" descr="https://media.licdn.com/media/p/4/005/036/0dc/229fa0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3" t="499" r="21176" b="19659"/>
          <a:stretch/>
        </p:blipFill>
        <p:spPr bwMode="auto">
          <a:xfrm>
            <a:off x="1925597" y="656692"/>
            <a:ext cx="859469" cy="107373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19" name="Picture 7" descr="http://www.isi.uu.nl/People/php/pic/chanta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3" r="15481" b="26325"/>
          <a:stretch/>
        </p:blipFill>
        <p:spPr bwMode="auto">
          <a:xfrm>
            <a:off x="2264306" y="5409220"/>
            <a:ext cx="889394" cy="107373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21" name="Picture 9" descr="http://www.isi.uu.nl/People/php/pic/aquin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5270" r="13067" b="17420"/>
          <a:stretch/>
        </p:blipFill>
        <p:spPr bwMode="auto">
          <a:xfrm>
            <a:off x="1893205" y="2106554"/>
            <a:ext cx="891608" cy="107191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23" name="Picture 11" descr="http://faber.kuleuven.be/english/research/dep2/mcn/control/people/JolienGooijersThumb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3209" r="5777" b="18549"/>
          <a:stretch/>
        </p:blipFill>
        <p:spPr bwMode="auto">
          <a:xfrm>
            <a:off x="412870" y="5412149"/>
            <a:ext cx="893382" cy="1055791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25" name="Picture 13" descr="Timo Roine's pictur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6160" b="17269"/>
          <a:stretch/>
        </p:blipFill>
        <p:spPr bwMode="auto">
          <a:xfrm>
            <a:off x="7802031" y="5422017"/>
            <a:ext cx="891608" cy="107373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27" name="Picture 15" descr="http://www.isi.uu.nl/People/php/pic/wiekehaakma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t="169" r="3198"/>
          <a:stretch/>
        </p:blipFill>
        <p:spPr bwMode="auto">
          <a:xfrm>
            <a:off x="418336" y="3933056"/>
            <a:ext cx="811395" cy="107192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29" name="Picture 17" descr="http://www.isi.uu.nl/People/php/pic/junglung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1590" r="898" b="-1"/>
          <a:stretch/>
        </p:blipFill>
        <p:spPr bwMode="auto">
          <a:xfrm>
            <a:off x="7812728" y="3931092"/>
            <a:ext cx="871672" cy="105666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31" name="Picture 19" descr="http://www.isi.uu.nl/People/php/pic/sjoerd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307" r="6801" b="8893"/>
          <a:stretch/>
        </p:blipFill>
        <p:spPr bwMode="auto">
          <a:xfrm>
            <a:off x="5965396" y="3939457"/>
            <a:ext cx="871672" cy="107103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33" name="Picture 21" descr="Ben Jeurissen's pictur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502" r="2699" b="10143"/>
          <a:stretch/>
        </p:blipFill>
        <p:spPr bwMode="auto">
          <a:xfrm>
            <a:off x="4085393" y="3939457"/>
            <a:ext cx="904342" cy="108006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6135" name="Picture 23" descr="https://media.licdn.com/media/p/3/000/09c/092/37b2acb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t="265" r="6435" b="21332"/>
          <a:stretch/>
        </p:blipFill>
        <p:spPr bwMode="auto">
          <a:xfrm>
            <a:off x="2205391" y="3939457"/>
            <a:ext cx="904341" cy="107103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-108520" y="6452081"/>
            <a:ext cx="195107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Gooijers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1619672" y="1716657"/>
            <a:ext cx="1483018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H.M. Hulshof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7265446" y="6501401"/>
            <a:ext cx="195107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Roine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132041" y="6469249"/>
            <a:ext cx="1215823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C.M.W. Tax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3557034" y="4979291"/>
            <a:ext cx="195107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Jeurissen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7524328" y="4979291"/>
            <a:ext cx="1447014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J.-L. Hsu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-144524" y="4977172"/>
            <a:ext cx="195107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W. Haakma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1367644" y="3171469"/>
            <a:ext cx="195107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Aquino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923928" y="6499579"/>
            <a:ext cx="1266994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Perrone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1907704" y="4979291"/>
            <a:ext cx="1470508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W. Van Hecke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5681270" y="4979291"/>
            <a:ext cx="1447014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S.B. Vos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03477" y="-40161"/>
            <a:ext cx="713704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2159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PROVIDI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215900" algn="ctr" rotWithShape="0">
                    <a:prstClr val="black"/>
                  </a:outerShdw>
                </a:effectLst>
              </a:rPr>
              <a:t>Lab (http://www.providi-lab.org)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2159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143508" y="3171469"/>
            <a:ext cx="1483018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Robalo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016580" name="Picture 4" descr="http://www.isi.uu.nl/People/php/pic/szabolcs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9386" r="14348" b="13466"/>
          <a:stretch/>
        </p:blipFill>
        <p:spPr bwMode="auto">
          <a:xfrm>
            <a:off x="4880716" y="656692"/>
            <a:ext cx="873210" cy="106808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6582" name="Picture 6" descr="http://www.isi.uu.nl/People/php/pic/fenghua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" b="5278"/>
          <a:stretch/>
        </p:blipFill>
        <p:spPr bwMode="auto">
          <a:xfrm>
            <a:off x="4859996" y="2106554"/>
            <a:ext cx="893382" cy="1095816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6584" name="Picture 8" descr="http://www.isi.uu.nl/People/php/pic/JelmerKok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2530" r="3262"/>
          <a:stretch/>
        </p:blipFill>
        <p:spPr bwMode="auto">
          <a:xfrm>
            <a:off x="421213" y="666027"/>
            <a:ext cx="894300" cy="108386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6586" name="Picture 10" descr="http://www.isi.uu.nl/People/php/pic/hamed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r="8235" b="4570"/>
          <a:stretch/>
        </p:blipFill>
        <p:spPr bwMode="auto">
          <a:xfrm>
            <a:off x="3395150" y="663651"/>
            <a:ext cx="875482" cy="1108556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6588" name="Picture 12" descr="http://www.isi.uu.nl/People/php/pic/OmarOdish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10" y="656693"/>
            <a:ext cx="875482" cy="108434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6590" name="Picture 14" descr="http://www.isi.uu.nl/People/php/pic/ulrikaroine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r="5439" b="12166"/>
          <a:stretch/>
        </p:blipFill>
        <p:spPr bwMode="auto">
          <a:xfrm>
            <a:off x="6337908" y="2106554"/>
            <a:ext cx="863668" cy="108386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359532" y="1700398"/>
            <a:ext cx="1069032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Kok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4688325" y="1716657"/>
            <a:ext cx="1215823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S.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Dávid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6309222" y="1716657"/>
            <a:ext cx="1035086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O.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Odish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3239852" y="1749895"/>
            <a:ext cx="120903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Mesri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4313118" y="3171469"/>
            <a:ext cx="195107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F. Guo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6156636" y="3171469"/>
            <a:ext cx="125968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Roine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1810309" y="3429000"/>
            <a:ext cx="5523382" cy="461665"/>
          </a:xfrm>
          <a:prstGeom prst="rect">
            <a:avLst/>
          </a:prstGeom>
          <a:solidFill>
            <a:schemeClr val="tx1">
              <a:alpha val="44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Alumni who moved on to bigger &amp; better…</a:t>
            </a:r>
          </a:p>
        </p:txBody>
      </p:sp>
      <p:pic>
        <p:nvPicPr>
          <p:cNvPr id="48" name="Picture 25" descr="https://www.tcd.ie/Neuroscience/multisensory/images/erik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3614" r="4339" b="3193"/>
          <a:stretch/>
        </p:blipFill>
        <p:spPr bwMode="auto">
          <a:xfrm>
            <a:off x="7849578" y="675889"/>
            <a:ext cx="859469" cy="107373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outerShdw blurRad="101600" dist="215900" dir="5400000" sx="104000" sy="104000" algn="t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7553478" y="1753071"/>
            <a:ext cx="1483018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O’Hanlon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0" name="Picture 2" descr="F:\Work\Files\Sam_pic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04" y="2118761"/>
            <a:ext cx="902008" cy="106808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7640653" y="3193231"/>
            <a:ext cx="1215823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 St-Jean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7171" r="39247" b="13775"/>
          <a:stretch/>
        </p:blipFill>
        <p:spPr>
          <a:xfrm>
            <a:off x="3369343" y="2096852"/>
            <a:ext cx="906123" cy="1105518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2843808" y="3171469"/>
            <a:ext cx="195107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De Luca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9341" y="2090703"/>
            <a:ext cx="889334" cy="1111667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53" name="Picture 2" descr="http://www.isi.uu.nl/People/php/pic/anneriet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6" t="4350" r="13584" b="34265"/>
          <a:stretch/>
        </p:blipFill>
        <p:spPr bwMode="auto">
          <a:xfrm>
            <a:off x="5959202" y="5417056"/>
            <a:ext cx="884775" cy="1095816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5645266" y="6505599"/>
            <a:ext cx="1483018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Heemskerk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5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23" name="Freeform 22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9512" y="2420888"/>
            <a:ext cx="8784976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de-DE" altLang="zh-TW" sz="3600" b="1" dirty="0">
                <a:solidFill>
                  <a:srgbClr val="FFFF00"/>
                </a:solidFill>
                <a:latin typeface="Comic Sans MS" pitchFamily="66" charset="0"/>
              </a:rPr>
              <a:t>Thank you for your attention!</a:t>
            </a:r>
            <a:endParaRPr lang="zh-CN" altLang="en-US" sz="3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7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37" name="Rectangle 565"/>
          <p:cNvSpPr>
            <a:spLocks noChangeArrowheads="1"/>
          </p:cNvSpPr>
          <p:nvPr/>
        </p:nvSpPr>
        <p:spPr bwMode="auto">
          <a:xfrm>
            <a:off x="3175" y="6453188"/>
            <a:ext cx="9113838" cy="71437"/>
          </a:xfrm>
          <a:prstGeom prst="rect">
            <a:avLst/>
          </a:prstGeom>
          <a:gradFill flip="none" rotWithShape="1">
            <a:gsLst>
              <a:gs pos="0">
                <a:srgbClr val="58B9B9">
                  <a:shade val="30000"/>
                  <a:satMod val="115000"/>
                  <a:alpha val="0"/>
                </a:srgbClr>
              </a:gs>
              <a:gs pos="50000">
                <a:srgbClr val="58B9B9">
                  <a:shade val="67500"/>
                  <a:satMod val="115000"/>
                </a:srgbClr>
              </a:gs>
              <a:gs pos="100000">
                <a:srgbClr val="58B9B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44388" y="6569118"/>
            <a:ext cx="584208" cy="229343"/>
            <a:chOff x="795728" y="1392836"/>
            <a:chExt cx="7605009" cy="2985502"/>
          </a:xfrm>
        </p:grpSpPr>
        <p:sp>
          <p:nvSpPr>
            <p:cNvPr id="489" name="Freeform 488"/>
            <p:cNvSpPr/>
            <p:nvPr/>
          </p:nvSpPr>
          <p:spPr>
            <a:xfrm>
              <a:off x="795728" y="2686987"/>
              <a:ext cx="7438868" cy="1206709"/>
            </a:xfrm>
            <a:custGeom>
              <a:avLst/>
              <a:gdLst>
                <a:gd name="connsiteX0" fmla="*/ 395990 w 7438868"/>
                <a:gd name="connsiteY0" fmla="*/ 895662 h 1206709"/>
                <a:gd name="connsiteX1" fmla="*/ 156147 w 7438868"/>
                <a:gd name="connsiteY1" fmla="*/ 1053059 h 1206709"/>
                <a:gd name="connsiteX2" fmla="*/ 13741 w 7438868"/>
                <a:gd name="connsiteY2" fmla="*/ 1172980 h 1206709"/>
                <a:gd name="connsiteX3" fmla="*/ 73702 w 7438868"/>
                <a:gd name="connsiteY3" fmla="*/ 1202961 h 1206709"/>
                <a:gd name="connsiteX4" fmla="*/ 321039 w 7438868"/>
                <a:gd name="connsiteY4" fmla="*/ 1150495 h 1206709"/>
                <a:gd name="connsiteX5" fmla="*/ 1138003 w 7438868"/>
                <a:gd name="connsiteY5" fmla="*/ 970613 h 1206709"/>
                <a:gd name="connsiteX6" fmla="*/ 2067393 w 7438868"/>
                <a:gd name="connsiteY6" fmla="*/ 745761 h 1206709"/>
                <a:gd name="connsiteX7" fmla="*/ 3244121 w 7438868"/>
                <a:gd name="connsiteY7" fmla="*/ 505918 h 1206709"/>
                <a:gd name="connsiteX8" fmla="*/ 4091065 w 7438868"/>
                <a:gd name="connsiteY8" fmla="*/ 408482 h 1206709"/>
                <a:gd name="connsiteX9" fmla="*/ 4533275 w 7438868"/>
                <a:gd name="connsiteY9" fmla="*/ 438462 h 1206709"/>
                <a:gd name="connsiteX10" fmla="*/ 6039787 w 7438868"/>
                <a:gd name="connsiteY10" fmla="*/ 753256 h 1206709"/>
                <a:gd name="connsiteX11" fmla="*/ 6759315 w 7438868"/>
                <a:gd name="connsiteY11" fmla="*/ 940633 h 1206709"/>
                <a:gd name="connsiteX12" fmla="*/ 7351426 w 7438868"/>
                <a:gd name="connsiteY12" fmla="*/ 1135505 h 1206709"/>
                <a:gd name="connsiteX13" fmla="*/ 7283970 w 7438868"/>
                <a:gd name="connsiteY13" fmla="*/ 1098029 h 1206709"/>
                <a:gd name="connsiteX14" fmla="*/ 7081603 w 7438868"/>
                <a:gd name="connsiteY14" fmla="*/ 1015583 h 1206709"/>
                <a:gd name="connsiteX15" fmla="*/ 6324600 w 7438868"/>
                <a:gd name="connsiteY15" fmla="*/ 738265 h 1206709"/>
                <a:gd name="connsiteX16" fmla="*/ 5792449 w 7438868"/>
                <a:gd name="connsiteY16" fmla="*/ 543393 h 1206709"/>
                <a:gd name="connsiteX17" fmla="*/ 4720652 w 7438868"/>
                <a:gd name="connsiteY17" fmla="*/ 221105 h 1206709"/>
                <a:gd name="connsiteX18" fmla="*/ 4061085 w 7438868"/>
                <a:gd name="connsiteY18" fmla="*/ 63708 h 1206709"/>
                <a:gd name="connsiteX19" fmla="*/ 3356547 w 7438868"/>
                <a:gd name="connsiteY19" fmla="*/ 3747 h 1206709"/>
                <a:gd name="connsiteX20" fmla="*/ 2239780 w 7438868"/>
                <a:gd name="connsiteY20" fmla="*/ 86193 h 1206709"/>
                <a:gd name="connsiteX21" fmla="*/ 1422816 w 7438868"/>
                <a:gd name="connsiteY21" fmla="*/ 408482 h 1206709"/>
                <a:gd name="connsiteX22" fmla="*/ 395990 w 7438868"/>
                <a:gd name="connsiteY22" fmla="*/ 895662 h 1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38868" h="1206709">
                  <a:moveTo>
                    <a:pt x="395990" y="895662"/>
                  </a:moveTo>
                  <a:cubicBezTo>
                    <a:pt x="184879" y="1003091"/>
                    <a:pt x="219855" y="1006839"/>
                    <a:pt x="156147" y="1053059"/>
                  </a:cubicBezTo>
                  <a:cubicBezTo>
                    <a:pt x="92439" y="1099279"/>
                    <a:pt x="27482" y="1147996"/>
                    <a:pt x="13741" y="1172980"/>
                  </a:cubicBezTo>
                  <a:cubicBezTo>
                    <a:pt x="0" y="1197964"/>
                    <a:pt x="22486" y="1206709"/>
                    <a:pt x="73702" y="1202961"/>
                  </a:cubicBezTo>
                  <a:cubicBezTo>
                    <a:pt x="124918" y="1199214"/>
                    <a:pt x="321039" y="1150495"/>
                    <a:pt x="321039" y="1150495"/>
                  </a:cubicBezTo>
                  <a:lnTo>
                    <a:pt x="1138003" y="970613"/>
                  </a:lnTo>
                  <a:cubicBezTo>
                    <a:pt x="1429062" y="903157"/>
                    <a:pt x="1716373" y="823210"/>
                    <a:pt x="2067393" y="745761"/>
                  </a:cubicBezTo>
                  <a:cubicBezTo>
                    <a:pt x="2418413" y="668312"/>
                    <a:pt x="2906842" y="562131"/>
                    <a:pt x="3244121" y="505918"/>
                  </a:cubicBezTo>
                  <a:cubicBezTo>
                    <a:pt x="3581400" y="449705"/>
                    <a:pt x="3876206" y="419725"/>
                    <a:pt x="4091065" y="408482"/>
                  </a:cubicBezTo>
                  <a:cubicBezTo>
                    <a:pt x="4305924" y="397239"/>
                    <a:pt x="4208488" y="381000"/>
                    <a:pt x="4533275" y="438462"/>
                  </a:cubicBezTo>
                  <a:cubicBezTo>
                    <a:pt x="4858062" y="495924"/>
                    <a:pt x="5668780" y="669561"/>
                    <a:pt x="6039787" y="753256"/>
                  </a:cubicBezTo>
                  <a:cubicBezTo>
                    <a:pt x="6410794" y="836951"/>
                    <a:pt x="6540709" y="876925"/>
                    <a:pt x="6759315" y="940633"/>
                  </a:cubicBezTo>
                  <a:cubicBezTo>
                    <a:pt x="6977921" y="1004341"/>
                    <a:pt x="7263984" y="1109272"/>
                    <a:pt x="7351426" y="1135505"/>
                  </a:cubicBezTo>
                  <a:cubicBezTo>
                    <a:pt x="7438868" y="1161738"/>
                    <a:pt x="7328940" y="1118016"/>
                    <a:pt x="7283970" y="1098029"/>
                  </a:cubicBezTo>
                  <a:cubicBezTo>
                    <a:pt x="7239000" y="1078042"/>
                    <a:pt x="7081603" y="1015583"/>
                    <a:pt x="7081603" y="1015583"/>
                  </a:cubicBezTo>
                  <a:lnTo>
                    <a:pt x="6324600" y="738265"/>
                  </a:lnTo>
                  <a:cubicBezTo>
                    <a:pt x="6109741" y="659567"/>
                    <a:pt x="6059774" y="629586"/>
                    <a:pt x="5792449" y="543393"/>
                  </a:cubicBezTo>
                  <a:cubicBezTo>
                    <a:pt x="5525124" y="457200"/>
                    <a:pt x="5009213" y="301053"/>
                    <a:pt x="4720652" y="221105"/>
                  </a:cubicBezTo>
                  <a:cubicBezTo>
                    <a:pt x="4432091" y="141158"/>
                    <a:pt x="4288436" y="99934"/>
                    <a:pt x="4061085" y="63708"/>
                  </a:cubicBezTo>
                  <a:cubicBezTo>
                    <a:pt x="3833734" y="27482"/>
                    <a:pt x="3660098" y="0"/>
                    <a:pt x="3356547" y="3747"/>
                  </a:cubicBezTo>
                  <a:cubicBezTo>
                    <a:pt x="3052996" y="7495"/>
                    <a:pt x="2562069" y="18737"/>
                    <a:pt x="2239780" y="86193"/>
                  </a:cubicBezTo>
                  <a:cubicBezTo>
                    <a:pt x="1917492" y="153649"/>
                    <a:pt x="1730114" y="271072"/>
                    <a:pt x="1422816" y="408482"/>
                  </a:cubicBezTo>
                  <a:cubicBezTo>
                    <a:pt x="1115518" y="545892"/>
                    <a:pt x="607101" y="788233"/>
                    <a:pt x="395990" y="8956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4278443" y="3586396"/>
              <a:ext cx="1737609" cy="773244"/>
            </a:xfrm>
            <a:custGeom>
              <a:avLst/>
              <a:gdLst>
                <a:gd name="connsiteX0" fmla="*/ 1485275 w 1737609"/>
                <a:gd name="connsiteY0" fmla="*/ 768247 h 773244"/>
                <a:gd name="connsiteX1" fmla="*/ 863183 w 1737609"/>
                <a:gd name="connsiteY1" fmla="*/ 648325 h 773244"/>
                <a:gd name="connsiteX2" fmla="*/ 203616 w 1737609"/>
                <a:gd name="connsiteY2" fmla="*/ 378502 h 773244"/>
                <a:gd name="connsiteX3" fmla="*/ 1249 w 1737609"/>
                <a:gd name="connsiteY3" fmla="*/ 138660 h 773244"/>
                <a:gd name="connsiteX4" fmla="*/ 196121 w 1737609"/>
                <a:gd name="connsiteY4" fmla="*/ 18738 h 773244"/>
                <a:gd name="connsiteX5" fmla="*/ 698291 w 1737609"/>
                <a:gd name="connsiteY5" fmla="*/ 26234 h 773244"/>
                <a:gd name="connsiteX6" fmla="*/ 1335373 w 1737609"/>
                <a:gd name="connsiteY6" fmla="*/ 168640 h 773244"/>
                <a:gd name="connsiteX7" fmla="*/ 1695137 w 1737609"/>
                <a:gd name="connsiteY7" fmla="*/ 400988 h 773244"/>
                <a:gd name="connsiteX8" fmla="*/ 1590206 w 1737609"/>
                <a:gd name="connsiteY8" fmla="*/ 678306 h 773244"/>
                <a:gd name="connsiteX9" fmla="*/ 1485275 w 1737609"/>
                <a:gd name="connsiteY9" fmla="*/ 768247 h 77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609" h="773244">
                  <a:moveTo>
                    <a:pt x="1485275" y="768247"/>
                  </a:moveTo>
                  <a:cubicBezTo>
                    <a:pt x="1364105" y="763250"/>
                    <a:pt x="1076793" y="713283"/>
                    <a:pt x="863183" y="648325"/>
                  </a:cubicBezTo>
                  <a:cubicBezTo>
                    <a:pt x="649573" y="583367"/>
                    <a:pt x="347272" y="463446"/>
                    <a:pt x="203616" y="378502"/>
                  </a:cubicBezTo>
                  <a:cubicBezTo>
                    <a:pt x="59960" y="293558"/>
                    <a:pt x="2498" y="198621"/>
                    <a:pt x="1249" y="138660"/>
                  </a:cubicBezTo>
                  <a:cubicBezTo>
                    <a:pt x="0" y="78699"/>
                    <a:pt x="79947" y="37476"/>
                    <a:pt x="196121" y="18738"/>
                  </a:cubicBezTo>
                  <a:cubicBezTo>
                    <a:pt x="312295" y="0"/>
                    <a:pt x="508416" y="1250"/>
                    <a:pt x="698291" y="26234"/>
                  </a:cubicBezTo>
                  <a:cubicBezTo>
                    <a:pt x="888166" y="51218"/>
                    <a:pt x="1169232" y="106181"/>
                    <a:pt x="1335373" y="168640"/>
                  </a:cubicBezTo>
                  <a:cubicBezTo>
                    <a:pt x="1501514" y="231099"/>
                    <a:pt x="1652665" y="316044"/>
                    <a:pt x="1695137" y="400988"/>
                  </a:cubicBezTo>
                  <a:cubicBezTo>
                    <a:pt x="1737609" y="485932"/>
                    <a:pt x="1623934" y="622093"/>
                    <a:pt x="1590206" y="678306"/>
                  </a:cubicBezTo>
                  <a:cubicBezTo>
                    <a:pt x="1556478" y="734519"/>
                    <a:pt x="1606445" y="773244"/>
                    <a:pt x="1485275" y="76824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885669" y="1392836"/>
              <a:ext cx="7515068" cy="2447145"/>
            </a:xfrm>
            <a:custGeom>
              <a:avLst/>
              <a:gdLst>
                <a:gd name="connsiteX0" fmla="*/ 66206 w 7515068"/>
                <a:gd name="connsiteY0" fmla="*/ 2399675 h 2447145"/>
                <a:gd name="connsiteX1" fmla="*/ 403485 w 7515068"/>
                <a:gd name="connsiteY1" fmla="*/ 2159833 h 2447145"/>
                <a:gd name="connsiteX2" fmla="*/ 2119859 w 7515068"/>
                <a:gd name="connsiteY2" fmla="*/ 1222948 h 2447145"/>
                <a:gd name="connsiteX3" fmla="*/ 3686331 w 7515068"/>
                <a:gd name="connsiteY3" fmla="*/ 503420 h 2447145"/>
                <a:gd name="connsiteX4" fmla="*/ 4593236 w 7515068"/>
                <a:gd name="connsiteY4" fmla="*/ 158646 h 2447145"/>
                <a:gd name="connsiteX5" fmla="*/ 5267793 w 7515068"/>
                <a:gd name="connsiteY5" fmla="*/ 16239 h 2447145"/>
                <a:gd name="connsiteX6" fmla="*/ 5717498 w 7515068"/>
                <a:gd name="connsiteY6" fmla="*/ 61210 h 2447145"/>
                <a:gd name="connsiteX7" fmla="*/ 6219669 w 7515068"/>
                <a:gd name="connsiteY7" fmla="*/ 346023 h 2447145"/>
                <a:gd name="connsiteX8" fmla="*/ 6631898 w 7515068"/>
                <a:gd name="connsiteY8" fmla="*/ 750757 h 2447145"/>
                <a:gd name="connsiteX9" fmla="*/ 7141564 w 7515068"/>
                <a:gd name="connsiteY9" fmla="*/ 1515256 h 2447145"/>
                <a:gd name="connsiteX10" fmla="*/ 7478842 w 7515068"/>
                <a:gd name="connsiteY10" fmla="*/ 2309734 h 2447145"/>
                <a:gd name="connsiteX11" fmla="*/ 7358921 w 7515068"/>
                <a:gd name="connsiteY11" fmla="*/ 2137348 h 2447145"/>
                <a:gd name="connsiteX12" fmla="*/ 7096593 w 7515068"/>
                <a:gd name="connsiteY12" fmla="*/ 1770089 h 2447145"/>
                <a:gd name="connsiteX13" fmla="*/ 6669374 w 7515068"/>
                <a:gd name="connsiteY13" fmla="*/ 1305394 h 2447145"/>
                <a:gd name="connsiteX14" fmla="*/ 6122233 w 7515068"/>
                <a:gd name="connsiteY14" fmla="*/ 960620 h 2447145"/>
                <a:gd name="connsiteX15" fmla="*/ 5500141 w 7515068"/>
                <a:gd name="connsiteY15" fmla="*/ 848194 h 2447145"/>
                <a:gd name="connsiteX16" fmla="*/ 4668187 w 7515068"/>
                <a:gd name="connsiteY16" fmla="*/ 990600 h 2447145"/>
                <a:gd name="connsiteX17" fmla="*/ 3468974 w 7515068"/>
                <a:gd name="connsiteY17" fmla="*/ 1320384 h 2447145"/>
                <a:gd name="connsiteX18" fmla="*/ 898161 w 7515068"/>
                <a:gd name="connsiteY18" fmla="*/ 2167328 h 2447145"/>
                <a:gd name="connsiteX19" fmla="*/ 141157 w 7515068"/>
                <a:gd name="connsiteY19" fmla="*/ 2407171 h 2447145"/>
                <a:gd name="connsiteX20" fmla="*/ 66206 w 7515068"/>
                <a:gd name="connsiteY20" fmla="*/ 2399675 h 24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5068" h="2447145">
                  <a:moveTo>
                    <a:pt x="66206" y="2399675"/>
                  </a:moveTo>
                  <a:cubicBezTo>
                    <a:pt x="109927" y="2358452"/>
                    <a:pt x="61210" y="2355954"/>
                    <a:pt x="403485" y="2159833"/>
                  </a:cubicBezTo>
                  <a:cubicBezTo>
                    <a:pt x="745760" y="1963712"/>
                    <a:pt x="1572718" y="1499017"/>
                    <a:pt x="2119859" y="1222948"/>
                  </a:cubicBezTo>
                  <a:cubicBezTo>
                    <a:pt x="2667000" y="946879"/>
                    <a:pt x="3274102" y="680804"/>
                    <a:pt x="3686331" y="503420"/>
                  </a:cubicBezTo>
                  <a:cubicBezTo>
                    <a:pt x="4098560" y="326036"/>
                    <a:pt x="4329659" y="239843"/>
                    <a:pt x="4593236" y="158646"/>
                  </a:cubicBezTo>
                  <a:cubicBezTo>
                    <a:pt x="4856813" y="77449"/>
                    <a:pt x="5080416" y="32478"/>
                    <a:pt x="5267793" y="16239"/>
                  </a:cubicBezTo>
                  <a:cubicBezTo>
                    <a:pt x="5455170" y="0"/>
                    <a:pt x="5558852" y="6246"/>
                    <a:pt x="5717498" y="61210"/>
                  </a:cubicBezTo>
                  <a:cubicBezTo>
                    <a:pt x="5876144" y="116174"/>
                    <a:pt x="6067269" y="231099"/>
                    <a:pt x="6219669" y="346023"/>
                  </a:cubicBezTo>
                  <a:cubicBezTo>
                    <a:pt x="6372069" y="460947"/>
                    <a:pt x="6478249" y="555885"/>
                    <a:pt x="6631898" y="750757"/>
                  </a:cubicBezTo>
                  <a:cubicBezTo>
                    <a:pt x="6785547" y="945629"/>
                    <a:pt x="7000407" y="1255427"/>
                    <a:pt x="7141564" y="1515256"/>
                  </a:cubicBezTo>
                  <a:cubicBezTo>
                    <a:pt x="7282721" y="1775085"/>
                    <a:pt x="7442616" y="2206052"/>
                    <a:pt x="7478842" y="2309734"/>
                  </a:cubicBezTo>
                  <a:cubicBezTo>
                    <a:pt x="7515068" y="2413416"/>
                    <a:pt x="7422629" y="2227289"/>
                    <a:pt x="7358921" y="2137348"/>
                  </a:cubicBezTo>
                  <a:cubicBezTo>
                    <a:pt x="7295213" y="2047407"/>
                    <a:pt x="7211518" y="1908748"/>
                    <a:pt x="7096593" y="1770089"/>
                  </a:cubicBezTo>
                  <a:cubicBezTo>
                    <a:pt x="6981669" y="1631430"/>
                    <a:pt x="6831767" y="1440305"/>
                    <a:pt x="6669374" y="1305394"/>
                  </a:cubicBezTo>
                  <a:cubicBezTo>
                    <a:pt x="6506981" y="1170483"/>
                    <a:pt x="6317105" y="1036820"/>
                    <a:pt x="6122233" y="960620"/>
                  </a:cubicBezTo>
                  <a:cubicBezTo>
                    <a:pt x="5927361" y="884420"/>
                    <a:pt x="5742482" y="843197"/>
                    <a:pt x="5500141" y="848194"/>
                  </a:cubicBezTo>
                  <a:cubicBezTo>
                    <a:pt x="5257800" y="853191"/>
                    <a:pt x="5006715" y="911902"/>
                    <a:pt x="4668187" y="990600"/>
                  </a:cubicBezTo>
                  <a:cubicBezTo>
                    <a:pt x="4329659" y="1069298"/>
                    <a:pt x="4097312" y="1124263"/>
                    <a:pt x="3468974" y="1320384"/>
                  </a:cubicBezTo>
                  <a:cubicBezTo>
                    <a:pt x="2840636" y="1516505"/>
                    <a:pt x="898161" y="2167328"/>
                    <a:pt x="898161" y="2167328"/>
                  </a:cubicBezTo>
                  <a:lnTo>
                    <a:pt x="141157" y="2407171"/>
                  </a:lnTo>
                  <a:cubicBezTo>
                    <a:pt x="0" y="2447145"/>
                    <a:pt x="22485" y="2440898"/>
                    <a:pt x="66206" y="2399675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192721" y="2771766"/>
              <a:ext cx="1643085" cy="1606572"/>
            </a:xfrm>
            <a:prstGeom prst="ellipse">
              <a:avLst/>
            </a:prstGeom>
            <a:gradFill flip="none" rotWithShape="1">
              <a:gsLst>
                <a:gs pos="13000">
                  <a:srgbClr val="58B9B9">
                    <a:shade val="30000"/>
                    <a:satMod val="115000"/>
                  </a:srgbClr>
                </a:gs>
                <a:gs pos="50000">
                  <a:srgbClr val="58B9B9">
                    <a:shade val="67500"/>
                    <a:satMod val="115000"/>
                  </a:srgbClr>
                </a:gs>
                <a:gs pos="100000">
                  <a:srgbClr val="58B9B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403648" y="1160748"/>
            <a:ext cx="2975881" cy="3411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  <a:scene3d>
              <a:camera prst="perspectiveContrastingLef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0" b="1" dirty="0">
                <a:solidFill>
                  <a:srgbClr val="FFFFFF"/>
                </a:solidFill>
                <a:effectLst>
                  <a:outerShdw blurRad="139700" dist="368300" dir="5640000" sx="110000" sy="110000" algn="bl" rotWithShape="0">
                    <a:srgbClr val="FFFFFF">
                      <a:alpha val="13000"/>
                    </a:srgbClr>
                  </a:outerShdw>
                </a:effectLst>
                <a:cs typeface="Arial" charset="0"/>
                <a:sym typeface="Wingdings" pitchFamily="2" charset="2"/>
              </a:rPr>
              <a:t>?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39750" y="77788"/>
            <a:ext cx="8101013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Data quality assessment ...</a:t>
            </a:r>
            <a:endParaRPr lang="en-US" sz="32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605249" y="3737258"/>
            <a:ext cx="3256881" cy="2464050"/>
            <a:chOff x="5605249" y="3953282"/>
            <a:chExt cx="3256881" cy="2464050"/>
          </a:xfrm>
        </p:grpSpPr>
        <p:sp>
          <p:nvSpPr>
            <p:cNvPr id="28" name="Right Arrow 27"/>
            <p:cNvSpPr/>
            <p:nvPr/>
          </p:nvSpPr>
          <p:spPr bwMode="auto">
            <a:xfrm rot="5400000">
              <a:off x="6774794" y="4047618"/>
              <a:ext cx="699854" cy="511182"/>
            </a:xfrm>
            <a:prstGeom prst="rightArrow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30" name="Picture 6" descr="F:\Work\Images\DEC1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891" t="8969" r="28623" b="19155"/>
            <a:stretch>
              <a:fillRect/>
            </a:stretch>
          </p:blipFill>
          <p:spPr bwMode="auto">
            <a:xfrm>
              <a:off x="5605249" y="4682377"/>
              <a:ext cx="1367379" cy="1734955"/>
            </a:xfrm>
            <a:prstGeom prst="rect">
              <a:avLst/>
            </a:prstGeom>
            <a:noFill/>
          </p:spPr>
        </p:pic>
        <p:pic>
          <p:nvPicPr>
            <p:cNvPr id="31" name="Picture 7" descr="F:\Work\Images\DEC2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2298" t="17004" r="22797" b="21283"/>
            <a:stretch>
              <a:fillRect/>
            </a:stretch>
          </p:blipFill>
          <p:spPr bwMode="auto">
            <a:xfrm>
              <a:off x="7095055" y="4791915"/>
              <a:ext cx="1767075" cy="1489638"/>
            </a:xfrm>
            <a:prstGeom prst="rect">
              <a:avLst/>
            </a:prstGeom>
            <a:noFill/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5544108" y="980728"/>
            <a:ext cx="3078542" cy="2537318"/>
            <a:chOff x="5418206" y="686379"/>
            <a:chExt cx="3589740" cy="2958645"/>
          </a:xfrm>
        </p:grpSpPr>
        <p:pic>
          <p:nvPicPr>
            <p:cNvPr id="37" name="Picture 2" descr="F:\Work\Images\B0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090" t="8334" r="25002" b="16668"/>
            <a:stretch>
              <a:fillRect/>
            </a:stretch>
          </p:blipFill>
          <p:spPr bwMode="auto">
            <a:xfrm>
              <a:off x="5418206" y="686379"/>
              <a:ext cx="1524316" cy="1827833"/>
            </a:xfrm>
            <a:prstGeom prst="rect">
              <a:avLst/>
            </a:prstGeom>
            <a:noFill/>
          </p:spPr>
        </p:pic>
        <p:pic>
          <p:nvPicPr>
            <p:cNvPr id="38" name="Picture 5" descr="F:\Work\Images\DWI2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127" t="8334" r="25002" b="16668"/>
            <a:stretch>
              <a:fillRect/>
            </a:stretch>
          </p:blipFill>
          <p:spPr bwMode="auto">
            <a:xfrm>
              <a:off x="5819849" y="1819374"/>
              <a:ext cx="1508499" cy="1810314"/>
            </a:xfrm>
            <a:prstGeom prst="rect">
              <a:avLst/>
            </a:prstGeom>
            <a:noFill/>
          </p:spPr>
        </p:pic>
        <p:pic>
          <p:nvPicPr>
            <p:cNvPr id="39" name="Picture 3" descr="F:\Work\Images\DWI4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127" t="8334" r="25002" b="16668"/>
            <a:stretch>
              <a:fillRect/>
            </a:stretch>
          </p:blipFill>
          <p:spPr bwMode="auto">
            <a:xfrm>
              <a:off x="6440570" y="687471"/>
              <a:ext cx="1508499" cy="1810314"/>
            </a:xfrm>
            <a:prstGeom prst="rect">
              <a:avLst/>
            </a:prstGeom>
            <a:noFill/>
          </p:spPr>
        </p:pic>
        <p:pic>
          <p:nvPicPr>
            <p:cNvPr id="40" name="Picture 4" descr="F:\Work\Images\DWI3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127" t="8334" r="25002" b="16668"/>
            <a:stretch>
              <a:fillRect/>
            </a:stretch>
          </p:blipFill>
          <p:spPr bwMode="auto">
            <a:xfrm>
              <a:off x="6988265" y="1834718"/>
              <a:ext cx="1508483" cy="1810306"/>
            </a:xfrm>
            <a:prstGeom prst="rect">
              <a:avLst/>
            </a:prstGeom>
            <a:noFill/>
          </p:spPr>
        </p:pic>
        <p:pic>
          <p:nvPicPr>
            <p:cNvPr id="41" name="Picture 1" descr="F:\Work\Images\DWI1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127" t="8334" r="25002" b="16668"/>
            <a:stretch>
              <a:fillRect/>
            </a:stretch>
          </p:blipFill>
          <p:spPr bwMode="auto">
            <a:xfrm>
              <a:off x="7499447" y="686379"/>
              <a:ext cx="1508499" cy="1810314"/>
            </a:xfrm>
            <a:prstGeom prst="rect">
              <a:avLst/>
            </a:prstGeom>
            <a:noFill/>
          </p:spPr>
        </p:pic>
      </p:grp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635001" y="6516932"/>
            <a:ext cx="5287980" cy="3045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Lebel C. et al, NeuroImage (2008)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8264" y="6547073"/>
            <a:ext cx="2098692" cy="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21773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35208</TotalTime>
  <Words>2357</Words>
  <Application>Microsoft Macintosh PowerPoint</Application>
  <PresentationFormat>On-screen Show (4:3)</PresentationFormat>
  <Paragraphs>445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83</vt:i4>
      </vt:variant>
    </vt:vector>
  </HeadingPairs>
  <TitlesOfParts>
    <vt:vector size="101" baseType="lpstr">
      <vt:lpstr>ＭＳ Ｐゴシック</vt:lpstr>
      <vt:lpstr>新細明體</vt:lpstr>
      <vt:lpstr>宋体</vt:lpstr>
      <vt:lpstr>Arial</vt:lpstr>
      <vt:lpstr>Avenir LT Std 65 Medium</vt:lpstr>
      <vt:lpstr>Calibri</vt:lpstr>
      <vt:lpstr>Cambria Math</vt:lpstr>
      <vt:lpstr>Comic Sans MS</vt:lpstr>
      <vt:lpstr>Symbol</vt:lpstr>
      <vt:lpstr>Times New Roman</vt:lpstr>
      <vt:lpstr>Wingdings</vt:lpstr>
      <vt:lpstr>4_Office Theme</vt:lpstr>
      <vt:lpstr>17_Default Design</vt:lpstr>
      <vt:lpstr>25_Default Design</vt:lpstr>
      <vt:lpstr>24_Default Design</vt:lpstr>
      <vt:lpstr>2_Office Theme</vt:lpstr>
      <vt:lpstr>6_Office Theme</vt:lpstr>
      <vt:lpstr>18_Default Design</vt:lpstr>
      <vt:lpstr>PowerPoint Presentation</vt:lpstr>
      <vt:lpstr>Declaration of Financial Interests or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Alexander Leemans</cp:lastModifiedBy>
  <cp:revision>2655</cp:revision>
  <cp:lastPrinted>2015-05-28T08:59:42Z</cp:lastPrinted>
  <dcterms:created xsi:type="dcterms:W3CDTF">2009-01-19T12:37:38Z</dcterms:created>
  <dcterms:modified xsi:type="dcterms:W3CDTF">2018-10-24T12:02:42Z</dcterms:modified>
</cp:coreProperties>
</file>