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0" r:id="rId6"/>
  </p:sldMasterIdLst>
  <p:notesMasterIdLst>
    <p:notesMasterId r:id="rId22"/>
  </p:notesMasterIdLst>
  <p:handoutMasterIdLst>
    <p:handoutMasterId r:id="rId23"/>
  </p:handoutMasterIdLst>
  <p:sldIdLst>
    <p:sldId id="368" r:id="rId7"/>
    <p:sldId id="472" r:id="rId8"/>
    <p:sldId id="473" r:id="rId9"/>
    <p:sldId id="463" r:id="rId10"/>
    <p:sldId id="449" r:id="rId11"/>
    <p:sldId id="450" r:id="rId12"/>
    <p:sldId id="446" r:id="rId13"/>
    <p:sldId id="448" r:id="rId14"/>
    <p:sldId id="466" r:id="rId15"/>
    <p:sldId id="477" r:id="rId16"/>
    <p:sldId id="447" r:id="rId17"/>
    <p:sldId id="464" r:id="rId18"/>
    <p:sldId id="451" r:id="rId19"/>
    <p:sldId id="470" r:id="rId20"/>
    <p:sldId id="475" r:id="rId21"/>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62C"/>
    <a:srgbClr val="AC152C"/>
    <a:srgbClr val="A21727"/>
    <a:srgbClr val="AF172A"/>
    <a:srgbClr val="A31527"/>
    <a:srgbClr val="CC0000"/>
    <a:srgbClr val="B01C32"/>
    <a:srgbClr val="CCCDCC"/>
    <a:srgbClr val="EDEEED"/>
    <a:srgbClr val="872C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6" autoAdjust="0"/>
    <p:restoredTop sz="65385" autoAdjust="0"/>
  </p:normalViewPr>
  <p:slideViewPr>
    <p:cSldViewPr snapToGrid="0" snapToObjects="1" showGuides="1">
      <p:cViewPr varScale="1">
        <p:scale>
          <a:sx n="77" d="100"/>
          <a:sy n="77" d="100"/>
        </p:scale>
        <p:origin x="-2360" y="-104"/>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160" d="100"/>
          <a:sy n="160" d="100"/>
        </p:scale>
        <p:origin x="-2112" y="10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 Target="slides/slid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4B8A31-2B9F-A94B-A2CC-00F18DA57334}" type="datetimeFigureOut">
              <a:rPr lang="en-US" smtClean="0"/>
              <a:pPr/>
              <a:t>11/8/18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0F604B-6C0D-8446-A61A-2AA75F371917}" type="slidenum">
              <a:rPr lang="en-US" smtClean="0"/>
              <a:pPr/>
              <a:t>‹#›</a:t>
            </a:fld>
            <a:endParaRPr lang="en-US"/>
          </a:p>
        </p:txBody>
      </p:sp>
    </p:spTree>
    <p:extLst>
      <p:ext uri="{BB962C8B-B14F-4D97-AF65-F5344CB8AC3E}">
        <p14:creationId xmlns:p14="http://schemas.microsoft.com/office/powerpoint/2010/main" val="132094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EC66E-FACF-7F40-AACA-BA49429FF6B3}" type="datetimeFigureOut">
              <a:rPr lang="en-US" smtClean="0"/>
              <a:pPr/>
              <a:t>11/8/18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BDDD1B-7981-514B-B211-D97C9422D57B}" type="slidenum">
              <a:rPr lang="en-US" smtClean="0"/>
              <a:pPr/>
              <a:t>‹#›</a:t>
            </a:fld>
            <a:endParaRPr lang="en-US"/>
          </a:p>
        </p:txBody>
      </p:sp>
    </p:spTree>
    <p:extLst>
      <p:ext uri="{BB962C8B-B14F-4D97-AF65-F5344CB8AC3E}">
        <p14:creationId xmlns:p14="http://schemas.microsoft.com/office/powerpoint/2010/main" val="1375952119"/>
      </p:ext>
    </p:extLst>
  </p:cSld>
  <p:clrMap bg1="lt1" tx1="dk1" bg2="lt2" tx2="dk2" accent1="accent1" accent2="accent2" accent3="accent3" accent4="accent4" accent5="accent5" accent6="accent6" hlink="hlink" folHlink="folHlink"/>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2</a:t>
            </a:fld>
            <a:endParaRPr lang="en-US"/>
          </a:p>
        </p:txBody>
      </p:sp>
    </p:spTree>
    <p:extLst>
      <p:ext uri="{BB962C8B-B14F-4D97-AF65-F5344CB8AC3E}">
        <p14:creationId xmlns:p14="http://schemas.microsoft.com/office/powerpoint/2010/main" val="1739806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Grissom’s and Charles </a:t>
            </a:r>
            <a:r>
              <a:rPr lang="en-US" baseline="0" dirty="0" err="1" smtClean="0"/>
              <a:t>Caskey’s</a:t>
            </a:r>
            <a:r>
              <a:rPr lang="en-US" baseline="0" dirty="0" smtClean="0"/>
              <a:t> group at Vanderbilt U has been developing techniques for </a:t>
            </a:r>
            <a:r>
              <a:rPr lang="en-US" baseline="0" dirty="0" err="1" smtClean="0"/>
              <a:t>neuromodulation</a:t>
            </a:r>
            <a:r>
              <a:rPr lang="en-US" baseline="0" dirty="0" smtClean="0"/>
              <a:t> targeting. </a:t>
            </a:r>
            <a:r>
              <a:rPr lang="en-US" dirty="0" smtClean="0"/>
              <a:t>They seek to use MR-ARFI pulse sequences to enable localization of the ultrasound beam for targeting MR-guided focused ultrasound therapies.  These techniques have largely been developed using large phased array transducers that are fixed in place and steer the beam electronically.  </a:t>
            </a:r>
          </a:p>
          <a:p>
            <a:endParaRPr lang="en-US" dirty="0" smtClean="0"/>
          </a:p>
          <a:p>
            <a:r>
              <a:rPr lang="en-US" dirty="0" smtClean="0"/>
              <a:t>They have developed an optical tracking-guided MR-ARFI pulse sequence workflow optimized for single-element transducers that are manually targeted over the region of interest.  They use a clinical optical tracking system (Polaris </a:t>
            </a:r>
            <a:r>
              <a:rPr lang="en-US" dirty="0" err="1" smtClean="0"/>
              <a:t>Vicra</a:t>
            </a:r>
            <a:r>
              <a:rPr lang="en-US" dirty="0" smtClean="0"/>
              <a:t>) to track the transducer's coordinates and project the ultrasound beam over pre-acquired images of the targeted region in real-time.  </a:t>
            </a:r>
          </a:p>
          <a:p>
            <a:endParaRPr lang="en-US" dirty="0" smtClean="0"/>
          </a:p>
          <a:p>
            <a:r>
              <a:rPr lang="en-US" dirty="0" smtClean="0"/>
              <a:t>Then, with knowledge of the ultrasound beam's estimated location, they can prescribe our MR-ARFI scan parallel to the beam and localize the acoustic focus.  We used our MR-ARFI sequence to acquire transcranial displacement images in living macaque brain observing the acoustic focus with a peak displacement of 1.2 microns at 802 kHz/3609 cycles/2.89 </a:t>
            </a:r>
            <a:r>
              <a:rPr lang="en-US" dirty="0" err="1" smtClean="0"/>
              <a:t>MPa</a:t>
            </a:r>
            <a:r>
              <a:rPr lang="en-US" dirty="0" smtClean="0"/>
              <a:t> free-field pressure (0.76 </a:t>
            </a:r>
            <a:r>
              <a:rPr lang="en-US" dirty="0" err="1" smtClean="0"/>
              <a:t>MPa</a:t>
            </a:r>
            <a:r>
              <a:rPr lang="en-US" dirty="0" smtClean="0"/>
              <a:t> is our estimate of skull-</a:t>
            </a:r>
            <a:r>
              <a:rPr lang="en-US" dirty="0" err="1" smtClean="0"/>
              <a:t>derated</a:t>
            </a:r>
            <a:r>
              <a:rPr lang="en-US" dirty="0" smtClean="0"/>
              <a:t> pressure).</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11</a:t>
            </a:fld>
            <a:endParaRPr lang="en-US"/>
          </a:p>
        </p:txBody>
      </p:sp>
    </p:spTree>
    <p:extLst>
      <p:ext uri="{BB962C8B-B14F-4D97-AF65-F5344CB8AC3E}">
        <p14:creationId xmlns:p14="http://schemas.microsoft.com/office/powerpoint/2010/main" val="2126899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12</a:t>
            </a:fld>
            <a:endParaRPr lang="en-US"/>
          </a:p>
        </p:txBody>
      </p:sp>
    </p:spTree>
    <p:extLst>
      <p:ext uri="{BB962C8B-B14F-4D97-AF65-F5344CB8AC3E}">
        <p14:creationId xmlns:p14="http://schemas.microsoft.com/office/powerpoint/2010/main" val="168127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2000" b="1" dirty="0" smtClean="0">
              <a:solidFill>
                <a:schemeClr val="dk1"/>
              </a:solidFill>
            </a:endParaRPr>
          </a:p>
          <a:p>
            <a:pPr marL="0" lvl="0" indent="0" algn="l" rtl="0">
              <a:spcBef>
                <a:spcPts val="0"/>
              </a:spcBef>
              <a:spcAft>
                <a:spcPts val="0"/>
              </a:spcAft>
              <a:buNone/>
            </a:pPr>
            <a:r>
              <a:rPr lang="en-GB" sz="2000" b="1" u="sng" dirty="0" smtClean="0">
                <a:solidFill>
                  <a:schemeClr val="dk1"/>
                </a:solidFill>
              </a:rPr>
              <a:t>Image legend: </a:t>
            </a:r>
          </a:p>
          <a:p>
            <a:pPr marL="0" lvl="0" indent="0" algn="l" rtl="0">
              <a:spcBef>
                <a:spcPts val="0"/>
              </a:spcBef>
              <a:spcAft>
                <a:spcPts val="0"/>
              </a:spcAft>
              <a:buNone/>
            </a:pPr>
            <a:endParaRPr lang="en-GB" sz="2000" dirty="0" smtClean="0">
              <a:solidFill>
                <a:schemeClr val="dk1"/>
              </a:solidFill>
            </a:endParaRPr>
          </a:p>
          <a:p>
            <a:pPr marL="0" lvl="0" indent="0" algn="l" rtl="0">
              <a:spcBef>
                <a:spcPts val="0"/>
              </a:spcBef>
              <a:spcAft>
                <a:spcPts val="0"/>
              </a:spcAft>
              <a:buNone/>
            </a:pPr>
            <a:r>
              <a:rPr lang="en-GB" sz="2000" dirty="0" smtClean="0">
                <a:solidFill>
                  <a:schemeClr val="dk1"/>
                </a:solidFill>
              </a:rPr>
              <a:t>LEFT FIGURE: Red box around thermometry. Temperature is raised sufficiently high for a certain period of time to cause necrosis. MR thermometry takes up information from adjacent soft tissue, which we use as an indicator for in-bone temperature rise.</a:t>
            </a:r>
          </a:p>
          <a:p>
            <a:pPr marL="0" lvl="0" indent="0" algn="l" rtl="0">
              <a:spcBef>
                <a:spcPts val="0"/>
              </a:spcBef>
              <a:spcAft>
                <a:spcPts val="0"/>
              </a:spcAft>
              <a:buNone/>
            </a:pPr>
            <a:endParaRPr lang="en-GB" sz="2000" dirty="0" smtClean="0">
              <a:solidFill>
                <a:schemeClr val="dk1"/>
              </a:solidFill>
            </a:endParaRPr>
          </a:p>
          <a:p>
            <a:pPr marL="0" lvl="0" indent="0" algn="l" rtl="0">
              <a:spcBef>
                <a:spcPts val="0"/>
              </a:spcBef>
              <a:spcAft>
                <a:spcPts val="0"/>
              </a:spcAft>
              <a:buNone/>
            </a:pPr>
            <a:r>
              <a:rPr lang="en-GB" sz="2000" dirty="0" smtClean="0">
                <a:solidFill>
                  <a:schemeClr val="dk1"/>
                </a:solidFill>
              </a:rPr>
              <a:t>RIGHT FIGURE </a:t>
            </a:r>
            <a:r>
              <a:rPr lang="mr-IN" sz="2000" dirty="0" smtClean="0">
                <a:solidFill>
                  <a:schemeClr val="dk1"/>
                </a:solidFill>
              </a:rPr>
              <a:t>–</a:t>
            </a:r>
            <a:r>
              <a:rPr lang="en-GB" sz="2000" dirty="0" smtClean="0">
                <a:solidFill>
                  <a:schemeClr val="dk1"/>
                </a:solidFill>
              </a:rPr>
              <a:t> </a:t>
            </a:r>
          </a:p>
          <a:p>
            <a:pPr marL="0" lvl="0" indent="0" algn="l" rtl="0">
              <a:spcBef>
                <a:spcPts val="0"/>
              </a:spcBef>
              <a:spcAft>
                <a:spcPts val="0"/>
              </a:spcAft>
              <a:buNone/>
            </a:pPr>
            <a:r>
              <a:rPr lang="en-GB" sz="2000" dirty="0" smtClean="0">
                <a:solidFill>
                  <a:schemeClr val="dk1"/>
                </a:solidFill>
              </a:rPr>
              <a:t>Humeral osteoid </a:t>
            </a:r>
            <a:r>
              <a:rPr lang="en-GB" sz="2000" dirty="0" err="1" smtClean="0">
                <a:solidFill>
                  <a:schemeClr val="dk1"/>
                </a:solidFill>
              </a:rPr>
              <a:t>osteoma</a:t>
            </a:r>
            <a:r>
              <a:rPr lang="en-GB" sz="2000" dirty="0" smtClean="0">
                <a:solidFill>
                  <a:schemeClr val="dk1"/>
                </a:solidFill>
              </a:rPr>
              <a:t> (OO) in 22yo male, pain visual </a:t>
            </a:r>
            <a:r>
              <a:rPr lang="en-GB" sz="2000" dirty="0" err="1" smtClean="0">
                <a:solidFill>
                  <a:schemeClr val="dk1"/>
                </a:solidFill>
              </a:rPr>
              <a:t>analog</a:t>
            </a:r>
            <a:r>
              <a:rPr lang="en-GB" sz="2000" dirty="0" smtClean="0">
                <a:solidFill>
                  <a:schemeClr val="dk1"/>
                </a:solidFill>
              </a:rPr>
              <a:t> score (VAS) of 8 out of 10; right from the day after the treatment VAS dropped to 0</a:t>
            </a:r>
          </a:p>
          <a:p>
            <a:pPr marL="0" lvl="0" indent="457200" algn="l" rtl="0">
              <a:spcBef>
                <a:spcPts val="0"/>
              </a:spcBef>
              <a:spcAft>
                <a:spcPts val="0"/>
              </a:spcAft>
              <a:buNone/>
            </a:pPr>
            <a:r>
              <a:rPr lang="en-GB" sz="2000" dirty="0" smtClean="0">
                <a:solidFill>
                  <a:schemeClr val="dk1"/>
                </a:solidFill>
              </a:rPr>
              <a:t>Right of dotted line: at 18 month follow-up, VAS remained 0, perfusion is reduced, CT scan shows size reduction and bone </a:t>
            </a:r>
            <a:r>
              <a:rPr lang="en-GB" sz="2000" dirty="0" err="1" smtClean="0">
                <a:solidFill>
                  <a:schemeClr val="dk1"/>
                </a:solidFill>
              </a:rPr>
              <a:t>remodeling</a:t>
            </a:r>
            <a:r>
              <a:rPr lang="en-GB" sz="2000" dirty="0" smtClean="0">
                <a:solidFill>
                  <a:schemeClr val="dk1"/>
                </a:solidFill>
              </a:rPr>
              <a:t>.</a:t>
            </a:r>
          </a:p>
          <a:p>
            <a:pPr marL="0" lvl="0" indent="457200" algn="l" rtl="0">
              <a:spcBef>
                <a:spcPts val="0"/>
              </a:spcBef>
              <a:spcAft>
                <a:spcPts val="0"/>
              </a:spcAft>
              <a:buNone/>
            </a:pPr>
            <a:r>
              <a:rPr lang="en-GB" sz="2000" dirty="0" smtClean="0">
                <a:solidFill>
                  <a:schemeClr val="dk1"/>
                </a:solidFill>
              </a:rPr>
              <a:t>Red box highlights reduction of perfusion</a:t>
            </a:r>
          </a:p>
          <a:p>
            <a:pPr marL="0" lvl="0" indent="457200" algn="l" rtl="0">
              <a:spcBef>
                <a:spcPts val="0"/>
              </a:spcBef>
              <a:spcAft>
                <a:spcPts val="0"/>
              </a:spcAft>
              <a:buNone/>
            </a:pPr>
            <a:endParaRPr lang="en-GB" sz="2000" dirty="0" smtClean="0">
              <a:solidFill>
                <a:schemeClr val="dk1"/>
              </a:solidFill>
            </a:endParaRPr>
          </a:p>
          <a:p>
            <a:pPr marL="0" lvl="0" indent="457200" algn="l" rtl="0">
              <a:spcBef>
                <a:spcPts val="0"/>
              </a:spcBef>
              <a:spcAft>
                <a:spcPts val="0"/>
              </a:spcAft>
              <a:buNone/>
            </a:pPr>
            <a:r>
              <a:rPr lang="en-GB" sz="2000" dirty="0" smtClean="0">
                <a:solidFill>
                  <a:schemeClr val="dk1"/>
                </a:solidFill>
              </a:rPr>
              <a:t>Below</a:t>
            </a:r>
            <a:r>
              <a:rPr lang="en-GB" sz="2000" baseline="0" dirty="0" smtClean="0">
                <a:solidFill>
                  <a:schemeClr val="dk1"/>
                </a:solidFill>
              </a:rPr>
              <a:t> dashed line</a:t>
            </a:r>
            <a:endParaRPr lang="en-GB" sz="2000" dirty="0" smtClean="0">
              <a:solidFill>
                <a:schemeClr val="dk1"/>
              </a:solidFill>
            </a:endParaRPr>
          </a:p>
          <a:p>
            <a:pPr marL="0" lvl="0" indent="0" algn="l" rtl="0">
              <a:spcBef>
                <a:spcPts val="0"/>
              </a:spcBef>
              <a:spcAft>
                <a:spcPts val="0"/>
              </a:spcAft>
              <a:buNone/>
            </a:pPr>
            <a:r>
              <a:rPr lang="en-GB" sz="2000" dirty="0" smtClean="0">
                <a:solidFill>
                  <a:schemeClr val="dk1"/>
                </a:solidFill>
              </a:rPr>
              <a:t>	Left: Femoral OO in 19yo male, VAS 8;</a:t>
            </a:r>
          </a:p>
          <a:p>
            <a:pPr marL="0" lvl="0" indent="0" algn="l" rtl="0">
              <a:spcBef>
                <a:spcPts val="0"/>
              </a:spcBef>
              <a:spcAft>
                <a:spcPts val="0"/>
              </a:spcAft>
              <a:buNone/>
            </a:pPr>
            <a:r>
              <a:rPr lang="en-GB" sz="2000" dirty="0" smtClean="0">
                <a:solidFill>
                  <a:schemeClr val="dk1"/>
                </a:solidFill>
              </a:rPr>
              <a:t>	Right: at 12 month follow-up, VAS remained 0, </a:t>
            </a:r>
            <a:r>
              <a:rPr lang="en-GB" sz="2000" dirty="0" err="1" smtClean="0">
                <a:solidFill>
                  <a:schemeClr val="dk1"/>
                </a:solidFill>
              </a:rPr>
              <a:t>nidus</a:t>
            </a:r>
            <a:r>
              <a:rPr lang="en-GB" sz="2000" dirty="0" smtClean="0">
                <a:solidFill>
                  <a:schemeClr val="dk1"/>
                </a:solidFill>
              </a:rPr>
              <a:t> completely non-perfused.</a:t>
            </a:r>
          </a:p>
          <a:p>
            <a:pPr marL="0" lvl="0" indent="0" algn="l" rtl="0">
              <a:spcBef>
                <a:spcPts val="0"/>
              </a:spcBef>
              <a:spcAft>
                <a:spcPts val="0"/>
              </a:spcAft>
              <a:buNone/>
            </a:pPr>
            <a:r>
              <a:rPr lang="en-GB" sz="2000" dirty="0" smtClean="0">
                <a:solidFill>
                  <a:schemeClr val="dk1"/>
                </a:solidFill>
              </a:rPr>
              <a:t>	Red box highlights reduction of perfusion</a:t>
            </a:r>
          </a:p>
          <a:p>
            <a:endParaRPr lang="en-US" dirty="0" smtClean="0"/>
          </a:p>
          <a:p>
            <a:pPr marL="0" lvl="0" indent="0" algn="l" rtl="0">
              <a:spcBef>
                <a:spcPts val="0"/>
              </a:spcBef>
              <a:spcAft>
                <a:spcPts val="0"/>
              </a:spcAft>
              <a:buNone/>
            </a:pPr>
            <a:r>
              <a:rPr lang="en-GB" sz="2000" b="0" i="0" u="none" strike="noStrike" cap="none" dirty="0" smtClean="0">
                <a:solidFill>
                  <a:srgbClr val="000000"/>
                </a:solidFill>
                <a:effectLst/>
                <a:latin typeface="Arial"/>
                <a:ea typeface="Arial"/>
                <a:cs typeface="Arial"/>
                <a:sym typeface="Arial"/>
              </a:rPr>
              <a:t>“</a:t>
            </a:r>
            <a:r>
              <a:rPr lang="en-GB" sz="2000" b="1" i="1" u="none" strike="noStrike" cap="none" dirty="0" smtClean="0">
                <a:solidFill>
                  <a:srgbClr val="000000"/>
                </a:solidFill>
                <a:effectLst/>
                <a:latin typeface="Arial"/>
                <a:ea typeface="Arial"/>
                <a:cs typeface="Arial"/>
                <a:sym typeface="Arial"/>
              </a:rPr>
              <a:t>Any discussion on future needs that would further this clinical usage would be welcome.</a:t>
            </a:r>
            <a:r>
              <a:rPr lang="en-GB" sz="2000" b="0" i="0" u="none" strike="noStrike" cap="none" dirty="0" smtClean="0">
                <a:solidFill>
                  <a:srgbClr val="000000"/>
                </a:solidFill>
                <a:effectLst/>
                <a:latin typeface="Arial"/>
                <a:ea typeface="Arial"/>
                <a:cs typeface="Arial"/>
                <a:sym typeface="Arial"/>
              </a:rPr>
              <a:t>” → </a:t>
            </a:r>
          </a:p>
          <a:p>
            <a:pPr marL="0" lvl="0" indent="0" algn="l" rtl="0">
              <a:spcBef>
                <a:spcPts val="0"/>
              </a:spcBef>
              <a:spcAft>
                <a:spcPts val="0"/>
              </a:spcAft>
              <a:buNone/>
            </a:pPr>
            <a:r>
              <a:rPr lang="en-GB" sz="2000" b="0" i="0" u="none" strike="noStrike" cap="none" dirty="0" smtClean="0">
                <a:solidFill>
                  <a:srgbClr val="000000"/>
                </a:solidFill>
                <a:effectLst/>
                <a:latin typeface="Arial"/>
                <a:ea typeface="Arial"/>
                <a:cs typeface="Arial"/>
                <a:sym typeface="Arial"/>
              </a:rPr>
              <a:t>Noted that temperature monitoring in the bone would allow for more precise dosing, improving treatment efficacy.</a:t>
            </a:r>
            <a:r>
              <a:rPr lang="en-GB" sz="2000" b="0" i="0" u="none" strike="noStrike" cap="none" baseline="0" dirty="0" smtClean="0">
                <a:solidFill>
                  <a:srgbClr val="000000"/>
                </a:solidFill>
                <a:effectLst/>
                <a:latin typeface="Arial"/>
                <a:ea typeface="Arial"/>
                <a:cs typeface="Arial"/>
                <a:sym typeface="Arial"/>
              </a:rPr>
              <a:t> Currently</a:t>
            </a:r>
            <a:r>
              <a:rPr lang="en-GB" sz="2000" b="0" i="0" u="none" strike="noStrike" cap="none" dirty="0" smtClean="0">
                <a:solidFill>
                  <a:srgbClr val="000000"/>
                </a:solidFill>
                <a:effectLst/>
                <a:latin typeface="Arial"/>
                <a:ea typeface="Arial"/>
                <a:cs typeface="Arial"/>
                <a:sym typeface="Arial"/>
              </a:rPr>
              <a:t>, they estimate heating by means of surrounding soft tissue thermometry.</a:t>
            </a:r>
            <a:endParaRPr lang="en-GB" sz="24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lang="en-GB" sz="20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GB" sz="2000" b="0" i="0" u="none" strike="noStrike" cap="none" dirty="0" smtClean="0">
                <a:solidFill>
                  <a:srgbClr val="000000"/>
                </a:solidFill>
                <a:effectLst/>
                <a:latin typeface="Arial"/>
                <a:ea typeface="Arial"/>
                <a:cs typeface="Arial"/>
                <a:sym typeface="Arial"/>
              </a:rPr>
              <a:t>Also</a:t>
            </a:r>
            <a:r>
              <a:rPr lang="en-GB" sz="2000" b="0" i="0" u="none" strike="noStrike" cap="none" baseline="0" dirty="0" smtClean="0">
                <a:solidFill>
                  <a:srgbClr val="000000"/>
                </a:solidFill>
                <a:effectLst/>
                <a:latin typeface="Arial"/>
                <a:ea typeface="Arial"/>
                <a:cs typeface="Arial"/>
                <a:sym typeface="Arial"/>
              </a:rPr>
              <a:t> noted that </a:t>
            </a:r>
            <a:r>
              <a:rPr lang="en-GB" sz="2000" b="0" i="0" u="none" strike="noStrike" cap="none" dirty="0" smtClean="0">
                <a:solidFill>
                  <a:srgbClr val="000000"/>
                </a:solidFill>
                <a:effectLst/>
                <a:latin typeface="Arial"/>
                <a:ea typeface="Arial"/>
                <a:cs typeface="Arial"/>
                <a:sym typeface="Arial"/>
              </a:rPr>
              <a:t>being able to study lesion perfusion without the use of gadolinium would also be useful, as re-treating an area shortly after </a:t>
            </a:r>
            <a:r>
              <a:rPr lang="en-GB" sz="2000" b="0" i="0" u="none" strike="noStrike" cap="none" dirty="0" err="1" smtClean="0">
                <a:solidFill>
                  <a:srgbClr val="000000"/>
                </a:solidFill>
                <a:effectLst/>
                <a:latin typeface="Arial"/>
                <a:ea typeface="Arial"/>
                <a:cs typeface="Arial"/>
                <a:sym typeface="Arial"/>
              </a:rPr>
              <a:t>Gd</a:t>
            </a:r>
            <a:r>
              <a:rPr lang="en-GB" sz="2000" b="0" i="0" u="none" strike="noStrike" cap="none" dirty="0" smtClean="0">
                <a:solidFill>
                  <a:srgbClr val="000000"/>
                </a:solidFill>
                <a:effectLst/>
                <a:latin typeface="Arial"/>
                <a:ea typeface="Arial"/>
                <a:cs typeface="Arial"/>
                <a:sym typeface="Arial"/>
              </a:rPr>
              <a:t> administration is not approved under current </a:t>
            </a:r>
            <a:r>
              <a:rPr lang="en-GB" sz="2000" b="0" i="0" u="none" strike="noStrike" cap="none" dirty="0" err="1" smtClean="0">
                <a:solidFill>
                  <a:srgbClr val="000000"/>
                </a:solidFill>
                <a:effectLst/>
                <a:latin typeface="Arial"/>
                <a:ea typeface="Arial"/>
                <a:cs typeface="Arial"/>
                <a:sym typeface="Arial"/>
              </a:rPr>
              <a:t>Gd</a:t>
            </a:r>
            <a:r>
              <a:rPr lang="en-GB" sz="2000" b="0" i="0" u="none" strike="noStrike" cap="none" dirty="0" smtClean="0">
                <a:solidFill>
                  <a:srgbClr val="000000"/>
                </a:solidFill>
                <a:effectLst/>
                <a:latin typeface="Arial"/>
                <a:ea typeface="Arial"/>
                <a:cs typeface="Arial"/>
                <a:sym typeface="Arial"/>
              </a:rPr>
              <a:t> safety profile</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13</a:t>
            </a:fld>
            <a:endParaRPr lang="en-US"/>
          </a:p>
        </p:txBody>
      </p:sp>
    </p:spTree>
    <p:extLst>
      <p:ext uri="{BB962C8B-B14F-4D97-AF65-F5344CB8AC3E}">
        <p14:creationId xmlns:p14="http://schemas.microsoft.com/office/powerpoint/2010/main" val="168127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US" dirty="0" smtClean="0"/>
              <a:t>FYI, the FURTHER project is a 4 </a:t>
            </a:r>
            <a:r>
              <a:rPr lang="en-US" dirty="0" err="1" smtClean="0"/>
              <a:t>Meuros</a:t>
            </a:r>
            <a:r>
              <a:rPr lang="en-US" dirty="0" smtClean="0"/>
              <a:t> European project, lasting 5 year project starting beginning 2019.</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14</a:t>
            </a:fld>
            <a:endParaRPr lang="en-US"/>
          </a:p>
        </p:txBody>
      </p:sp>
    </p:spTree>
    <p:extLst>
      <p:ext uri="{BB962C8B-B14F-4D97-AF65-F5344CB8AC3E}">
        <p14:creationId xmlns:p14="http://schemas.microsoft.com/office/powerpoint/2010/main" val="307823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members of the ISMRM study group, we are uniquely situated</a:t>
            </a:r>
            <a:r>
              <a:rPr lang="en-US" baseline="0" dirty="0" smtClean="0"/>
              <a:t> to be able to provide solutions to these clinical problems.</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15</a:t>
            </a:fld>
            <a:endParaRPr lang="en-US"/>
          </a:p>
        </p:txBody>
      </p:sp>
    </p:spTree>
    <p:extLst>
      <p:ext uri="{BB962C8B-B14F-4D97-AF65-F5344CB8AC3E}">
        <p14:creationId xmlns:p14="http://schemas.microsoft.com/office/powerpoint/2010/main" val="19095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3</a:t>
            </a:fld>
            <a:endParaRPr lang="en-US"/>
          </a:p>
        </p:txBody>
      </p:sp>
    </p:spTree>
    <p:extLst>
      <p:ext uri="{BB962C8B-B14F-4D97-AF65-F5344CB8AC3E}">
        <p14:creationId xmlns:p14="http://schemas.microsoft.com/office/powerpoint/2010/main" val="173980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excellent meeting had both clinical and technical sessions as well as plenary talks from thought leaders in the industry. </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4</a:t>
            </a:fld>
            <a:endParaRPr lang="en-US"/>
          </a:p>
        </p:txBody>
      </p:sp>
    </p:spTree>
    <p:extLst>
      <p:ext uri="{BB962C8B-B14F-4D97-AF65-F5344CB8AC3E}">
        <p14:creationId xmlns:p14="http://schemas.microsoft.com/office/powerpoint/2010/main" val="173980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Thermometry:  MR thermometry pulse sequences are essential for treatment monitoring during MR-guided focused ultrasound therapies.  Typical clinical implementations of MR thermometry use a single 2D slice in order to maintain an adequate frame rate and temperature precision for temperature monitoring.  </a:t>
            </a:r>
          </a:p>
          <a:p>
            <a:endParaRPr lang="en-US" sz="2800" dirty="0" smtClean="0"/>
          </a:p>
          <a:p>
            <a:r>
              <a:rPr lang="en-US" sz="2800" dirty="0" smtClean="0"/>
              <a:t>Recently, several volumetric thermometry pulse sequences have been proposed that use 3D k-space trajectories and/or constrained temperature reconstruction strategies to produce temperature maps without sacrificing volume coverage.  The goal of this study is to implement and evaluate three of these sequences (3D segmented EPI, 3D stack of spirals, and 3D stack of stars) on the same therapeutic platform at the UVA Focused Ultrasound Center.  </a:t>
            </a:r>
          </a:p>
          <a:p>
            <a:endParaRPr lang="en-US" sz="2800" dirty="0" smtClean="0"/>
          </a:p>
          <a:p>
            <a:r>
              <a:rPr lang="en-US" sz="2800" dirty="0" smtClean="0"/>
              <a:t>The sequences will be robustly compared with respect to their temperature precision and hot spot quality as a function of their achievable volume coverage and frame rate.  This effort is supported by the Focused Ultrasound Foundation.</a:t>
            </a:r>
            <a:endParaRPr lang="en-US" sz="2800"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5</a:t>
            </a:fld>
            <a:endParaRPr lang="en-US"/>
          </a:p>
        </p:txBody>
      </p:sp>
    </p:spTree>
    <p:extLst>
      <p:ext uri="{BB962C8B-B14F-4D97-AF65-F5344CB8AC3E}">
        <p14:creationId xmlns:p14="http://schemas.microsoft.com/office/powerpoint/2010/main" val="66888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sequences were all evaluated in an </a:t>
            </a:r>
            <a:r>
              <a:rPr lang="en-US" dirty="0" err="1" smtClean="0"/>
              <a:t>Exablate</a:t>
            </a:r>
            <a:r>
              <a:rPr lang="en-US" baseline="0" dirty="0" smtClean="0"/>
              <a:t> </a:t>
            </a:r>
            <a:r>
              <a:rPr lang="en-US" baseline="0" dirty="0" err="1" smtClean="0"/>
              <a:t>Neuro</a:t>
            </a:r>
            <a:r>
              <a:rPr lang="en-US" baseline="0" dirty="0" smtClean="0"/>
              <a:t> system. </a:t>
            </a:r>
            <a:r>
              <a:rPr lang="en-US" dirty="0" smtClean="0"/>
              <a:t>In general, all sequences had very</a:t>
            </a:r>
            <a:r>
              <a:rPr lang="en-US" baseline="0" dirty="0" smtClean="0"/>
              <a:t> low SNR, which was noted to be likely caused by </a:t>
            </a:r>
            <a:r>
              <a:rPr lang="en-US" baseline="0" dirty="0" err="1" smtClean="0"/>
              <a:t>Tx</a:t>
            </a:r>
            <a:r>
              <a:rPr lang="en-US" baseline="0" dirty="0" smtClean="0"/>
              <a:t>/Rx problems. </a:t>
            </a:r>
          </a:p>
          <a:p>
            <a:endParaRPr lang="en-US" baseline="0" dirty="0" smtClean="0"/>
          </a:p>
          <a:p>
            <a:r>
              <a:rPr lang="en-US" baseline="0" dirty="0" smtClean="0"/>
              <a:t>The results were variable depending on whether the transducer was filled with water. </a:t>
            </a:r>
          </a:p>
          <a:p>
            <a:endParaRPr lang="en-US" baseline="0" dirty="0" smtClean="0"/>
          </a:p>
          <a:p>
            <a:r>
              <a:rPr lang="en-US" baseline="0" dirty="0" smtClean="0"/>
              <a:t>It was also noted that some of the issues were due to the experimental setup. In the normal volunteer, a swim cap was used to get the system sealed. </a:t>
            </a:r>
          </a:p>
          <a:p>
            <a:endParaRPr lang="en-US" baseline="0" dirty="0" smtClean="0"/>
          </a:p>
          <a:p>
            <a:r>
              <a:rPr lang="en-US" baseline="0" dirty="0" smtClean="0"/>
              <a:t>In general while the </a:t>
            </a:r>
            <a:r>
              <a:rPr lang="en-US" baseline="0" dirty="0" err="1" smtClean="0"/>
              <a:t>segEPI</a:t>
            </a:r>
            <a:r>
              <a:rPr lang="en-US" baseline="0" dirty="0" smtClean="0"/>
              <a:t> had reasonable results, there was room for improvement in all cases. This project is ongoing.</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6</a:t>
            </a:fld>
            <a:endParaRPr lang="en-US"/>
          </a:p>
        </p:txBody>
      </p:sp>
    </p:spTree>
    <p:extLst>
      <p:ext uri="{BB962C8B-B14F-4D97-AF65-F5344CB8AC3E}">
        <p14:creationId xmlns:p14="http://schemas.microsoft.com/office/powerpoint/2010/main" val="367874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Katya </a:t>
            </a:r>
            <a:r>
              <a:rPr lang="en-US" dirty="0" err="1" smtClean="0"/>
              <a:t>Gilbo</a:t>
            </a:r>
            <a:r>
              <a:rPr lang="en-US" baseline="0" dirty="0" smtClean="0"/>
              <a:t> worked with Craig Meyer’s lab at UVA and d</a:t>
            </a:r>
            <a:r>
              <a:rPr lang="en-US" dirty="0" smtClean="0"/>
              <a:t>eveloped</a:t>
            </a:r>
            <a:r>
              <a:rPr lang="en-US" baseline="0" dirty="0" smtClean="0"/>
              <a:t> a spiral UTE sequence to measure T1 relaxation in bone as a measure of temperature, with the ultimate goal of imaging the entire skull in &lt; 2 minutes.</a:t>
            </a:r>
          </a:p>
          <a:p>
            <a:endParaRPr lang="en-US" baseline="0" dirty="0" smtClean="0"/>
          </a:p>
          <a:p>
            <a:r>
              <a:rPr lang="en-US" baseline="0" dirty="0" smtClean="0"/>
              <a:t>Testing was performed at both 1.5 and 3T. 63% of the trials demonstrated a negative linear trend. The remainder did not have this same trend. Likely due to low SNR or changing bone properties. This result has been seen by other groups and indicates the need to continue this investigation.</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7</a:t>
            </a:fld>
            <a:endParaRPr lang="en-US"/>
          </a:p>
        </p:txBody>
      </p:sp>
    </p:spTree>
    <p:extLst>
      <p:ext uri="{BB962C8B-B14F-4D97-AF65-F5344CB8AC3E}">
        <p14:creationId xmlns:p14="http://schemas.microsoft.com/office/powerpoint/2010/main" val="286891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feedback</a:t>
            </a:r>
            <a:r>
              <a:rPr lang="en-US" baseline="0" dirty="0" smtClean="0"/>
              <a:t> and thermometry can be ambiguous. While T2w images are often used, the contrast can take some time to evolve and this includes any edema present, not offering an acute assessment of the treatment.</a:t>
            </a:r>
          </a:p>
          <a:p>
            <a:endParaRPr lang="en-US" baseline="0" dirty="0" smtClean="0"/>
          </a:p>
          <a:p>
            <a:r>
              <a:rPr lang="en-US" baseline="0" dirty="0" smtClean="0"/>
              <a:t>Due to the hardware and water bath required for tcMRgFUS treatments, there is severe RF field inhomogeneity present and low SNR, making imaging very challenging. </a:t>
            </a:r>
          </a:p>
          <a:p>
            <a:r>
              <a:rPr lang="en-US" baseline="0" dirty="0" smtClean="0"/>
              <a:t>Intra-procedure DWI has yet to be performed. </a:t>
            </a:r>
          </a:p>
          <a:p>
            <a:endParaRPr lang="en-US" baseline="0" dirty="0" smtClean="0"/>
          </a:p>
          <a:p>
            <a:r>
              <a:rPr lang="en-US" baseline="0" dirty="0" smtClean="0"/>
              <a:t>There are some workarounds, including draining the water bath. This study demonstrated that the DWI contrast was significantly larger than the T2w contrast.</a:t>
            </a:r>
          </a:p>
          <a:p>
            <a:endParaRPr lang="en-US" baseline="0" dirty="0" smtClean="0"/>
          </a:p>
          <a:p>
            <a:r>
              <a:rPr lang="en-US" baseline="0" dirty="0" smtClean="0"/>
              <a:t>It was indicated by those at the conference though that it may be difficult to retreat after the water bath refilling due to the need to degas the water as well as the potential of different imaging parameters. Other groups have investigated this. Kim Butts-</a:t>
            </a:r>
            <a:r>
              <a:rPr lang="en-US" baseline="0" dirty="0" err="1" smtClean="0"/>
              <a:t>Pauly’s</a:t>
            </a:r>
            <a:r>
              <a:rPr lang="en-US" baseline="0" dirty="0" smtClean="0"/>
              <a:t> lab demonstrated that the strategic placement of high permittivity pads can perform RF shimming improving signal dropout.</a:t>
            </a:r>
          </a:p>
        </p:txBody>
      </p:sp>
      <p:sp>
        <p:nvSpPr>
          <p:cNvPr id="4" name="Slide Number Placeholder 3"/>
          <p:cNvSpPr>
            <a:spLocks noGrp="1"/>
          </p:cNvSpPr>
          <p:nvPr>
            <p:ph type="sldNum" sz="quarter" idx="10"/>
          </p:nvPr>
        </p:nvSpPr>
        <p:spPr/>
        <p:txBody>
          <a:bodyPr/>
          <a:lstStyle/>
          <a:p>
            <a:fld id="{60BDDD1B-7981-514B-B211-D97C9422D57B}" type="slidenum">
              <a:rPr lang="en-US" smtClean="0"/>
              <a:pPr/>
              <a:t>8</a:t>
            </a:fld>
            <a:endParaRPr lang="en-US"/>
          </a:p>
        </p:txBody>
      </p:sp>
    </p:spTree>
    <p:extLst>
      <p:ext uri="{BB962C8B-B14F-4D97-AF65-F5344CB8AC3E}">
        <p14:creationId xmlns:p14="http://schemas.microsoft.com/office/powerpoint/2010/main" val="2590741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cortico</a:t>
            </a:r>
            <a:r>
              <a:rPr lang="en-US" dirty="0" smtClean="0"/>
              <a:t> spinal tract is not readily visualized using conventional MRI.</a:t>
            </a:r>
            <a:r>
              <a:rPr lang="en-US" baseline="0" dirty="0" smtClean="0"/>
              <a:t> While Diffusion tensor imaging </a:t>
            </a:r>
            <a:r>
              <a:rPr lang="en-US" baseline="0" dirty="0" err="1" smtClean="0"/>
              <a:t>tractography</a:t>
            </a:r>
            <a:r>
              <a:rPr lang="en-US" baseline="0" dirty="0" smtClean="0"/>
              <a:t> has been shown to be useful for CST identification, it can be quite time consuming, be operator dependent and has issues with distortion. This work demonstrated that using a double inversion recovery sequence at the level of the internal capsule allowed the reproducible visualization of the </a:t>
            </a:r>
            <a:r>
              <a:rPr lang="en-US" baseline="0" dirty="0" err="1" smtClean="0"/>
              <a:t>cortico</a:t>
            </a:r>
            <a:r>
              <a:rPr lang="en-US" baseline="0" dirty="0" smtClean="0"/>
              <a:t> spinal tract which has been very useful clinically at Verona University Hospital.</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9</a:t>
            </a:fld>
            <a:endParaRPr lang="en-US"/>
          </a:p>
        </p:txBody>
      </p:sp>
    </p:spTree>
    <p:extLst>
      <p:ext uri="{BB962C8B-B14F-4D97-AF65-F5344CB8AC3E}">
        <p14:creationId xmlns:p14="http://schemas.microsoft.com/office/powerpoint/2010/main" val="428153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groups</a:t>
            </a:r>
            <a:r>
              <a:rPr lang="en-US" baseline="0" dirty="0" smtClean="0"/>
              <a:t> presented their efforts in using MRgFUS to open the BBB in humans. This example, from the group at the Sunnybrook Research Institute successfully opened the BBB in 5 early to moderate AD patients using the 220 kHz </a:t>
            </a:r>
            <a:r>
              <a:rPr lang="en-US" baseline="0" dirty="0" err="1" smtClean="0"/>
              <a:t>Exablate</a:t>
            </a:r>
            <a:r>
              <a:rPr lang="en-US" baseline="0" dirty="0" smtClean="0"/>
              <a:t> </a:t>
            </a:r>
            <a:r>
              <a:rPr lang="en-US" baseline="0" dirty="0" err="1" smtClean="0"/>
              <a:t>Neuro</a:t>
            </a:r>
            <a:r>
              <a:rPr lang="en-US" baseline="0" dirty="0" smtClean="0"/>
              <a:t> system. The image shows a T1w baseline image, evidence of the BBB opening immediately after the procedure and evidence of the closed BBB 24 hours after treatment. They have additional studies underway and at the meeting demonstrated successful BBB opening in GBM patients.</a:t>
            </a:r>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10</a:t>
            </a:fld>
            <a:endParaRPr lang="en-US"/>
          </a:p>
        </p:txBody>
      </p:sp>
    </p:spTree>
    <p:extLst>
      <p:ext uri="{BB962C8B-B14F-4D97-AF65-F5344CB8AC3E}">
        <p14:creationId xmlns:p14="http://schemas.microsoft.com/office/powerpoint/2010/main" val="2497395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1891144"/>
            <a:ext cx="14630400" cy="6338455"/>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67" y="602182"/>
            <a:ext cx="2466975" cy="647492"/>
          </a:xfrm>
          <a:prstGeom prst="rect">
            <a:avLst/>
          </a:prstGeom>
        </p:spPr>
      </p:pic>
      <p:sp>
        <p:nvSpPr>
          <p:cNvPr id="5" name="Title 1"/>
          <p:cNvSpPr>
            <a:spLocks noGrp="1"/>
          </p:cNvSpPr>
          <p:nvPr>
            <p:ph type="ctrTitle"/>
          </p:nvPr>
        </p:nvSpPr>
        <p:spPr>
          <a:xfrm>
            <a:off x="1047400" y="3081705"/>
            <a:ext cx="12435840" cy="2071922"/>
          </a:xfrm>
          <a:prstGeom prst="rect">
            <a:avLst/>
          </a:prstGeom>
        </p:spPr>
        <p:txBody>
          <a:bodyPr>
            <a:normAutofit/>
          </a:bodyPr>
          <a:lstStyle>
            <a:lvl1pPr algn="ctr">
              <a:defRPr sz="4000" cap="none" baseline="0">
                <a:solidFill>
                  <a:schemeClr val="bg1"/>
                </a:solidFill>
                <a:latin typeface="Century Gothic Bold" charset="0"/>
              </a:defRPr>
            </a:lvl1pPr>
          </a:lstStyle>
          <a:p>
            <a:r>
              <a:rPr lang="en-US" dirty="0" smtClean="0"/>
              <a:t>Click to edit Master title style</a:t>
            </a:r>
            <a:endParaRPr lang="en-US" dirty="0"/>
          </a:p>
        </p:txBody>
      </p:sp>
      <p:sp>
        <p:nvSpPr>
          <p:cNvPr id="6" name="Subtitle 2"/>
          <p:cNvSpPr>
            <a:spLocks noGrp="1"/>
          </p:cNvSpPr>
          <p:nvPr>
            <p:ph type="subTitle" idx="1" hasCustomPrompt="1"/>
          </p:nvPr>
        </p:nvSpPr>
        <p:spPr>
          <a:xfrm>
            <a:off x="2049938" y="5893416"/>
            <a:ext cx="10241280" cy="342383"/>
          </a:xfrm>
          <a:prstGeom prst="rect">
            <a:avLst/>
          </a:prstGeom>
        </p:spPr>
        <p:txBody>
          <a:bodyPr>
            <a:noAutofit/>
          </a:bodyPr>
          <a:lstStyle>
            <a:lvl1pPr marL="0" indent="0" algn="ctr">
              <a:buNone/>
              <a:defRPr sz="2400" cap="none" baseline="0">
                <a:solidFill>
                  <a:schemeClr val="bg1"/>
                </a:solidFill>
                <a:latin typeface="Century Gothic Bold Italic"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smtClean="0"/>
              <a:t>Click to edit PRESENTER NAME</a:t>
            </a:r>
          </a:p>
        </p:txBody>
      </p:sp>
      <p:cxnSp>
        <p:nvCxnSpPr>
          <p:cNvPr id="7" name="Straight Connector 6"/>
          <p:cNvCxnSpPr/>
          <p:nvPr userDrawn="1"/>
        </p:nvCxnSpPr>
        <p:spPr>
          <a:xfrm flipV="1">
            <a:off x="2194559" y="5635330"/>
            <a:ext cx="9952038" cy="635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8569036" y="805270"/>
            <a:ext cx="6000160" cy="307777"/>
          </a:xfrm>
          <a:prstGeom prst="rect">
            <a:avLst/>
          </a:prstGeom>
          <a:noFill/>
        </p:spPr>
        <p:txBody>
          <a:bodyPr wrap="square">
            <a:spAutoFit/>
          </a:bodyPr>
          <a:lstStyle/>
          <a:p>
            <a:pPr eaLnBrk="1" hangingPunct="1">
              <a:defRPr/>
            </a:pPr>
            <a:r>
              <a:rPr lang="en-US" sz="1400" b="1" i="0" spc="200" baseline="0" dirty="0" smtClean="0">
                <a:solidFill>
                  <a:srgbClr val="AC162C"/>
                </a:solidFill>
                <a:latin typeface="Century Gothic" charset="0"/>
                <a:ea typeface="Century Gothic" charset="0"/>
                <a:cs typeface="Century Gothic" charset="0"/>
              </a:rPr>
              <a:t>DEPARTMENT OF RADIOLOGY AND IMAGING SCIENCES</a:t>
            </a:r>
            <a:endParaRPr lang="en-US" sz="1400" b="1" i="0" spc="200" baseline="0" dirty="0">
              <a:solidFill>
                <a:srgbClr val="AC162C"/>
              </a:solidFill>
              <a:latin typeface="Century Gothic" charset="0"/>
              <a:ea typeface="Century Gothic" charset="0"/>
              <a:cs typeface="Century Gothic" charset="0"/>
            </a:endParaRPr>
          </a:p>
        </p:txBody>
      </p:sp>
      <p:cxnSp>
        <p:nvCxnSpPr>
          <p:cNvPr id="10" name="Straight Connector 9"/>
          <p:cNvCxnSpPr/>
          <p:nvPr userDrawn="1"/>
        </p:nvCxnSpPr>
        <p:spPr>
          <a:xfrm>
            <a:off x="3269673" y="1138884"/>
            <a:ext cx="11360727" cy="0"/>
          </a:xfrm>
          <a:prstGeom prst="line">
            <a:avLst/>
          </a:prstGeom>
          <a:ln w="22225">
            <a:solidFill>
              <a:srgbClr val="AC162C"/>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userDrawn="1"/>
        </p:nvSpPr>
        <p:spPr>
          <a:xfrm>
            <a:off x="367415" y="7848474"/>
            <a:ext cx="3697989" cy="307777"/>
          </a:xfrm>
          <a:prstGeom prst="rect">
            <a:avLst/>
          </a:prstGeom>
          <a:noFill/>
        </p:spPr>
        <p:txBody>
          <a:bodyPr wrap="square">
            <a:spAutoFit/>
          </a:bodyPr>
          <a:lstStyle/>
          <a:p>
            <a:pPr eaLnBrk="1" hangingPunct="1">
              <a:defRPr/>
            </a:pPr>
            <a:r>
              <a:rPr lang="de-DE" sz="1400" b="0" spc="0" baseline="0" dirty="0" smtClean="0">
                <a:solidFill>
                  <a:schemeClr val="bg1"/>
                </a:solidFill>
                <a:latin typeface="Century Gothic" charset="0"/>
                <a:ea typeface="Century Gothic" charset="0"/>
                <a:cs typeface="Century Gothic" charset="0"/>
              </a:rPr>
              <a:t>© </a:t>
            </a:r>
            <a:r>
              <a:rPr lang="en-US" sz="1400" b="0" spc="0" baseline="0" dirty="0" smtClean="0">
                <a:solidFill>
                  <a:schemeClr val="bg1"/>
                </a:solidFill>
                <a:latin typeface="Century Gothic" charset="0"/>
                <a:ea typeface="Century Gothic" charset="0"/>
                <a:cs typeface="Century Gothic" charset="0"/>
              </a:rPr>
              <a:t>UNIVERSITY OF UTAH HEALTH, 2017</a:t>
            </a:r>
            <a:endParaRPr lang="en-US" sz="1400" b="0" spc="0" baseline="0" dirty="0">
              <a:solidFill>
                <a:schemeClr val="bg1"/>
              </a:solidFill>
              <a:latin typeface="Century Gothic" charset="0"/>
              <a:ea typeface="Century Gothic" charset="0"/>
              <a:cs typeface="Century Gothic" charset="0"/>
            </a:endParaRPr>
          </a:p>
        </p:txBody>
      </p:sp>
      <p:sp>
        <p:nvSpPr>
          <p:cNvPr id="12" name="TextBox 11"/>
          <p:cNvSpPr txBox="1"/>
          <p:nvPr userDrawn="1"/>
        </p:nvSpPr>
        <p:spPr>
          <a:xfrm>
            <a:off x="367415" y="7558444"/>
            <a:ext cx="7235214" cy="307777"/>
          </a:xfrm>
          <a:prstGeom prst="rect">
            <a:avLst/>
          </a:prstGeom>
          <a:noFill/>
        </p:spPr>
        <p:txBody>
          <a:bodyPr wrap="square">
            <a:spAutoFit/>
          </a:bodyPr>
          <a:lstStyle/>
          <a:p>
            <a:pPr eaLnBrk="1" hangingPunct="1">
              <a:defRPr/>
            </a:pPr>
            <a:r>
              <a:rPr lang="en-US" sz="1400" b="0" spc="0" baseline="0" dirty="0" smtClean="0">
                <a:solidFill>
                  <a:schemeClr val="bg1"/>
                </a:solidFill>
                <a:latin typeface="Century Gothic" charset="0"/>
                <a:ea typeface="Century Gothic" charset="0"/>
                <a:cs typeface="Century Gothic" charset="0"/>
              </a:rPr>
              <a:t>DEPARTMENT OF RADIOLOGY AND IMAGING SCIENCES</a:t>
            </a:r>
            <a:endParaRPr lang="en-US" sz="1400" b="0" spc="0" baseline="0" dirty="0">
              <a:solidFill>
                <a:schemeClr val="bg1"/>
              </a:solidFill>
              <a:latin typeface="Century Gothic" charset="0"/>
              <a:ea typeface="Century Gothic" charset="0"/>
              <a:cs typeface="Century Gothic" charset="0"/>
            </a:endParaRPr>
          </a:p>
        </p:txBody>
      </p:sp>
      <p:grpSp>
        <p:nvGrpSpPr>
          <p:cNvPr id="13" name="Group 12"/>
          <p:cNvGrpSpPr/>
          <p:nvPr userDrawn="1"/>
        </p:nvGrpSpPr>
        <p:grpSpPr>
          <a:xfrm>
            <a:off x="9610262" y="7395850"/>
            <a:ext cx="4701654" cy="715581"/>
            <a:chOff x="9610262" y="7392509"/>
            <a:chExt cx="4701654" cy="715581"/>
          </a:xfrm>
        </p:grpSpPr>
        <p:sp>
          <p:nvSpPr>
            <p:cNvPr id="14" name="TextBox 13"/>
            <p:cNvSpPr txBox="1"/>
            <p:nvPr userDrawn="1"/>
          </p:nvSpPr>
          <p:spPr>
            <a:xfrm flipH="1">
              <a:off x="9677116" y="7392509"/>
              <a:ext cx="4634800" cy="715581"/>
            </a:xfrm>
            <a:prstGeom prst="rect">
              <a:avLst/>
            </a:prstGeom>
            <a:noFill/>
          </p:spPr>
          <p:txBody>
            <a:bodyPr wrap="square" rtlCol="0">
              <a:spAutoFit/>
            </a:bodyPr>
            <a:lstStyle/>
            <a:p>
              <a:pPr algn="ctr"/>
              <a:r>
                <a:rPr lang="en-US" sz="2400" b="1" cap="all" spc="100" baseline="0" dirty="0" smtClean="0">
                  <a:solidFill>
                    <a:schemeClr val="bg1"/>
                  </a:solidFill>
                  <a:latin typeface="Century Gothic" panose="020B0502020202020204" pitchFamily="34" charset="0"/>
                </a:rPr>
                <a:t>UCAIR </a:t>
              </a:r>
            </a:p>
            <a:p>
              <a:pPr algn="ctr">
                <a:spcBef>
                  <a:spcPts val="300"/>
                </a:spcBef>
              </a:pPr>
              <a:r>
                <a:rPr lang="en-US" sz="1400" cap="all" dirty="0" smtClean="0">
                  <a:solidFill>
                    <a:schemeClr val="bg1"/>
                  </a:solidFill>
                  <a:latin typeface="Century Gothic" panose="020B0502020202020204" pitchFamily="34" charset="0"/>
                </a:rPr>
                <a:t>Utah Center for Advanced Imaging Research</a:t>
              </a:r>
              <a:endParaRPr lang="en-US" sz="1400" cap="all" dirty="0">
                <a:solidFill>
                  <a:schemeClr val="bg1"/>
                </a:solidFill>
                <a:latin typeface="Century Gothic" panose="020B0502020202020204" pitchFamily="34" charset="0"/>
              </a:endParaRPr>
            </a:p>
          </p:txBody>
        </p:sp>
        <p:cxnSp>
          <p:nvCxnSpPr>
            <p:cNvPr id="15" name="Straight Connector 14"/>
            <p:cNvCxnSpPr/>
            <p:nvPr userDrawn="1"/>
          </p:nvCxnSpPr>
          <p:spPr>
            <a:xfrm>
              <a:off x="9610262" y="7804988"/>
              <a:ext cx="470165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933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42189"/>
          <a:stretch/>
        </p:blipFill>
        <p:spPr>
          <a:xfrm>
            <a:off x="8965643" y="0"/>
            <a:ext cx="5671581" cy="8229600"/>
          </a:xfrm>
          <a:prstGeom prst="rect">
            <a:avLst/>
          </a:prstGeom>
        </p:spPr>
      </p:pic>
      <p:sp>
        <p:nvSpPr>
          <p:cNvPr id="5" name="Content Placeholder 2"/>
          <p:cNvSpPr>
            <a:spLocks noGrp="1"/>
          </p:cNvSpPr>
          <p:nvPr>
            <p:ph sz="half" idx="1"/>
          </p:nvPr>
        </p:nvSpPr>
        <p:spPr>
          <a:xfrm>
            <a:off x="1104900" y="2114868"/>
            <a:ext cx="12676414"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8" name="Group 7"/>
          <p:cNvGrpSpPr/>
          <p:nvPr userDrawn="1"/>
        </p:nvGrpSpPr>
        <p:grpSpPr>
          <a:xfrm>
            <a:off x="10438926" y="7526824"/>
            <a:ext cx="4191474" cy="623248"/>
            <a:chOff x="10438926" y="7526824"/>
            <a:chExt cx="4191474" cy="623248"/>
          </a:xfrm>
        </p:grpSpPr>
        <p:sp>
          <p:nvSpPr>
            <p:cNvPr id="9" name="TextBox 8"/>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rgbClr val="AC162C"/>
                  </a:solidFill>
                  <a:latin typeface="Century Gothic" panose="020B0502020202020204" pitchFamily="34" charset="0"/>
                </a:rPr>
                <a:t>UCAIR </a:t>
              </a:r>
            </a:p>
            <a:p>
              <a:pPr algn="ctr">
                <a:spcBef>
                  <a:spcPts val="300"/>
                </a:spcBef>
              </a:pPr>
              <a:r>
                <a:rPr lang="en-US" sz="1200" cap="all" dirty="0" smtClean="0">
                  <a:solidFill>
                    <a:srgbClr val="AC162C"/>
                  </a:solidFill>
                  <a:latin typeface="Century Gothic" panose="020B0502020202020204" pitchFamily="34" charset="0"/>
                </a:rPr>
                <a:t>Utah Center for Advanced Imaging Research</a:t>
              </a:r>
              <a:endParaRPr lang="en-US" sz="1200" cap="all" dirty="0">
                <a:solidFill>
                  <a:srgbClr val="AC162C"/>
                </a:solidFill>
                <a:latin typeface="Century Gothic" panose="020B0502020202020204" pitchFamily="34" charset="0"/>
              </a:endParaRPr>
            </a:p>
          </p:txBody>
        </p:sp>
        <p:cxnSp>
          <p:nvCxnSpPr>
            <p:cNvPr id="10" name="Straight Connector 9"/>
            <p:cNvCxnSpPr/>
            <p:nvPr userDrawn="1"/>
          </p:nvCxnSpPr>
          <p:spPr>
            <a:xfrm>
              <a:off x="10438926" y="7881359"/>
              <a:ext cx="419147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0455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104900" y="2114868"/>
            <a:ext cx="12676414" cy="5350804"/>
          </a:xfrm>
          <a:prstGeom prst="rect">
            <a:avLst/>
          </a:prstGeom>
        </p:spPr>
        <p:txBody>
          <a:bodyPr/>
          <a:lstStyle>
            <a:lvl1pPr>
              <a:defRPr sz="4000" baseline="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2" name="Rectangle 11"/>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04900" y="2114868"/>
            <a:ext cx="6059829"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5"/>
          </p:nvPr>
        </p:nvSpPr>
        <p:spPr>
          <a:xfrm>
            <a:off x="7839051" y="2114868"/>
            <a:ext cx="6059829"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3" name="Rectangle 12"/>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20" name="Group 19"/>
          <p:cNvGrpSpPr/>
          <p:nvPr userDrawn="1"/>
        </p:nvGrpSpPr>
        <p:grpSpPr>
          <a:xfrm>
            <a:off x="10438926" y="7526824"/>
            <a:ext cx="4191474" cy="623248"/>
            <a:chOff x="10438926" y="7526824"/>
            <a:chExt cx="4191474" cy="623248"/>
          </a:xfrm>
        </p:grpSpPr>
        <p:sp>
          <p:nvSpPr>
            <p:cNvPr id="21" name="TextBox 20"/>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rgbClr val="AC162C"/>
                  </a:solidFill>
                  <a:latin typeface="Century Gothic" panose="020B0502020202020204" pitchFamily="34" charset="0"/>
                </a:rPr>
                <a:t>UCAIR </a:t>
              </a:r>
            </a:p>
            <a:p>
              <a:pPr algn="ctr">
                <a:spcBef>
                  <a:spcPts val="300"/>
                </a:spcBef>
              </a:pPr>
              <a:r>
                <a:rPr lang="en-US" sz="1200" cap="all" dirty="0" smtClean="0">
                  <a:solidFill>
                    <a:srgbClr val="AC162C"/>
                  </a:solidFill>
                  <a:latin typeface="Century Gothic" panose="020B0502020202020204" pitchFamily="34" charset="0"/>
                </a:rPr>
                <a:t>Utah Center for Advanced Imaging Research</a:t>
              </a:r>
              <a:endParaRPr lang="en-US" sz="1200" cap="all" dirty="0">
                <a:solidFill>
                  <a:srgbClr val="AC162C"/>
                </a:solidFill>
                <a:latin typeface="Century Gothic" panose="020B0502020202020204" pitchFamily="34" charset="0"/>
              </a:endParaRPr>
            </a:p>
          </p:txBody>
        </p:sp>
        <p:cxnSp>
          <p:nvCxnSpPr>
            <p:cNvPr id="22" name="Straight Connector 21"/>
            <p:cNvCxnSpPr/>
            <p:nvPr userDrawn="1"/>
          </p:nvCxnSpPr>
          <p:spPr>
            <a:xfrm>
              <a:off x="10438926" y="7881359"/>
              <a:ext cx="419147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10"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1" name="Rectangle 10"/>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6" name="Rectangle 15"/>
          <p:cNvSpPr/>
          <p:nvPr userDrawn="1"/>
        </p:nvSpPr>
        <p:spPr>
          <a:xfrm>
            <a:off x="0" y="1618665"/>
            <a:ext cx="14630400" cy="5835431"/>
          </a:xfrm>
          <a:prstGeom prst="rect">
            <a:avLst/>
          </a:prstGeom>
          <a:solidFill>
            <a:srgbClr val="AC162C"/>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2880"/>
          </a:p>
        </p:txBody>
      </p:sp>
      <p:grpSp>
        <p:nvGrpSpPr>
          <p:cNvPr id="18" name="Group 17"/>
          <p:cNvGrpSpPr/>
          <p:nvPr userDrawn="1"/>
        </p:nvGrpSpPr>
        <p:grpSpPr>
          <a:xfrm>
            <a:off x="10438926" y="7526824"/>
            <a:ext cx="4191474" cy="623248"/>
            <a:chOff x="10438926" y="7526824"/>
            <a:chExt cx="4191474" cy="623248"/>
          </a:xfrm>
        </p:grpSpPr>
        <p:sp>
          <p:nvSpPr>
            <p:cNvPr id="19" name="TextBox 18"/>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rgbClr val="AC162C"/>
                  </a:solidFill>
                  <a:latin typeface="Century Gothic" panose="020B0502020202020204" pitchFamily="34" charset="0"/>
                </a:rPr>
                <a:t>UCAIR </a:t>
              </a:r>
            </a:p>
            <a:p>
              <a:pPr algn="ctr">
                <a:spcBef>
                  <a:spcPts val="300"/>
                </a:spcBef>
              </a:pPr>
              <a:r>
                <a:rPr lang="en-US" sz="1200" cap="all" dirty="0" smtClean="0">
                  <a:solidFill>
                    <a:srgbClr val="AC162C"/>
                  </a:solidFill>
                  <a:latin typeface="Century Gothic" panose="020B0502020202020204" pitchFamily="34" charset="0"/>
                </a:rPr>
                <a:t>Utah Center for Advanced Imaging Research</a:t>
              </a:r>
              <a:endParaRPr lang="en-US" sz="1200" cap="all" dirty="0">
                <a:solidFill>
                  <a:srgbClr val="AC162C"/>
                </a:solidFill>
                <a:latin typeface="Century Gothic" panose="020B0502020202020204" pitchFamily="34" charset="0"/>
              </a:endParaRPr>
            </a:p>
          </p:txBody>
        </p:sp>
        <p:cxnSp>
          <p:nvCxnSpPr>
            <p:cNvPr id="20" name="Straight Connector 19"/>
            <p:cNvCxnSpPr/>
            <p:nvPr userDrawn="1"/>
          </p:nvCxnSpPr>
          <p:spPr>
            <a:xfrm>
              <a:off x="10438926" y="7881359"/>
              <a:ext cx="419147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0" y="1"/>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ext uri="{BB962C8B-B14F-4D97-AF65-F5344CB8AC3E}">
        <p14:creationId xmlns:p14="http://schemas.microsoft.com/office/powerpoint/2010/main" val="223956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28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p:cNvSpPr txBox="1"/>
          <p:nvPr userDrawn="1"/>
        </p:nvSpPr>
        <p:spPr>
          <a:xfrm>
            <a:off x="367415" y="7848474"/>
            <a:ext cx="3697989" cy="307777"/>
          </a:xfrm>
          <a:prstGeom prst="rect">
            <a:avLst/>
          </a:prstGeom>
          <a:noFill/>
        </p:spPr>
        <p:txBody>
          <a:bodyPr wrap="square">
            <a:spAutoFit/>
          </a:bodyPr>
          <a:lstStyle/>
          <a:p>
            <a:pPr eaLnBrk="1" hangingPunct="1">
              <a:defRPr/>
            </a:pPr>
            <a:r>
              <a:rPr lang="de-DE" sz="1400" b="0" spc="0" baseline="0" dirty="0" smtClean="0">
                <a:solidFill>
                  <a:schemeClr val="bg1"/>
                </a:solidFill>
                <a:latin typeface="Century Gothic" charset="0"/>
                <a:ea typeface="Century Gothic" charset="0"/>
                <a:cs typeface="Century Gothic" charset="0"/>
              </a:rPr>
              <a:t>© </a:t>
            </a:r>
            <a:r>
              <a:rPr lang="en-US" sz="1400" b="0" spc="0" baseline="0" dirty="0" smtClean="0">
                <a:solidFill>
                  <a:schemeClr val="bg1"/>
                </a:solidFill>
                <a:latin typeface="Century Gothic" charset="0"/>
                <a:ea typeface="Century Gothic" charset="0"/>
                <a:cs typeface="Century Gothic" charset="0"/>
              </a:rPr>
              <a:t>UNIVERSITY OF UTAH HEALTH, 2017</a:t>
            </a:r>
            <a:endParaRPr lang="en-US" sz="1400" b="0" spc="0" baseline="0" dirty="0">
              <a:solidFill>
                <a:schemeClr val="bg1"/>
              </a:solidFill>
              <a:latin typeface="Century Gothic" charset="0"/>
              <a:ea typeface="Century Gothic" charset="0"/>
              <a:cs typeface="Century Gothic" charset="0"/>
            </a:endParaRPr>
          </a:p>
        </p:txBody>
      </p:sp>
      <p:sp>
        <p:nvSpPr>
          <p:cNvPr id="12" name="TextBox 11"/>
          <p:cNvSpPr txBox="1"/>
          <p:nvPr userDrawn="1"/>
        </p:nvSpPr>
        <p:spPr>
          <a:xfrm>
            <a:off x="367415" y="7558444"/>
            <a:ext cx="7235214" cy="307777"/>
          </a:xfrm>
          <a:prstGeom prst="rect">
            <a:avLst/>
          </a:prstGeom>
          <a:noFill/>
        </p:spPr>
        <p:txBody>
          <a:bodyPr wrap="square">
            <a:spAutoFit/>
          </a:bodyPr>
          <a:lstStyle/>
          <a:p>
            <a:pPr eaLnBrk="1" hangingPunct="1">
              <a:defRPr/>
            </a:pPr>
            <a:r>
              <a:rPr lang="en-US" sz="1400" b="0" spc="0" baseline="0" dirty="0" smtClean="0">
                <a:solidFill>
                  <a:schemeClr val="bg1"/>
                </a:solidFill>
                <a:latin typeface="Century Gothic" charset="0"/>
                <a:ea typeface="Century Gothic" charset="0"/>
                <a:cs typeface="Century Gothic" charset="0"/>
              </a:rPr>
              <a:t>DEPARTMENT OF RADIOLOGY AND IMAGING SCIENCES</a:t>
            </a:r>
            <a:endParaRPr lang="en-US" sz="1400" b="0" spc="0" baseline="0" dirty="0">
              <a:solidFill>
                <a:schemeClr val="bg1"/>
              </a:solidFill>
              <a:latin typeface="Century Gothic" charset="0"/>
              <a:ea typeface="Century Gothic" charset="0"/>
              <a:cs typeface="Century Gothic" charset="0"/>
            </a:endParaRPr>
          </a:p>
        </p:txBody>
      </p:sp>
      <p:grpSp>
        <p:nvGrpSpPr>
          <p:cNvPr id="2" name="Group 1"/>
          <p:cNvGrpSpPr/>
          <p:nvPr userDrawn="1"/>
        </p:nvGrpSpPr>
        <p:grpSpPr>
          <a:xfrm>
            <a:off x="9610262" y="7395850"/>
            <a:ext cx="4701654" cy="715581"/>
            <a:chOff x="9610262" y="7392509"/>
            <a:chExt cx="4701654" cy="715581"/>
          </a:xfrm>
        </p:grpSpPr>
        <p:sp>
          <p:nvSpPr>
            <p:cNvPr id="13" name="TextBox 12"/>
            <p:cNvSpPr txBox="1"/>
            <p:nvPr userDrawn="1"/>
          </p:nvSpPr>
          <p:spPr>
            <a:xfrm flipH="1">
              <a:off x="9677116" y="7392509"/>
              <a:ext cx="4634800" cy="715581"/>
            </a:xfrm>
            <a:prstGeom prst="rect">
              <a:avLst/>
            </a:prstGeom>
            <a:noFill/>
          </p:spPr>
          <p:txBody>
            <a:bodyPr wrap="square" rtlCol="0">
              <a:spAutoFit/>
            </a:bodyPr>
            <a:lstStyle/>
            <a:p>
              <a:pPr algn="ctr"/>
              <a:r>
                <a:rPr lang="en-US" sz="2400" b="1" cap="all" spc="100" baseline="0" dirty="0" smtClean="0">
                  <a:solidFill>
                    <a:schemeClr val="bg1"/>
                  </a:solidFill>
                  <a:latin typeface="Century Gothic" panose="020B0502020202020204" pitchFamily="34" charset="0"/>
                </a:rPr>
                <a:t>UCAIR </a:t>
              </a:r>
            </a:p>
            <a:p>
              <a:pPr algn="ctr">
                <a:spcBef>
                  <a:spcPts val="300"/>
                </a:spcBef>
              </a:pPr>
              <a:r>
                <a:rPr lang="en-US" sz="1400" cap="all" dirty="0" smtClean="0">
                  <a:solidFill>
                    <a:schemeClr val="bg1"/>
                  </a:solidFill>
                  <a:latin typeface="Century Gothic" panose="020B0502020202020204" pitchFamily="34" charset="0"/>
                </a:rPr>
                <a:t>Utah Center for Advanced Imaging Research</a:t>
              </a:r>
              <a:endParaRPr lang="en-US" sz="1400" cap="all" dirty="0">
                <a:solidFill>
                  <a:schemeClr val="bg1"/>
                </a:solidFill>
                <a:latin typeface="Century Gothic" panose="020B0502020202020204" pitchFamily="34" charset="0"/>
              </a:endParaRPr>
            </a:p>
          </p:txBody>
        </p:sp>
        <p:cxnSp>
          <p:nvCxnSpPr>
            <p:cNvPr id="15" name="Straight Connector 14"/>
            <p:cNvCxnSpPr/>
            <p:nvPr userDrawn="1"/>
          </p:nvCxnSpPr>
          <p:spPr>
            <a:xfrm>
              <a:off x="9610262" y="7804988"/>
              <a:ext cx="470165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userDrawn="1"/>
        </p:nvSpPr>
        <p:spPr>
          <a:xfrm>
            <a:off x="0" y="1"/>
            <a:ext cx="14630400" cy="1921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67" y="602182"/>
            <a:ext cx="2466975" cy="647492"/>
          </a:xfrm>
          <a:prstGeom prst="rect">
            <a:avLst/>
          </a:prstGeom>
        </p:spPr>
      </p:pic>
      <p:sp>
        <p:nvSpPr>
          <p:cNvPr id="18" name="Title 1"/>
          <p:cNvSpPr>
            <a:spLocks noGrp="1"/>
          </p:cNvSpPr>
          <p:nvPr>
            <p:ph type="ctrTitle"/>
          </p:nvPr>
        </p:nvSpPr>
        <p:spPr>
          <a:xfrm>
            <a:off x="1047400" y="3081705"/>
            <a:ext cx="12435840" cy="2071922"/>
          </a:xfrm>
          <a:prstGeom prst="rect">
            <a:avLst/>
          </a:prstGeom>
        </p:spPr>
        <p:txBody>
          <a:bodyPr>
            <a:normAutofit/>
          </a:bodyPr>
          <a:lstStyle>
            <a:lvl1pPr algn="ctr">
              <a:defRPr sz="4000" cap="none" baseline="0">
                <a:solidFill>
                  <a:schemeClr val="bg1"/>
                </a:solidFill>
                <a:latin typeface="Century Gothic Bold" charset="0"/>
              </a:defRPr>
            </a:lvl1pPr>
          </a:lstStyle>
          <a:p>
            <a:r>
              <a:rPr lang="en-US" dirty="0" smtClean="0"/>
              <a:t>Click to edit Master title style</a:t>
            </a:r>
            <a:endParaRPr lang="en-US" dirty="0"/>
          </a:p>
        </p:txBody>
      </p:sp>
      <p:sp>
        <p:nvSpPr>
          <p:cNvPr id="19" name="Subtitle 2"/>
          <p:cNvSpPr>
            <a:spLocks noGrp="1"/>
          </p:cNvSpPr>
          <p:nvPr>
            <p:ph type="subTitle" idx="1" hasCustomPrompt="1"/>
          </p:nvPr>
        </p:nvSpPr>
        <p:spPr>
          <a:xfrm>
            <a:off x="2049938" y="5893416"/>
            <a:ext cx="10241280" cy="342383"/>
          </a:xfrm>
          <a:prstGeom prst="rect">
            <a:avLst/>
          </a:prstGeom>
        </p:spPr>
        <p:txBody>
          <a:bodyPr>
            <a:noAutofit/>
          </a:bodyPr>
          <a:lstStyle>
            <a:lvl1pPr marL="0" indent="0" algn="ctr">
              <a:buNone/>
              <a:defRPr sz="2400" cap="none" baseline="0">
                <a:solidFill>
                  <a:schemeClr val="bg1"/>
                </a:solidFill>
                <a:latin typeface="Century Gothic Bold Italic"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smtClean="0"/>
              <a:t>Click to edit PRESENTER NAME</a:t>
            </a:r>
          </a:p>
        </p:txBody>
      </p:sp>
      <p:cxnSp>
        <p:nvCxnSpPr>
          <p:cNvPr id="20" name="Straight Connector 19"/>
          <p:cNvCxnSpPr/>
          <p:nvPr userDrawn="1"/>
        </p:nvCxnSpPr>
        <p:spPr>
          <a:xfrm flipV="1">
            <a:off x="2194559" y="5635330"/>
            <a:ext cx="9952038" cy="635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userDrawn="1"/>
        </p:nvSpPr>
        <p:spPr>
          <a:xfrm>
            <a:off x="8569036" y="805270"/>
            <a:ext cx="6000160" cy="307777"/>
          </a:xfrm>
          <a:prstGeom prst="rect">
            <a:avLst/>
          </a:prstGeom>
          <a:noFill/>
        </p:spPr>
        <p:txBody>
          <a:bodyPr wrap="square">
            <a:spAutoFit/>
          </a:bodyPr>
          <a:lstStyle/>
          <a:p>
            <a:pPr eaLnBrk="1" hangingPunct="1">
              <a:defRPr/>
            </a:pPr>
            <a:r>
              <a:rPr lang="en-US" sz="1400" b="1" i="0" spc="200" baseline="0" dirty="0" smtClean="0">
                <a:solidFill>
                  <a:srgbClr val="AC162C"/>
                </a:solidFill>
                <a:latin typeface="Century Gothic" charset="0"/>
                <a:ea typeface="Century Gothic" charset="0"/>
                <a:cs typeface="Century Gothic" charset="0"/>
              </a:rPr>
              <a:t>DEPARTMENT OF RADIOLOGY AND IMAGING SCIENCES</a:t>
            </a:r>
            <a:endParaRPr lang="en-US" sz="1400" b="1" i="0" spc="200" baseline="0" dirty="0">
              <a:solidFill>
                <a:srgbClr val="AC162C"/>
              </a:solidFill>
              <a:latin typeface="Century Gothic" charset="0"/>
              <a:ea typeface="Century Gothic" charset="0"/>
              <a:cs typeface="Century Gothic" charset="0"/>
            </a:endParaRPr>
          </a:p>
        </p:txBody>
      </p:sp>
      <p:cxnSp>
        <p:nvCxnSpPr>
          <p:cNvPr id="23" name="Straight Connector 22"/>
          <p:cNvCxnSpPr/>
          <p:nvPr userDrawn="1"/>
        </p:nvCxnSpPr>
        <p:spPr>
          <a:xfrm>
            <a:off x="3269673" y="1138884"/>
            <a:ext cx="11360727" cy="0"/>
          </a:xfrm>
          <a:prstGeom prst="line">
            <a:avLst/>
          </a:prstGeom>
          <a:ln w="22225">
            <a:solidFill>
              <a:srgbClr val="AC162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76306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0">
              <a:srgbClr val="AC162C"/>
            </a:gs>
            <a:gs pos="100000">
              <a:srgbClr val="AF172A"/>
            </a:gs>
          </a:gsLst>
          <a:path path="circle">
            <a:fillToRect l="50000" t="50000" r="50000" b="50000"/>
          </a:path>
        </a:gradFill>
        <a:effectLst/>
      </p:bgPr>
    </p:bg>
    <p:spTree>
      <p:nvGrpSpPr>
        <p:cNvPr id="1" name=""/>
        <p:cNvGrpSpPr/>
        <p:nvPr/>
      </p:nvGrpSpPr>
      <p:grpSpPr>
        <a:xfrm>
          <a:off x="0" y="0"/>
          <a:ext cx="0" cy="0"/>
          <a:chOff x="0" y="0"/>
          <a:chExt cx="0" cy="0"/>
        </a:xfrm>
      </p:grpSpPr>
      <p:cxnSp>
        <p:nvCxnSpPr>
          <p:cNvPr id="7" name="Straight Connector 6"/>
          <p:cNvCxnSpPr/>
          <p:nvPr userDrawn="1"/>
        </p:nvCxnSpPr>
        <p:spPr>
          <a:xfrm flipV="1">
            <a:off x="3633788" y="4733925"/>
            <a:ext cx="7315200" cy="635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59488" y="5008563"/>
            <a:ext cx="248602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633788" y="2926080"/>
            <a:ext cx="7315200" cy="1944461"/>
          </a:xfrm>
          <a:prstGeom prst="rect">
            <a:avLst/>
          </a:prstGeom>
        </p:spPr>
        <p:txBody>
          <a:bodyPr>
            <a:noAutofit/>
          </a:bodyPr>
          <a:lstStyle>
            <a:lvl1pPr marL="0" indent="0" algn="ctr">
              <a:buNone/>
              <a:defRPr sz="4800" b="0" i="0" spc="200" baseline="0">
                <a:solidFill>
                  <a:schemeClr val="bg1"/>
                </a:solidFill>
                <a:latin typeface="Century Gothic" charset="0"/>
                <a:ea typeface="Century Gothic" charset="0"/>
                <a:cs typeface="Century Gothic" charset="0"/>
              </a:defRPr>
            </a:lvl1pPr>
          </a:lstStyle>
          <a:p>
            <a:pPr lvl="0"/>
            <a:r>
              <a:rPr lang="en-US" dirty="0" smtClean="0"/>
              <a:t>SECTION TITLE</a:t>
            </a:r>
          </a:p>
        </p:txBody>
      </p:sp>
    </p:spTree>
    <p:extLst>
      <p:ext uri="{BB962C8B-B14F-4D97-AF65-F5344CB8AC3E}">
        <p14:creationId xmlns:p14="http://schemas.microsoft.com/office/powerpoint/2010/main" val="196645324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Two Column Text/Title and One Column with Photo">
    <p:spTree>
      <p:nvGrpSpPr>
        <p:cNvPr id="1" name=""/>
        <p:cNvGrpSpPr/>
        <p:nvPr/>
      </p:nvGrpSpPr>
      <p:grpSpPr>
        <a:xfrm>
          <a:off x="0" y="0"/>
          <a:ext cx="0" cy="0"/>
          <a:chOff x="0" y="0"/>
          <a:chExt cx="0" cy="0"/>
        </a:xfrm>
      </p:grpSpPr>
      <p:sp>
        <p:nvSpPr>
          <p:cNvPr id="10" name="Title 1"/>
          <p:cNvSpPr>
            <a:spLocks noGrp="1"/>
          </p:cNvSpPr>
          <p:nvPr>
            <p:ph type="title"/>
          </p:nvPr>
        </p:nvSpPr>
        <p:spPr>
          <a:xfrm>
            <a:off x="1104900" y="694482"/>
            <a:ext cx="12793980" cy="659444"/>
          </a:xfrm>
          <a:prstGeom prst="rect">
            <a:avLst/>
          </a:prstGeom>
        </p:spPr>
        <p:txBody>
          <a:bodyPr/>
          <a:lstStyle>
            <a:lvl1pPr>
              <a:defRPr sz="4000" b="0" i="0" cap="all" baseline="0">
                <a:solidFill>
                  <a:schemeClr val="bg1"/>
                </a:solidFill>
                <a:latin typeface="Century Gothic" panose="020B0502020202020204" pitchFamily="34" charset="0"/>
              </a:defRPr>
            </a:lvl1pPr>
          </a:lstStyle>
          <a:p>
            <a:r>
              <a:rPr lang="en-US" dirty="0" smtClean="0"/>
              <a:t>Click to edit Master title style</a:t>
            </a:r>
            <a:endParaRPr lang="en-US" dirty="0"/>
          </a:p>
        </p:txBody>
      </p:sp>
      <p:sp>
        <p:nvSpPr>
          <p:cNvPr id="11" name="Rectangle 10"/>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9" name="Group 8"/>
          <p:cNvGrpSpPr/>
          <p:nvPr userDrawn="1"/>
        </p:nvGrpSpPr>
        <p:grpSpPr>
          <a:xfrm>
            <a:off x="10438926" y="7526824"/>
            <a:ext cx="4191474" cy="623248"/>
            <a:chOff x="10438926" y="7526824"/>
            <a:chExt cx="4191474" cy="623248"/>
          </a:xfrm>
        </p:grpSpPr>
        <p:sp>
          <p:nvSpPr>
            <p:cNvPr id="13" name="TextBox 12"/>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chemeClr val="bg1"/>
                  </a:solidFill>
                  <a:latin typeface="Century Gothic" panose="020B0502020202020204" pitchFamily="34" charset="0"/>
                </a:rPr>
                <a:t>UCAIR </a:t>
              </a:r>
            </a:p>
            <a:p>
              <a:pPr algn="ctr">
                <a:spcBef>
                  <a:spcPts val="300"/>
                </a:spcBef>
              </a:pPr>
              <a:r>
                <a:rPr lang="en-US" sz="1200" cap="all" dirty="0" smtClean="0">
                  <a:solidFill>
                    <a:schemeClr val="bg1"/>
                  </a:solidFill>
                  <a:latin typeface="Century Gothic" panose="020B0502020202020204" pitchFamily="34" charset="0"/>
                </a:rPr>
                <a:t>Utah Center for Advanced Imaging Research</a:t>
              </a:r>
              <a:endParaRPr lang="en-US" sz="1200" cap="all" dirty="0">
                <a:solidFill>
                  <a:schemeClr val="bg1"/>
                </a:solidFill>
                <a:latin typeface="Century Gothic" panose="020B0502020202020204" pitchFamily="34" charset="0"/>
              </a:endParaRPr>
            </a:p>
          </p:txBody>
        </p:sp>
        <p:cxnSp>
          <p:nvCxnSpPr>
            <p:cNvPr id="14" name="Straight Connector 13"/>
            <p:cNvCxnSpPr/>
            <p:nvPr userDrawn="1"/>
          </p:nvCxnSpPr>
          <p:spPr>
            <a:xfrm>
              <a:off x="10438926" y="7881359"/>
              <a:ext cx="419147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 name="Content Placeholder 2"/>
          <p:cNvSpPr>
            <a:spLocks noGrp="1"/>
          </p:cNvSpPr>
          <p:nvPr>
            <p:ph sz="half" idx="1"/>
          </p:nvPr>
        </p:nvSpPr>
        <p:spPr>
          <a:xfrm>
            <a:off x="1104900" y="2114868"/>
            <a:ext cx="12676414" cy="5350804"/>
          </a:xfrm>
          <a:prstGeom prst="rect">
            <a:avLst/>
          </a:prstGeom>
        </p:spPr>
        <p:txBody>
          <a:bodyPr/>
          <a:lstStyle>
            <a:lvl1pPr marL="571500" indent="-571500">
              <a:buFont typeface="Arial" panose="020B0604020202020204" pitchFamily="34" charset="0"/>
              <a:buChar char="•"/>
              <a:defRPr sz="4000" baseline="0">
                <a:solidFill>
                  <a:schemeClr val="bg1"/>
                </a:solidFill>
                <a:latin typeface="Century Gothic" panose="020B0502020202020204" pitchFamily="34" charset="0"/>
              </a:defRPr>
            </a:lvl1pPr>
            <a:lvl2pPr marL="1028700" indent="-571500">
              <a:spcBef>
                <a:spcPts val="864"/>
              </a:spcBef>
              <a:buFont typeface="Century Gothic" panose="020B0502020202020204" pitchFamily="34" charset="0"/>
              <a:buChar char="―"/>
              <a:defRPr sz="3600">
                <a:solidFill>
                  <a:schemeClr val="bg1"/>
                </a:solidFill>
                <a:latin typeface="Century Gothic" panose="020B0502020202020204" pitchFamily="34" charset="0"/>
              </a:defRPr>
            </a:lvl2pPr>
            <a:lvl3pPr marL="1371600" indent="-457200">
              <a:spcBef>
                <a:spcPts val="768"/>
              </a:spcBef>
              <a:buFont typeface="Arial" panose="020B0604020202020204" pitchFamily="34" charset="0"/>
              <a:buChar char="•"/>
              <a:defRPr sz="3200">
                <a:solidFill>
                  <a:schemeClr val="bg1"/>
                </a:solidFill>
                <a:latin typeface="Century Gothic" panose="020B0502020202020204" pitchFamily="34" charset="0"/>
              </a:defRPr>
            </a:lvl3pPr>
            <a:lvl4pPr marL="1828800" indent="-457200">
              <a:spcBef>
                <a:spcPts val="672"/>
              </a:spcBef>
              <a:buFont typeface="Century Gothic" panose="020B0502020202020204" pitchFamily="34" charset="0"/>
              <a:buChar char="–"/>
              <a:defRPr sz="2800">
                <a:solidFill>
                  <a:schemeClr val="bg1"/>
                </a:solidFill>
                <a:latin typeface="Century Gothic" panose="020B0502020202020204" pitchFamily="34" charset="0"/>
              </a:defRPr>
            </a:lvl4pPr>
            <a:lvl5pPr marL="2286000" indent="-457200">
              <a:spcBef>
                <a:spcPts val="672"/>
              </a:spcBef>
              <a:buFont typeface="Arial" panose="020B0604020202020204" pitchFamily="34" charset="0"/>
              <a:buChar char="•"/>
              <a:defRPr sz="2800">
                <a:solidFill>
                  <a:schemeClr val="bg1"/>
                </a:solidFill>
                <a:latin typeface="Century Gothic" panose="020B0502020202020204" pitchFamily="34" charset="0"/>
              </a:defRPr>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8316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Two Column Text/Title and One Column with Photo">
    <p:spTree>
      <p:nvGrpSpPr>
        <p:cNvPr id="1" name=""/>
        <p:cNvGrpSpPr/>
        <p:nvPr/>
      </p:nvGrpSpPr>
      <p:grpSpPr>
        <a:xfrm>
          <a:off x="0" y="0"/>
          <a:ext cx="0" cy="0"/>
          <a:chOff x="0" y="0"/>
          <a:chExt cx="0" cy="0"/>
        </a:xfrm>
      </p:grpSpPr>
      <p:sp>
        <p:nvSpPr>
          <p:cNvPr id="11" name="Rectangle 10"/>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403" y="0"/>
            <a:ext cx="4272285" cy="8229600"/>
          </a:xfrm>
          <a:prstGeom prst="rect">
            <a:avLst/>
          </a:prstGeom>
        </p:spPr>
      </p:pic>
      <p:grpSp>
        <p:nvGrpSpPr>
          <p:cNvPr id="15" name="Group 14"/>
          <p:cNvGrpSpPr/>
          <p:nvPr userDrawn="1"/>
        </p:nvGrpSpPr>
        <p:grpSpPr>
          <a:xfrm>
            <a:off x="10438926" y="7526824"/>
            <a:ext cx="4191474" cy="623248"/>
            <a:chOff x="10438926" y="7526824"/>
            <a:chExt cx="4191474" cy="623248"/>
          </a:xfrm>
        </p:grpSpPr>
        <p:sp>
          <p:nvSpPr>
            <p:cNvPr id="16" name="TextBox 15"/>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chemeClr val="bg1"/>
                  </a:solidFill>
                  <a:latin typeface="Century Gothic" panose="020B0502020202020204" pitchFamily="34" charset="0"/>
                </a:rPr>
                <a:t>UCAIR </a:t>
              </a:r>
            </a:p>
            <a:p>
              <a:pPr algn="ctr">
                <a:spcBef>
                  <a:spcPts val="300"/>
                </a:spcBef>
              </a:pPr>
              <a:r>
                <a:rPr lang="en-US" sz="1200" cap="all" dirty="0" smtClean="0">
                  <a:solidFill>
                    <a:schemeClr val="bg1"/>
                  </a:solidFill>
                  <a:latin typeface="Century Gothic" panose="020B0502020202020204" pitchFamily="34" charset="0"/>
                </a:rPr>
                <a:t>Utah Center for Advanced Imaging Research</a:t>
              </a:r>
              <a:endParaRPr lang="en-US" sz="1200" cap="all" dirty="0">
                <a:solidFill>
                  <a:schemeClr val="bg1"/>
                </a:solidFill>
                <a:latin typeface="Century Gothic" panose="020B0502020202020204" pitchFamily="34" charset="0"/>
              </a:endParaRPr>
            </a:p>
          </p:txBody>
        </p:sp>
        <p:cxnSp>
          <p:nvCxnSpPr>
            <p:cNvPr id="17" name="Straight Connector 16"/>
            <p:cNvCxnSpPr/>
            <p:nvPr userDrawn="1"/>
          </p:nvCxnSpPr>
          <p:spPr>
            <a:xfrm>
              <a:off x="10438926" y="7881359"/>
              <a:ext cx="419147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title"/>
          </p:nvPr>
        </p:nvSpPr>
        <p:spPr>
          <a:xfrm>
            <a:off x="1104900" y="694482"/>
            <a:ext cx="12793980" cy="659444"/>
          </a:xfrm>
          <a:prstGeom prst="rect">
            <a:avLst/>
          </a:prstGeom>
        </p:spPr>
        <p:txBody>
          <a:bodyPr/>
          <a:lstStyle>
            <a:lvl1pPr>
              <a:defRPr sz="4000" b="0" i="0" cap="all" baseline="0">
                <a:solidFill>
                  <a:schemeClr val="bg1"/>
                </a:solidFill>
                <a:latin typeface="Century Gothic" panose="020B0502020202020204" pitchFamily="34" charset="0"/>
              </a:defRPr>
            </a:lvl1pPr>
          </a:lstStyle>
          <a:p>
            <a:r>
              <a:rPr lang="en-US" dirty="0" smtClean="0"/>
              <a:t>Click to edit Master title style</a:t>
            </a:r>
            <a:endParaRPr lang="en-US" dirty="0"/>
          </a:p>
        </p:txBody>
      </p:sp>
      <p:sp>
        <p:nvSpPr>
          <p:cNvPr id="19" name="Content Placeholder 2"/>
          <p:cNvSpPr>
            <a:spLocks noGrp="1"/>
          </p:cNvSpPr>
          <p:nvPr>
            <p:ph sz="half" idx="1"/>
          </p:nvPr>
        </p:nvSpPr>
        <p:spPr>
          <a:xfrm>
            <a:off x="1104900" y="2114868"/>
            <a:ext cx="12676414" cy="5350804"/>
          </a:xfrm>
          <a:prstGeom prst="rect">
            <a:avLst/>
          </a:prstGeom>
        </p:spPr>
        <p:txBody>
          <a:bodyPr/>
          <a:lstStyle>
            <a:lvl1pPr marL="571500" indent="-571500">
              <a:buFont typeface="Arial" panose="020B0604020202020204" pitchFamily="34" charset="0"/>
              <a:buChar char="•"/>
              <a:defRPr sz="4000" baseline="0">
                <a:solidFill>
                  <a:schemeClr val="bg1"/>
                </a:solidFill>
                <a:latin typeface="Century Gothic" panose="020B0502020202020204" pitchFamily="34" charset="0"/>
              </a:defRPr>
            </a:lvl1pPr>
            <a:lvl2pPr marL="1028700" indent="-571500">
              <a:spcBef>
                <a:spcPts val="864"/>
              </a:spcBef>
              <a:buFont typeface="Century Gothic" panose="020B0502020202020204" pitchFamily="34" charset="0"/>
              <a:buChar char="―"/>
              <a:defRPr sz="3600">
                <a:solidFill>
                  <a:schemeClr val="bg1"/>
                </a:solidFill>
                <a:latin typeface="Century Gothic" panose="020B0502020202020204" pitchFamily="34" charset="0"/>
              </a:defRPr>
            </a:lvl2pPr>
            <a:lvl3pPr marL="1371600" indent="-457200">
              <a:spcBef>
                <a:spcPts val="768"/>
              </a:spcBef>
              <a:buFont typeface="Arial" panose="020B0604020202020204" pitchFamily="34" charset="0"/>
              <a:buChar char="•"/>
              <a:defRPr sz="3200">
                <a:solidFill>
                  <a:schemeClr val="bg1"/>
                </a:solidFill>
                <a:latin typeface="Century Gothic" panose="020B0502020202020204" pitchFamily="34" charset="0"/>
              </a:defRPr>
            </a:lvl3pPr>
            <a:lvl4pPr marL="1828800" indent="-457200">
              <a:spcBef>
                <a:spcPts val="672"/>
              </a:spcBef>
              <a:buFont typeface="Century Gothic" panose="020B0502020202020204" pitchFamily="34" charset="0"/>
              <a:buChar char="–"/>
              <a:defRPr sz="2800">
                <a:solidFill>
                  <a:schemeClr val="bg1"/>
                </a:solidFill>
                <a:latin typeface="Century Gothic" panose="020B0502020202020204" pitchFamily="34" charset="0"/>
              </a:defRPr>
            </a:lvl4pPr>
            <a:lvl5pPr marL="2286000" indent="-457200">
              <a:spcBef>
                <a:spcPts val="672"/>
              </a:spcBef>
              <a:buFont typeface="Arial" panose="020B0604020202020204" pitchFamily="34" charset="0"/>
              <a:buChar char="•"/>
              <a:defRPr sz="2800">
                <a:solidFill>
                  <a:schemeClr val="bg1"/>
                </a:solidFill>
                <a:latin typeface="Century Gothic" panose="020B0502020202020204" pitchFamily="34" charset="0"/>
              </a:defRPr>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0605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p:cNvGrpSpPr/>
          <p:nvPr userDrawn="1"/>
        </p:nvGrpSpPr>
        <p:grpSpPr>
          <a:xfrm>
            <a:off x="8937899" y="7407555"/>
            <a:ext cx="5872164" cy="715581"/>
            <a:chOff x="9351917" y="7450883"/>
            <a:chExt cx="5872164" cy="715581"/>
          </a:xfrm>
        </p:grpSpPr>
        <p:sp>
          <p:nvSpPr>
            <p:cNvPr id="12" name="TextBox 11"/>
            <p:cNvSpPr txBox="1"/>
            <p:nvPr userDrawn="1"/>
          </p:nvSpPr>
          <p:spPr>
            <a:xfrm flipH="1">
              <a:off x="9351917" y="7450883"/>
              <a:ext cx="5872164" cy="715581"/>
            </a:xfrm>
            <a:prstGeom prst="rect">
              <a:avLst/>
            </a:prstGeom>
            <a:noFill/>
          </p:spPr>
          <p:txBody>
            <a:bodyPr wrap="square" rtlCol="0">
              <a:spAutoFit/>
            </a:bodyPr>
            <a:lstStyle/>
            <a:p>
              <a:pPr algn="ctr"/>
              <a:r>
                <a:rPr lang="en-US" sz="2400" b="1" cap="all" spc="100" baseline="0" dirty="0" smtClean="0">
                  <a:solidFill>
                    <a:srgbClr val="AC162C"/>
                  </a:solidFill>
                  <a:latin typeface="Century Gothic" panose="020B0502020202020204" pitchFamily="34" charset="0"/>
                </a:rPr>
                <a:t>UCAIR</a:t>
              </a:r>
              <a:r>
                <a:rPr lang="en-US" sz="2400" b="1" cap="all" dirty="0" smtClean="0">
                  <a:solidFill>
                    <a:srgbClr val="AC162C"/>
                  </a:solidFill>
                  <a:latin typeface="Century Gothic" panose="020B0502020202020204" pitchFamily="34" charset="0"/>
                </a:rPr>
                <a:t> </a:t>
              </a:r>
            </a:p>
            <a:p>
              <a:pPr algn="ctr">
                <a:spcBef>
                  <a:spcPts val="300"/>
                </a:spcBef>
              </a:pPr>
              <a:r>
                <a:rPr lang="en-US" sz="1400" cap="all" dirty="0" smtClean="0">
                  <a:solidFill>
                    <a:srgbClr val="AC162C"/>
                  </a:solidFill>
                  <a:latin typeface="Century Gothic" panose="020B0502020202020204" pitchFamily="34" charset="0"/>
                </a:rPr>
                <a:t>Utah Center for Advanced Imaging Research</a:t>
              </a:r>
              <a:endParaRPr lang="en-US" sz="1400" cap="all" dirty="0">
                <a:solidFill>
                  <a:srgbClr val="AC162C"/>
                </a:solidFill>
                <a:latin typeface="Century Gothic" panose="020B0502020202020204" pitchFamily="34" charset="0"/>
              </a:endParaRPr>
            </a:p>
          </p:txBody>
        </p:sp>
        <p:cxnSp>
          <p:nvCxnSpPr>
            <p:cNvPr id="13" name="Straight Connector 12"/>
            <p:cNvCxnSpPr/>
            <p:nvPr userDrawn="1"/>
          </p:nvCxnSpPr>
          <p:spPr>
            <a:xfrm>
              <a:off x="9928746" y="7870186"/>
              <a:ext cx="470165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1713" y="2078837"/>
            <a:ext cx="2466975" cy="647492"/>
          </a:xfrm>
          <a:prstGeom prst="rect">
            <a:avLst/>
          </a:prstGeom>
        </p:spPr>
      </p:pic>
      <p:sp>
        <p:nvSpPr>
          <p:cNvPr id="2" name="Title 1"/>
          <p:cNvSpPr>
            <a:spLocks noGrp="1"/>
          </p:cNvSpPr>
          <p:nvPr>
            <p:ph type="ctrTitle"/>
          </p:nvPr>
        </p:nvSpPr>
        <p:spPr>
          <a:xfrm>
            <a:off x="1097280" y="3177075"/>
            <a:ext cx="12435840" cy="2071922"/>
          </a:xfrm>
          <a:prstGeom prst="rect">
            <a:avLst/>
          </a:prstGeom>
        </p:spPr>
        <p:txBody>
          <a:bodyPr>
            <a:normAutofit/>
          </a:bodyPr>
          <a:lstStyle>
            <a:lvl1pPr algn="ctr">
              <a:defRPr sz="4000" cap="none" baseline="0">
                <a:solidFill>
                  <a:schemeClr val="tx1">
                    <a:lumMod val="65000"/>
                    <a:lumOff val="35000"/>
                  </a:schemeClr>
                </a:solidFill>
                <a:latin typeface="Century Gothic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194560" y="5447939"/>
            <a:ext cx="10241280" cy="342383"/>
          </a:xfrm>
          <a:prstGeom prst="rect">
            <a:avLst/>
          </a:prstGeom>
        </p:spPr>
        <p:txBody>
          <a:bodyPr>
            <a:noAutofit/>
          </a:bodyPr>
          <a:lstStyle>
            <a:lvl1pPr marL="0" indent="0" algn="ctr">
              <a:buNone/>
              <a:defRPr sz="2400" cap="none" baseline="0">
                <a:solidFill>
                  <a:srgbClr val="AC162C"/>
                </a:solidFill>
                <a:latin typeface="Century Gothic Bold Italic"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smtClean="0"/>
              <a:t>Click to edit PRESENTER NAME</a:t>
            </a:r>
          </a:p>
        </p:txBody>
      </p:sp>
      <p:cxnSp>
        <p:nvCxnSpPr>
          <p:cNvPr id="4" name="Straight Connector 3"/>
          <p:cNvCxnSpPr/>
          <p:nvPr userDrawn="1"/>
        </p:nvCxnSpPr>
        <p:spPr>
          <a:xfrm flipV="1">
            <a:off x="2339181" y="3069042"/>
            <a:ext cx="9952038" cy="6350"/>
          </a:xfrm>
          <a:prstGeom prst="line">
            <a:avLst/>
          </a:prstGeom>
          <a:ln w="3175" cmpd="sng">
            <a:solidFill>
              <a:srgbClr val="AC162C"/>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297918" y="7841659"/>
            <a:ext cx="3697989" cy="307777"/>
          </a:xfrm>
          <a:prstGeom prst="rect">
            <a:avLst/>
          </a:prstGeom>
          <a:noFill/>
        </p:spPr>
        <p:txBody>
          <a:bodyPr wrap="square">
            <a:spAutoFit/>
          </a:bodyPr>
          <a:lstStyle/>
          <a:p>
            <a:pPr eaLnBrk="1" hangingPunct="1">
              <a:defRPr/>
            </a:pPr>
            <a:r>
              <a:rPr lang="de-DE" sz="1400" b="0" i="0" spc="0" baseline="0" dirty="0" smtClean="0">
                <a:solidFill>
                  <a:schemeClr val="tx1">
                    <a:lumMod val="65000"/>
                    <a:lumOff val="35000"/>
                  </a:schemeClr>
                </a:solidFill>
                <a:latin typeface="Century Gothic" charset="0"/>
                <a:ea typeface="Century Gothic" charset="0"/>
                <a:cs typeface="Century Gothic" charset="0"/>
              </a:rPr>
              <a:t>© </a:t>
            </a:r>
            <a:r>
              <a:rPr lang="en-US" sz="1400" b="0" i="0" spc="0" baseline="0" dirty="0" smtClean="0">
                <a:solidFill>
                  <a:schemeClr val="tx1">
                    <a:lumMod val="65000"/>
                    <a:lumOff val="35000"/>
                  </a:schemeClr>
                </a:solidFill>
                <a:latin typeface="Century Gothic" charset="0"/>
                <a:ea typeface="Century Gothic" charset="0"/>
                <a:cs typeface="Century Gothic" charset="0"/>
              </a:rPr>
              <a:t>UNIVERSITY OF UTAH HEALTH, 2017</a:t>
            </a:r>
            <a:endParaRPr lang="en-US" sz="1400" b="0" i="0" spc="0" baseline="0" dirty="0">
              <a:solidFill>
                <a:schemeClr val="tx1">
                  <a:lumMod val="65000"/>
                  <a:lumOff val="35000"/>
                </a:schemeClr>
              </a:solidFill>
              <a:latin typeface="Century Gothic" charset="0"/>
              <a:ea typeface="Century Gothic" charset="0"/>
              <a:cs typeface="Century Gothic" charset="0"/>
            </a:endParaRPr>
          </a:p>
        </p:txBody>
      </p:sp>
      <p:sp>
        <p:nvSpPr>
          <p:cNvPr id="7" name="TextBox 6"/>
          <p:cNvSpPr txBox="1"/>
          <p:nvPr userDrawn="1"/>
        </p:nvSpPr>
        <p:spPr>
          <a:xfrm>
            <a:off x="297918" y="7574153"/>
            <a:ext cx="5303230" cy="307777"/>
          </a:xfrm>
          <a:prstGeom prst="rect">
            <a:avLst/>
          </a:prstGeom>
          <a:noFill/>
        </p:spPr>
        <p:txBody>
          <a:bodyPr wrap="square">
            <a:spAutoFit/>
          </a:bodyPr>
          <a:lstStyle/>
          <a:p>
            <a:pPr eaLnBrk="1" hangingPunct="1">
              <a:defRPr/>
            </a:pPr>
            <a:r>
              <a:rPr lang="en-US" sz="1400" b="0" i="0" spc="0" baseline="0" dirty="0" smtClean="0">
                <a:solidFill>
                  <a:schemeClr val="tx1">
                    <a:lumMod val="65000"/>
                    <a:lumOff val="35000"/>
                  </a:schemeClr>
                </a:solidFill>
                <a:latin typeface="Century Gothic" charset="0"/>
                <a:ea typeface="Century Gothic" charset="0"/>
                <a:cs typeface="Century Gothic" charset="0"/>
              </a:rPr>
              <a:t>DEPARTMENT OF RADIOLOGY AND IMAGING SCIENCES</a:t>
            </a:r>
            <a:endParaRPr lang="en-US" sz="1400" b="0" i="0" spc="0" baseline="0" dirty="0">
              <a:solidFill>
                <a:schemeClr val="tx1">
                  <a:lumMod val="65000"/>
                  <a:lumOff val="3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2990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wo Column Text/Title and One Column with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5805" y="0"/>
            <a:ext cx="5787267" cy="8229600"/>
          </a:xfrm>
          <a:prstGeom prst="rect">
            <a:avLst/>
          </a:prstGeom>
        </p:spPr>
      </p:pic>
      <p:sp>
        <p:nvSpPr>
          <p:cNvPr id="11" name="Rectangle 10"/>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15" name="Group 14"/>
          <p:cNvGrpSpPr/>
          <p:nvPr userDrawn="1"/>
        </p:nvGrpSpPr>
        <p:grpSpPr>
          <a:xfrm>
            <a:off x="10438926" y="7526824"/>
            <a:ext cx="4191474" cy="623248"/>
            <a:chOff x="10438926" y="7526824"/>
            <a:chExt cx="4191474" cy="623248"/>
          </a:xfrm>
        </p:grpSpPr>
        <p:sp>
          <p:nvSpPr>
            <p:cNvPr id="16" name="TextBox 15"/>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chemeClr val="bg1"/>
                  </a:solidFill>
                  <a:latin typeface="Century Gothic" panose="020B0502020202020204" pitchFamily="34" charset="0"/>
                </a:rPr>
                <a:t>UCAIR </a:t>
              </a:r>
            </a:p>
            <a:p>
              <a:pPr algn="ctr">
                <a:spcBef>
                  <a:spcPts val="300"/>
                </a:spcBef>
              </a:pPr>
              <a:r>
                <a:rPr lang="en-US" sz="1200" cap="all" dirty="0" smtClean="0">
                  <a:solidFill>
                    <a:schemeClr val="bg1"/>
                  </a:solidFill>
                  <a:latin typeface="Century Gothic" panose="020B0502020202020204" pitchFamily="34" charset="0"/>
                </a:rPr>
                <a:t>Utah Center for Advanced Imaging Research</a:t>
              </a:r>
              <a:endParaRPr lang="en-US" sz="1200" cap="all" dirty="0">
                <a:solidFill>
                  <a:schemeClr val="bg1"/>
                </a:solidFill>
                <a:latin typeface="Century Gothic" panose="020B0502020202020204" pitchFamily="34" charset="0"/>
              </a:endParaRPr>
            </a:p>
          </p:txBody>
        </p:sp>
        <p:cxnSp>
          <p:nvCxnSpPr>
            <p:cNvPr id="17" name="Straight Connector 16"/>
            <p:cNvCxnSpPr/>
            <p:nvPr userDrawn="1"/>
          </p:nvCxnSpPr>
          <p:spPr>
            <a:xfrm>
              <a:off x="10438926" y="7881359"/>
              <a:ext cx="419147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title"/>
          </p:nvPr>
        </p:nvSpPr>
        <p:spPr>
          <a:xfrm>
            <a:off x="1104900" y="694482"/>
            <a:ext cx="12793980" cy="659444"/>
          </a:xfrm>
          <a:prstGeom prst="rect">
            <a:avLst/>
          </a:prstGeom>
        </p:spPr>
        <p:txBody>
          <a:bodyPr/>
          <a:lstStyle>
            <a:lvl1pPr>
              <a:defRPr sz="4000" b="0" i="0" cap="all" baseline="0">
                <a:solidFill>
                  <a:schemeClr val="bg1"/>
                </a:solidFill>
                <a:latin typeface="Century Gothic" panose="020B0502020202020204" pitchFamily="34" charset="0"/>
              </a:defRPr>
            </a:lvl1pPr>
          </a:lstStyle>
          <a:p>
            <a:r>
              <a:rPr lang="en-US" dirty="0" smtClean="0"/>
              <a:t>Click to edit Master title style</a:t>
            </a:r>
            <a:endParaRPr lang="en-US" dirty="0"/>
          </a:p>
        </p:txBody>
      </p:sp>
      <p:sp>
        <p:nvSpPr>
          <p:cNvPr id="19" name="Content Placeholder 2"/>
          <p:cNvSpPr>
            <a:spLocks noGrp="1"/>
          </p:cNvSpPr>
          <p:nvPr>
            <p:ph sz="half" idx="1"/>
          </p:nvPr>
        </p:nvSpPr>
        <p:spPr>
          <a:xfrm>
            <a:off x="1104900" y="2114868"/>
            <a:ext cx="12676414" cy="5350804"/>
          </a:xfrm>
          <a:prstGeom prst="rect">
            <a:avLst/>
          </a:prstGeom>
        </p:spPr>
        <p:txBody>
          <a:bodyPr/>
          <a:lstStyle>
            <a:lvl1pPr marL="571500" indent="-571500">
              <a:buFont typeface="Arial" panose="020B0604020202020204" pitchFamily="34" charset="0"/>
              <a:buChar char="•"/>
              <a:defRPr sz="4000" baseline="0">
                <a:solidFill>
                  <a:schemeClr val="bg1"/>
                </a:solidFill>
                <a:latin typeface="Century Gothic" panose="020B0502020202020204" pitchFamily="34" charset="0"/>
              </a:defRPr>
            </a:lvl1pPr>
            <a:lvl2pPr marL="1028700" indent="-571500">
              <a:spcBef>
                <a:spcPts val="864"/>
              </a:spcBef>
              <a:buFont typeface="Century Gothic" panose="020B0502020202020204" pitchFamily="34" charset="0"/>
              <a:buChar char="―"/>
              <a:defRPr sz="3600">
                <a:solidFill>
                  <a:schemeClr val="bg1"/>
                </a:solidFill>
                <a:latin typeface="Century Gothic" panose="020B0502020202020204" pitchFamily="34" charset="0"/>
              </a:defRPr>
            </a:lvl2pPr>
            <a:lvl3pPr marL="1371600" indent="-457200">
              <a:spcBef>
                <a:spcPts val="768"/>
              </a:spcBef>
              <a:buFont typeface="Arial" panose="020B0604020202020204" pitchFamily="34" charset="0"/>
              <a:buChar char="•"/>
              <a:defRPr sz="3200">
                <a:solidFill>
                  <a:schemeClr val="bg1"/>
                </a:solidFill>
                <a:latin typeface="Century Gothic" panose="020B0502020202020204" pitchFamily="34" charset="0"/>
              </a:defRPr>
            </a:lvl3pPr>
            <a:lvl4pPr marL="1828800" indent="-457200">
              <a:spcBef>
                <a:spcPts val="672"/>
              </a:spcBef>
              <a:buFont typeface="Century Gothic" panose="020B0502020202020204" pitchFamily="34" charset="0"/>
              <a:buChar char="–"/>
              <a:defRPr sz="2800">
                <a:solidFill>
                  <a:schemeClr val="bg1"/>
                </a:solidFill>
                <a:latin typeface="Century Gothic" panose="020B0502020202020204" pitchFamily="34" charset="0"/>
              </a:defRPr>
            </a:lvl4pPr>
            <a:lvl5pPr marL="2286000" indent="-457200">
              <a:spcBef>
                <a:spcPts val="672"/>
              </a:spcBef>
              <a:buFont typeface="Arial" panose="020B0604020202020204" pitchFamily="34" charset="0"/>
              <a:buChar char="•"/>
              <a:defRPr sz="2800">
                <a:solidFill>
                  <a:schemeClr val="bg1"/>
                </a:solidFill>
                <a:latin typeface="Century Gothic" panose="020B0502020202020204" pitchFamily="34" charset="0"/>
              </a:defRPr>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84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8926" y="4715301"/>
            <a:ext cx="4189414" cy="3514299"/>
          </a:xfrm>
          <a:prstGeom prst="rect">
            <a:avLst/>
          </a:prstGeom>
        </p:spPr>
      </p:pic>
      <p:sp>
        <p:nvSpPr>
          <p:cNvPr id="14" name="Rectangle 13"/>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15" name="Group 14"/>
          <p:cNvGrpSpPr/>
          <p:nvPr userDrawn="1"/>
        </p:nvGrpSpPr>
        <p:grpSpPr>
          <a:xfrm>
            <a:off x="10438926" y="7526824"/>
            <a:ext cx="4191474" cy="623248"/>
            <a:chOff x="10438926" y="7526824"/>
            <a:chExt cx="4191474" cy="623248"/>
          </a:xfrm>
        </p:grpSpPr>
        <p:sp>
          <p:nvSpPr>
            <p:cNvPr id="16" name="TextBox 15"/>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chemeClr val="bg1"/>
                  </a:solidFill>
                  <a:latin typeface="Century Gothic" panose="020B0502020202020204" pitchFamily="34" charset="0"/>
                </a:rPr>
                <a:t>UCAIR </a:t>
              </a:r>
            </a:p>
            <a:p>
              <a:pPr algn="ctr">
                <a:spcBef>
                  <a:spcPts val="300"/>
                </a:spcBef>
              </a:pPr>
              <a:r>
                <a:rPr lang="en-US" sz="1200" cap="all" dirty="0" smtClean="0">
                  <a:solidFill>
                    <a:schemeClr val="bg1"/>
                  </a:solidFill>
                  <a:latin typeface="Century Gothic" panose="020B0502020202020204" pitchFamily="34" charset="0"/>
                </a:rPr>
                <a:t>Utah Center for Advanced Imaging Research</a:t>
              </a:r>
              <a:endParaRPr lang="en-US" sz="1200" cap="all" dirty="0">
                <a:solidFill>
                  <a:schemeClr val="bg1"/>
                </a:solidFill>
                <a:latin typeface="Century Gothic" panose="020B0502020202020204" pitchFamily="34" charset="0"/>
              </a:endParaRPr>
            </a:p>
          </p:txBody>
        </p:sp>
        <p:cxnSp>
          <p:nvCxnSpPr>
            <p:cNvPr id="17" name="Straight Connector 16"/>
            <p:cNvCxnSpPr/>
            <p:nvPr userDrawn="1"/>
          </p:nvCxnSpPr>
          <p:spPr>
            <a:xfrm>
              <a:off x="10438926" y="7881359"/>
              <a:ext cx="419147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9" name="Content Placeholder 2"/>
          <p:cNvSpPr>
            <a:spLocks noGrp="1"/>
          </p:cNvSpPr>
          <p:nvPr>
            <p:ph sz="half" idx="1"/>
          </p:nvPr>
        </p:nvSpPr>
        <p:spPr>
          <a:xfrm>
            <a:off x="1104900" y="2114868"/>
            <a:ext cx="12676414" cy="5350804"/>
          </a:xfrm>
          <a:prstGeom prst="rect">
            <a:avLst/>
          </a:prstGeom>
        </p:spPr>
        <p:txBody>
          <a:bodyPr/>
          <a:lstStyle>
            <a:lvl1pPr marL="571500" indent="-571500">
              <a:buFont typeface="Arial" panose="020B0604020202020204" pitchFamily="34" charset="0"/>
              <a:buChar char="•"/>
              <a:defRPr sz="4000" baseline="0">
                <a:solidFill>
                  <a:schemeClr val="bg1"/>
                </a:solidFill>
                <a:latin typeface="Century Gothic" panose="020B0502020202020204" pitchFamily="34" charset="0"/>
              </a:defRPr>
            </a:lvl1pPr>
            <a:lvl2pPr marL="1028700" indent="-571500">
              <a:spcBef>
                <a:spcPts val="864"/>
              </a:spcBef>
              <a:buFont typeface="Century Gothic" panose="020B0502020202020204" pitchFamily="34" charset="0"/>
              <a:buChar char="―"/>
              <a:defRPr sz="3600">
                <a:solidFill>
                  <a:schemeClr val="bg1"/>
                </a:solidFill>
                <a:latin typeface="Century Gothic" panose="020B0502020202020204" pitchFamily="34" charset="0"/>
              </a:defRPr>
            </a:lvl2pPr>
            <a:lvl3pPr marL="1371600" indent="-457200">
              <a:spcBef>
                <a:spcPts val="768"/>
              </a:spcBef>
              <a:buFont typeface="Arial" panose="020B0604020202020204" pitchFamily="34" charset="0"/>
              <a:buChar char="•"/>
              <a:defRPr sz="3200">
                <a:solidFill>
                  <a:schemeClr val="bg1"/>
                </a:solidFill>
                <a:latin typeface="Century Gothic" panose="020B0502020202020204" pitchFamily="34" charset="0"/>
              </a:defRPr>
            </a:lvl3pPr>
            <a:lvl4pPr marL="1828800" indent="-457200">
              <a:spcBef>
                <a:spcPts val="672"/>
              </a:spcBef>
              <a:buFont typeface="Century Gothic" panose="020B0502020202020204" pitchFamily="34" charset="0"/>
              <a:buChar char="–"/>
              <a:defRPr sz="2800">
                <a:solidFill>
                  <a:schemeClr val="bg1"/>
                </a:solidFill>
                <a:latin typeface="Century Gothic" panose="020B0502020202020204" pitchFamily="34" charset="0"/>
              </a:defRPr>
            </a:lvl4pPr>
            <a:lvl5pPr marL="2286000" indent="-457200">
              <a:spcBef>
                <a:spcPts val="672"/>
              </a:spcBef>
              <a:buFont typeface="Arial" panose="020B0604020202020204" pitchFamily="34" charset="0"/>
              <a:buChar char="•"/>
              <a:defRPr sz="2800">
                <a:solidFill>
                  <a:schemeClr val="bg1"/>
                </a:solidFill>
                <a:latin typeface="Century Gothic" panose="020B0502020202020204" pitchFamily="34" charset="0"/>
              </a:defRPr>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itle 1"/>
          <p:cNvSpPr>
            <a:spLocks noGrp="1"/>
          </p:cNvSpPr>
          <p:nvPr>
            <p:ph type="title"/>
          </p:nvPr>
        </p:nvSpPr>
        <p:spPr>
          <a:xfrm>
            <a:off x="1104900" y="694482"/>
            <a:ext cx="12793980" cy="659444"/>
          </a:xfrm>
          <a:prstGeom prst="rect">
            <a:avLst/>
          </a:prstGeom>
        </p:spPr>
        <p:txBody>
          <a:bodyPr/>
          <a:lstStyle>
            <a:lvl1pPr>
              <a:defRPr sz="4000" b="0" i="0" cap="all" baseline="0">
                <a:solidFill>
                  <a:schemeClr val="bg1"/>
                </a:solidFill>
                <a:latin typeface="Century Gothic" panose="020B0502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3655885"/>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1104900" y="694482"/>
            <a:ext cx="12793980" cy="659444"/>
          </a:xfrm>
          <a:prstGeom prst="rect">
            <a:avLst/>
          </a:prstGeom>
        </p:spPr>
        <p:txBody>
          <a:bodyPr/>
          <a:lstStyle>
            <a:lvl1pPr>
              <a:defRPr sz="4000" cap="all" baseline="0">
                <a:solidFill>
                  <a:schemeClr val="bg1"/>
                </a:solidFill>
                <a:latin typeface="Century Gothic" panose="020B0502020202020204" pitchFamily="34" charset="0"/>
              </a:defRPr>
            </a:lvl1pPr>
          </a:lstStyle>
          <a:p>
            <a:r>
              <a:rPr lang="en-US" dirty="0" smtClean="0"/>
              <a:t>Click to edit Master title style</a:t>
            </a:r>
            <a:endParaRPr lang="en-US" dirty="0"/>
          </a:p>
        </p:txBody>
      </p:sp>
      <p:sp>
        <p:nvSpPr>
          <p:cNvPr id="4" name="Rectangle 3"/>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16" name="Rectangle 15"/>
          <p:cNvSpPr/>
          <p:nvPr userDrawn="1"/>
        </p:nvSpPr>
        <p:spPr>
          <a:xfrm>
            <a:off x="0" y="1618665"/>
            <a:ext cx="14630400" cy="5835431"/>
          </a:xfrm>
          <a:prstGeom prst="rect">
            <a:avLst/>
          </a:prstGeom>
          <a:solidFill>
            <a:srgbClr val="AC162C"/>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2880"/>
          </a:p>
        </p:txBody>
      </p:sp>
      <p:grpSp>
        <p:nvGrpSpPr>
          <p:cNvPr id="11" name="Group 10"/>
          <p:cNvGrpSpPr/>
          <p:nvPr userDrawn="1"/>
        </p:nvGrpSpPr>
        <p:grpSpPr>
          <a:xfrm>
            <a:off x="10438926" y="7526824"/>
            <a:ext cx="4191474" cy="623248"/>
            <a:chOff x="10438926" y="7526824"/>
            <a:chExt cx="4191474" cy="623248"/>
          </a:xfrm>
        </p:grpSpPr>
        <p:sp>
          <p:nvSpPr>
            <p:cNvPr id="12" name="TextBox 11"/>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chemeClr val="bg1"/>
                  </a:solidFill>
                  <a:latin typeface="Century Gothic" panose="020B0502020202020204" pitchFamily="34" charset="0"/>
                </a:rPr>
                <a:t>UCAIR </a:t>
              </a:r>
            </a:p>
            <a:p>
              <a:pPr algn="ctr">
                <a:spcBef>
                  <a:spcPts val="300"/>
                </a:spcBef>
              </a:pPr>
              <a:r>
                <a:rPr lang="en-US" sz="1200" cap="all" dirty="0" smtClean="0">
                  <a:solidFill>
                    <a:schemeClr val="bg1"/>
                  </a:solidFill>
                  <a:latin typeface="Century Gothic" panose="020B0502020202020204" pitchFamily="34" charset="0"/>
                </a:rPr>
                <a:t>Utah Center for Advanced Imaging Research</a:t>
              </a:r>
              <a:endParaRPr lang="en-US" sz="1200" cap="all" dirty="0">
                <a:solidFill>
                  <a:schemeClr val="bg1"/>
                </a:solidFill>
                <a:latin typeface="Century Gothic" panose="020B0502020202020204" pitchFamily="34" charset="0"/>
              </a:endParaRPr>
            </a:p>
          </p:txBody>
        </p:sp>
        <p:cxnSp>
          <p:nvCxnSpPr>
            <p:cNvPr id="13" name="Straight Connector 12"/>
            <p:cNvCxnSpPr/>
            <p:nvPr userDrawn="1"/>
          </p:nvCxnSpPr>
          <p:spPr>
            <a:xfrm>
              <a:off x="10438926" y="7881359"/>
              <a:ext cx="419147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023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No Footer">
    <p:spTree>
      <p:nvGrpSpPr>
        <p:cNvPr id="1" name=""/>
        <p:cNvGrpSpPr/>
        <p:nvPr/>
      </p:nvGrpSpPr>
      <p:grpSpPr>
        <a:xfrm>
          <a:off x="0" y="0"/>
          <a:ext cx="0" cy="0"/>
          <a:chOff x="0" y="0"/>
          <a:chExt cx="0" cy="0"/>
        </a:xfrm>
      </p:grpSpPr>
      <p:sp>
        <p:nvSpPr>
          <p:cNvPr id="3" name="Rectangle 2"/>
          <p:cNvSpPr/>
          <p:nvPr userDrawn="1"/>
        </p:nvSpPr>
        <p:spPr>
          <a:xfrm>
            <a:off x="0" y="1"/>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ext uri="{BB962C8B-B14F-4D97-AF65-F5344CB8AC3E}">
        <p14:creationId xmlns:p14="http://schemas.microsoft.com/office/powerpoint/2010/main" val="10033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8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C162C"/>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633788" y="4733925"/>
            <a:ext cx="7315200" cy="635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59488" y="5008563"/>
            <a:ext cx="248602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633788" y="2926080"/>
            <a:ext cx="7315200" cy="1944461"/>
          </a:xfrm>
          <a:prstGeom prst="rect">
            <a:avLst/>
          </a:prstGeom>
        </p:spPr>
        <p:txBody>
          <a:bodyPr>
            <a:noAutofit/>
          </a:bodyPr>
          <a:lstStyle>
            <a:lvl1pPr marL="0" indent="0" algn="ctr">
              <a:buNone/>
              <a:defRPr sz="4800" b="0" i="0" spc="200" baseline="0">
                <a:solidFill>
                  <a:schemeClr val="bg1"/>
                </a:solidFill>
                <a:latin typeface="Century Gothic" charset="0"/>
                <a:ea typeface="Century Gothic" charset="0"/>
                <a:cs typeface="Century Gothic" charset="0"/>
              </a:defRPr>
            </a:lvl1pPr>
          </a:lstStyle>
          <a:p>
            <a:pPr lvl="0"/>
            <a:r>
              <a:rPr lang="en-US" dirty="0" smtClean="0"/>
              <a:t>SECTION TITLE</a:t>
            </a:r>
          </a:p>
        </p:txBody>
      </p:sp>
    </p:spTree>
    <p:extLst>
      <p:ext uri="{BB962C8B-B14F-4D97-AF65-F5344CB8AC3E}">
        <p14:creationId xmlns:p14="http://schemas.microsoft.com/office/powerpoint/2010/main" val="1120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00" y="7669428"/>
            <a:ext cx="1558925" cy="40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902063" y="3465512"/>
            <a:ext cx="12839700" cy="1371600"/>
          </a:xfrm>
          <a:prstGeom prst="rect">
            <a:avLst/>
          </a:prstGeom>
        </p:spPr>
        <p:txBody>
          <a:bodyPr/>
          <a:lstStyle>
            <a:lvl1pPr marL="0" indent="0">
              <a:buNone/>
              <a:defRPr>
                <a:solidFill>
                  <a:schemeClr val="bg1"/>
                </a:solidFill>
              </a:defRPr>
            </a:lvl1pPr>
          </a:lstStyle>
          <a:p>
            <a:pPr lvl="0"/>
            <a:r>
              <a:rPr lang="en-US" dirty="0" smtClean="0"/>
              <a:t>“Insert quote here”</a:t>
            </a:r>
          </a:p>
        </p:txBody>
      </p:sp>
      <p:sp>
        <p:nvSpPr>
          <p:cNvPr id="11" name="Text Placeholder 10"/>
          <p:cNvSpPr>
            <a:spLocks noGrp="1"/>
          </p:cNvSpPr>
          <p:nvPr>
            <p:ph type="body" sz="quarter" idx="11" hasCustomPrompt="1"/>
          </p:nvPr>
        </p:nvSpPr>
        <p:spPr>
          <a:xfrm>
            <a:off x="7321550" y="5106988"/>
            <a:ext cx="6419850" cy="366712"/>
          </a:xfrm>
          <a:prstGeom prst="rect">
            <a:avLst/>
          </a:prstGeom>
        </p:spPr>
        <p:txBody>
          <a:bodyPr>
            <a:normAutofit/>
          </a:bodyPr>
          <a:lstStyle>
            <a:lvl1pPr marL="0" indent="0" algn="r">
              <a:buNone/>
              <a:defRPr sz="1800" b="0" i="1">
                <a:solidFill>
                  <a:schemeClr val="bg1"/>
                </a:solidFill>
                <a:latin typeface="Century Gothic" charset="0"/>
                <a:ea typeface="Century Gothic" charset="0"/>
                <a:cs typeface="Century Gothic" charset="0"/>
              </a:defRPr>
            </a:lvl1pPr>
          </a:lstStyle>
          <a:p>
            <a:pPr lvl="0"/>
            <a:r>
              <a:rPr lang="en-US" dirty="0" smtClean="0"/>
              <a:t>CLICK TO EDIT MASTER TEXT STYLES</a:t>
            </a:r>
          </a:p>
        </p:txBody>
      </p:sp>
      <p:cxnSp>
        <p:nvCxnSpPr>
          <p:cNvPr id="15" name="Straight Connector 14"/>
          <p:cNvCxnSpPr/>
          <p:nvPr userDrawn="1"/>
        </p:nvCxnSpPr>
        <p:spPr>
          <a:xfrm>
            <a:off x="2576513" y="7856538"/>
            <a:ext cx="1272698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1"/>
            <a:ext cx="127000" cy="8229600"/>
          </a:xfrm>
          <a:prstGeom prst="rect">
            <a:avLst/>
          </a:prstGeom>
          <a:solidFill>
            <a:srgbClr val="A217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0553" y="195861"/>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4" name="Rectangle 3"/>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
        <p:nvSpPr>
          <p:cNvPr id="5" name="Content Placeholder 2"/>
          <p:cNvSpPr>
            <a:spLocks noGrp="1"/>
          </p:cNvSpPr>
          <p:nvPr>
            <p:ph sz="half" idx="1"/>
          </p:nvPr>
        </p:nvSpPr>
        <p:spPr>
          <a:xfrm>
            <a:off x="973201" y="1625655"/>
            <a:ext cx="12676414"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76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4051" y="14439"/>
            <a:ext cx="8196349" cy="8220833"/>
          </a:xfrm>
          <a:prstGeom prst="rect">
            <a:avLst/>
          </a:prstGeom>
        </p:spPr>
      </p:pic>
      <p:sp>
        <p:nvSpPr>
          <p:cNvPr id="10" name="Content Placeholder 2"/>
          <p:cNvSpPr>
            <a:spLocks noGrp="1"/>
          </p:cNvSpPr>
          <p:nvPr>
            <p:ph sz="half" idx="1"/>
          </p:nvPr>
        </p:nvSpPr>
        <p:spPr>
          <a:xfrm>
            <a:off x="1104900" y="2114868"/>
            <a:ext cx="12676414"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5" name="Rectangle 14"/>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spTree>
    <p:extLst>
      <p:ext uri="{BB962C8B-B14F-4D97-AF65-F5344CB8AC3E}">
        <p14:creationId xmlns:p14="http://schemas.microsoft.com/office/powerpoint/2010/main" val="26446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16315"/>
          <a:stretch/>
        </p:blipFill>
        <p:spPr>
          <a:xfrm>
            <a:off x="9783274" y="0"/>
            <a:ext cx="4835768" cy="8217225"/>
          </a:xfrm>
          <a:prstGeom prst="rect">
            <a:avLst/>
          </a:prstGeom>
        </p:spPr>
      </p:pic>
      <p:sp>
        <p:nvSpPr>
          <p:cNvPr id="10" name="Content Placeholder 2"/>
          <p:cNvSpPr>
            <a:spLocks noGrp="1"/>
          </p:cNvSpPr>
          <p:nvPr>
            <p:ph sz="half" idx="1"/>
          </p:nvPr>
        </p:nvSpPr>
        <p:spPr>
          <a:xfrm>
            <a:off x="1104900" y="2114868"/>
            <a:ext cx="12676414"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6" name="Rectangle 15"/>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20" name="Group 19"/>
          <p:cNvGrpSpPr/>
          <p:nvPr userDrawn="1"/>
        </p:nvGrpSpPr>
        <p:grpSpPr>
          <a:xfrm>
            <a:off x="10438926" y="7526824"/>
            <a:ext cx="4191474" cy="623248"/>
            <a:chOff x="10438926" y="7526824"/>
            <a:chExt cx="4191474" cy="623248"/>
          </a:xfrm>
        </p:grpSpPr>
        <p:sp>
          <p:nvSpPr>
            <p:cNvPr id="21" name="TextBox 20"/>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rgbClr val="AC162C"/>
                  </a:solidFill>
                  <a:latin typeface="Century Gothic" panose="020B0502020202020204" pitchFamily="34" charset="0"/>
                </a:rPr>
                <a:t>UCAIR </a:t>
              </a:r>
            </a:p>
            <a:p>
              <a:pPr algn="ctr">
                <a:spcBef>
                  <a:spcPts val="300"/>
                </a:spcBef>
              </a:pPr>
              <a:r>
                <a:rPr lang="en-US" sz="1200" cap="all" dirty="0" smtClean="0">
                  <a:solidFill>
                    <a:srgbClr val="AC162C"/>
                  </a:solidFill>
                  <a:latin typeface="Century Gothic" panose="020B0502020202020204" pitchFamily="34" charset="0"/>
                </a:rPr>
                <a:t>Utah Center for Advanced Imaging Research</a:t>
              </a:r>
              <a:endParaRPr lang="en-US" sz="1200" cap="all" dirty="0">
                <a:solidFill>
                  <a:srgbClr val="AC162C"/>
                </a:solidFill>
                <a:latin typeface="Century Gothic" panose="020B0502020202020204" pitchFamily="34" charset="0"/>
              </a:endParaRPr>
            </a:p>
          </p:txBody>
        </p:sp>
        <p:cxnSp>
          <p:nvCxnSpPr>
            <p:cNvPr id="22" name="Straight Connector 21"/>
            <p:cNvCxnSpPr/>
            <p:nvPr userDrawn="1"/>
          </p:nvCxnSpPr>
          <p:spPr>
            <a:xfrm>
              <a:off x="10438926" y="7881359"/>
              <a:ext cx="419147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502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3806" y="-1"/>
            <a:ext cx="9056594" cy="8207331"/>
          </a:xfrm>
          <a:prstGeom prst="rect">
            <a:avLst/>
          </a:prstGeom>
        </p:spPr>
      </p:pic>
      <p:sp>
        <p:nvSpPr>
          <p:cNvPr id="8" name="Content Placeholder 2"/>
          <p:cNvSpPr>
            <a:spLocks noGrp="1"/>
          </p:cNvSpPr>
          <p:nvPr>
            <p:ph sz="half" idx="1"/>
          </p:nvPr>
        </p:nvSpPr>
        <p:spPr>
          <a:xfrm>
            <a:off x="1104900" y="2114868"/>
            <a:ext cx="12676414"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3" name="Rectangle 12"/>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19" name="Group 18"/>
          <p:cNvGrpSpPr/>
          <p:nvPr userDrawn="1"/>
        </p:nvGrpSpPr>
        <p:grpSpPr>
          <a:xfrm>
            <a:off x="10438926" y="7526824"/>
            <a:ext cx="4191474" cy="623248"/>
            <a:chOff x="10438926" y="7526824"/>
            <a:chExt cx="4191474" cy="623248"/>
          </a:xfrm>
        </p:grpSpPr>
        <p:sp>
          <p:nvSpPr>
            <p:cNvPr id="20" name="TextBox 19"/>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rgbClr val="AC162C"/>
                  </a:solidFill>
                  <a:latin typeface="Century Gothic" panose="020B0502020202020204" pitchFamily="34" charset="0"/>
                </a:rPr>
                <a:t>UCAIR </a:t>
              </a:r>
            </a:p>
            <a:p>
              <a:pPr algn="ctr">
                <a:spcBef>
                  <a:spcPts val="300"/>
                </a:spcBef>
              </a:pPr>
              <a:r>
                <a:rPr lang="en-US" sz="1200" cap="all" dirty="0" smtClean="0">
                  <a:solidFill>
                    <a:srgbClr val="AC162C"/>
                  </a:solidFill>
                  <a:latin typeface="Century Gothic" panose="020B0502020202020204" pitchFamily="34" charset="0"/>
                </a:rPr>
                <a:t>Utah Center for Advanced Imaging Research</a:t>
              </a:r>
              <a:endParaRPr lang="en-US" sz="1200" cap="all" dirty="0">
                <a:solidFill>
                  <a:srgbClr val="AC162C"/>
                </a:solidFill>
                <a:latin typeface="Century Gothic" panose="020B0502020202020204" pitchFamily="34" charset="0"/>
              </a:endParaRPr>
            </a:p>
          </p:txBody>
        </p:sp>
        <p:cxnSp>
          <p:nvCxnSpPr>
            <p:cNvPr id="21" name="Straight Connector 20"/>
            <p:cNvCxnSpPr/>
            <p:nvPr userDrawn="1"/>
          </p:nvCxnSpPr>
          <p:spPr>
            <a:xfrm>
              <a:off x="10438926" y="7881359"/>
              <a:ext cx="419147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and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0972" y="0"/>
            <a:ext cx="3679428" cy="8229600"/>
          </a:xfrm>
          <a:prstGeom prst="rect">
            <a:avLst/>
          </a:prstGeom>
        </p:spPr>
      </p:pic>
      <p:sp>
        <p:nvSpPr>
          <p:cNvPr id="8" name="Content Placeholder 2"/>
          <p:cNvSpPr>
            <a:spLocks noGrp="1"/>
          </p:cNvSpPr>
          <p:nvPr>
            <p:ph sz="half" idx="1"/>
          </p:nvPr>
        </p:nvSpPr>
        <p:spPr>
          <a:xfrm>
            <a:off x="1104900" y="2114868"/>
            <a:ext cx="12676414" cy="5350804"/>
          </a:xfrm>
          <a:prstGeom prst="rect">
            <a:avLst/>
          </a:prstGeom>
        </p:spPr>
        <p:txBody>
          <a:bodyPr/>
          <a:lstStyle>
            <a:lvl1pPr>
              <a:defRPr sz="4000"/>
            </a:lvl1pPr>
            <a:lvl2pPr>
              <a:defRPr sz="3600"/>
            </a:lvl2pPr>
            <a:lvl3pPr>
              <a:defRPr sz="3200"/>
            </a:lvl3pPr>
            <a:lvl4pPr>
              <a:defRPr sz="2800"/>
            </a:lvl4pPr>
            <a:lvl5pPr>
              <a:defRPr sz="2800"/>
            </a:lvl5pPr>
            <a:lvl6pPr>
              <a:defRPr sz="2880"/>
            </a:lvl6pPr>
            <a:lvl7pPr>
              <a:defRPr sz="2880"/>
            </a:lvl7pPr>
            <a:lvl8pPr>
              <a:defRPr sz="2880"/>
            </a:lvl8pPr>
            <a:lvl9pPr>
              <a:defRPr sz="288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1104900" y="694482"/>
            <a:ext cx="12793980" cy="659444"/>
          </a:xfrm>
          <a:prstGeom prst="rect">
            <a:avLst/>
          </a:prstGeom>
        </p:spPr>
        <p:txBody>
          <a:bodyPr/>
          <a:lstStyle>
            <a:lvl1pPr>
              <a:defRPr sz="4000">
                <a:solidFill>
                  <a:srgbClr val="AC162C"/>
                </a:solidFill>
              </a:defRPr>
            </a:lvl1pPr>
          </a:lstStyle>
          <a:p>
            <a:r>
              <a:rPr lang="en-US" dirty="0" smtClean="0"/>
              <a:t>Click to edit Master title style</a:t>
            </a:r>
            <a:endParaRPr lang="en-US" dirty="0"/>
          </a:p>
        </p:txBody>
      </p:sp>
      <p:sp>
        <p:nvSpPr>
          <p:cNvPr id="13" name="Rectangle 12"/>
          <p:cNvSpPr/>
          <p:nvPr userDrawn="1"/>
        </p:nvSpPr>
        <p:spPr>
          <a:xfrm>
            <a:off x="0" y="0"/>
            <a:ext cx="127000" cy="8229600"/>
          </a:xfrm>
          <a:prstGeom prst="rect">
            <a:avLst/>
          </a:prstGeom>
          <a:solidFill>
            <a:srgbClr val="AC16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731520" eaLnBrk="1" fontAlgn="auto" hangingPunct="1">
              <a:spcBef>
                <a:spcPts val="0"/>
              </a:spcBef>
              <a:spcAft>
                <a:spcPts val="0"/>
              </a:spcAft>
              <a:defRPr/>
            </a:pPr>
            <a:endParaRPr lang="en-US" sz="4608"/>
          </a:p>
        </p:txBody>
      </p:sp>
      <p:grpSp>
        <p:nvGrpSpPr>
          <p:cNvPr id="19" name="Group 18"/>
          <p:cNvGrpSpPr/>
          <p:nvPr userDrawn="1"/>
        </p:nvGrpSpPr>
        <p:grpSpPr>
          <a:xfrm>
            <a:off x="10438926" y="7526824"/>
            <a:ext cx="4191474" cy="623248"/>
            <a:chOff x="10438926" y="7526824"/>
            <a:chExt cx="4191474" cy="623248"/>
          </a:xfrm>
        </p:grpSpPr>
        <p:sp>
          <p:nvSpPr>
            <p:cNvPr id="20" name="TextBox 19"/>
            <p:cNvSpPr txBox="1"/>
            <p:nvPr userDrawn="1"/>
          </p:nvSpPr>
          <p:spPr>
            <a:xfrm flipH="1">
              <a:off x="10528159" y="7526824"/>
              <a:ext cx="4039765" cy="623248"/>
            </a:xfrm>
            <a:prstGeom prst="rect">
              <a:avLst/>
            </a:prstGeom>
            <a:noFill/>
          </p:spPr>
          <p:txBody>
            <a:bodyPr wrap="square" rtlCol="0">
              <a:spAutoFit/>
            </a:bodyPr>
            <a:lstStyle/>
            <a:p>
              <a:pPr algn="ctr"/>
              <a:r>
                <a:rPr lang="en-US" sz="2000" b="1" cap="all" spc="100" baseline="0" dirty="0" smtClean="0">
                  <a:solidFill>
                    <a:srgbClr val="AC162C"/>
                  </a:solidFill>
                  <a:latin typeface="Century Gothic" panose="020B0502020202020204" pitchFamily="34" charset="0"/>
                </a:rPr>
                <a:t>UCAIR </a:t>
              </a:r>
            </a:p>
            <a:p>
              <a:pPr algn="ctr">
                <a:spcBef>
                  <a:spcPts val="300"/>
                </a:spcBef>
              </a:pPr>
              <a:r>
                <a:rPr lang="en-US" sz="1200" cap="all" dirty="0" smtClean="0">
                  <a:solidFill>
                    <a:srgbClr val="AC162C"/>
                  </a:solidFill>
                  <a:latin typeface="Century Gothic" panose="020B0502020202020204" pitchFamily="34" charset="0"/>
                </a:rPr>
                <a:t>Utah Center for Advanced Imaging Research</a:t>
              </a:r>
              <a:endParaRPr lang="en-US" sz="1200" cap="all" dirty="0">
                <a:solidFill>
                  <a:srgbClr val="AC162C"/>
                </a:solidFill>
                <a:latin typeface="Century Gothic" panose="020B0502020202020204" pitchFamily="34" charset="0"/>
              </a:endParaRPr>
            </a:p>
          </p:txBody>
        </p:sp>
        <p:cxnSp>
          <p:nvCxnSpPr>
            <p:cNvPr id="21" name="Straight Connector 20"/>
            <p:cNvCxnSpPr/>
            <p:nvPr userDrawn="1"/>
          </p:nvCxnSpPr>
          <p:spPr>
            <a:xfrm>
              <a:off x="10438926" y="7881359"/>
              <a:ext cx="4191474" cy="0"/>
            </a:xfrm>
            <a:prstGeom prst="line">
              <a:avLst/>
            </a:prstGeom>
            <a:ln w="12700" cmpd="sng">
              <a:solidFill>
                <a:srgbClr val="AC162C"/>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34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51245"/>
      </p:ext>
    </p:extLst>
  </p:cSld>
  <p:clrMap bg1="lt1" tx1="dk1" bg2="lt2" tx2="dk2" accent1="accent1" accent2="accent2" accent3="accent3" accent4="accent4" accent5="accent5" accent6="accent6" hlink="hlink" folHlink="folHlink"/>
  <p:sldLayoutIdLst>
    <p:sldLayoutId id="2147483697" r:id="rId1"/>
    <p:sldLayoutId id="2147483649" r:id="rId2"/>
    <p:sldLayoutId id="2147483661" r:id="rId3"/>
    <p:sldLayoutId id="2147483659" r:id="rId4"/>
    <p:sldLayoutId id="2147483650" r:id="rId5"/>
    <p:sldLayoutId id="2147483667" r:id="rId6"/>
    <p:sldLayoutId id="2147483693" r:id="rId7"/>
    <p:sldLayoutId id="2147483664" r:id="rId8"/>
    <p:sldLayoutId id="2147483692" r:id="rId9"/>
    <p:sldLayoutId id="2147483695" r:id="rId10"/>
    <p:sldLayoutId id="2147483663" r:id="rId11"/>
    <p:sldLayoutId id="2147483665" r:id="rId12"/>
    <p:sldLayoutId id="2147483666" r:id="rId13"/>
    <p:sldLayoutId id="2147483655" r:id="rId14"/>
    <p:sldLayoutId id="214748366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l" defTabSz="731520" rtl="0" eaLnBrk="1" latinLnBrk="0" hangingPunct="1">
        <a:spcBef>
          <a:spcPct val="0"/>
        </a:spcBef>
        <a:buNone/>
        <a:defRPr sz="4480" b="0" i="0" kern="1200" cap="all" baseline="0">
          <a:solidFill>
            <a:srgbClr val="B01C32"/>
          </a:solidFill>
          <a:latin typeface="Century Gothic" charset="0"/>
          <a:ea typeface="+mj-ea"/>
          <a:cs typeface="Avenir Roman"/>
        </a:defRPr>
      </a:lvl1pPr>
    </p:titleStyle>
    <p:body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696" userDrawn="1">
          <p15:clr>
            <a:srgbClr val="F26B43"/>
          </p15:clr>
        </p15:guide>
        <p15:guide id="2" orient="horz" pos="49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2359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94" r:id="rId3"/>
    <p:sldLayoutId id="2147483691" r:id="rId4"/>
    <p:sldLayoutId id="2147483687" r:id="rId5"/>
    <p:sldLayoutId id="2147483696" r:id="rId6"/>
    <p:sldLayoutId id="2147483688" r:id="rId7"/>
    <p:sldLayoutId id="2147483689" r:id="rId8"/>
    <p:sldLayoutId id="2147483690" r:id="rId9"/>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jp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40.jp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64.png"/><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microsoft.com/office/2007/relationships/hdphoto" Target="../media/hdphoto1.wdp"/><Relationship Id="rId7" Type="http://schemas.openxmlformats.org/officeDocument/2006/relationships/image" Target="../media/image34.png"/><Relationship Id="rId8" Type="http://schemas.microsoft.com/office/2007/relationships/hdphoto" Target="../media/hdphoto2.wdp"/><Relationship Id="rId9" Type="http://schemas.openxmlformats.org/officeDocument/2006/relationships/image" Target="../media/image35.png"/><Relationship Id="rId10" Type="http://schemas.microsoft.com/office/2007/relationships/hdphoto" Target="../media/hdphoto3.wdp"/><Relationship Id="rId11"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3518" y="3317796"/>
            <a:ext cx="13710176" cy="1764030"/>
          </a:xfrm>
        </p:spPr>
        <p:txBody>
          <a:bodyPr>
            <a:noAutofit/>
          </a:bodyPr>
          <a:lstStyle/>
          <a:p>
            <a:r>
              <a:rPr lang="en-US" sz="4000" dirty="0" smtClean="0"/>
              <a:t>Highlights from the Focused Ultrasound </a:t>
            </a:r>
            <a:br>
              <a:rPr lang="en-US" sz="4000" dirty="0" smtClean="0"/>
            </a:br>
            <a:r>
              <a:rPr lang="en-US" sz="4000" dirty="0" smtClean="0"/>
              <a:t>Foundation Symposium</a:t>
            </a:r>
            <a:r>
              <a:rPr lang="en-US" dirty="0" smtClean="0"/>
              <a:t/>
            </a:r>
            <a:br>
              <a:rPr lang="en-US" dirty="0" smtClean="0"/>
            </a:br>
            <a:r>
              <a:rPr lang="en-US" dirty="0" smtClean="0"/>
              <a:t>Reston, Virginia</a:t>
            </a:r>
            <a:br>
              <a:rPr lang="en-US" dirty="0" smtClean="0"/>
            </a:br>
            <a:r>
              <a:rPr lang="en-US" sz="4000" dirty="0" smtClean="0"/>
              <a:t>October 21-25, 2018</a:t>
            </a:r>
            <a:endParaRPr lang="en-US" sz="4000" dirty="0"/>
          </a:p>
        </p:txBody>
      </p:sp>
      <p:sp>
        <p:nvSpPr>
          <p:cNvPr id="3" name="Subtitle 2"/>
          <p:cNvSpPr>
            <a:spLocks noGrp="1"/>
          </p:cNvSpPr>
          <p:nvPr>
            <p:ph type="subTitle" idx="1"/>
          </p:nvPr>
        </p:nvSpPr>
        <p:spPr>
          <a:xfrm>
            <a:off x="2147966" y="6050392"/>
            <a:ext cx="10241280" cy="735959"/>
          </a:xfrm>
        </p:spPr>
        <p:txBody>
          <a:bodyPr>
            <a:noAutofit/>
          </a:bodyPr>
          <a:lstStyle/>
          <a:p>
            <a:r>
              <a:rPr lang="en-US" dirty="0" smtClean="0"/>
              <a:t>Allison Payne, Ph.D.</a:t>
            </a:r>
          </a:p>
        </p:txBody>
      </p:sp>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3177" y="1959957"/>
            <a:ext cx="5732471" cy="5350804"/>
          </a:xfrm>
        </p:spPr>
        <p:txBody>
          <a:bodyPr/>
          <a:lstStyle/>
          <a:p>
            <a:r>
              <a:rPr lang="en-US" dirty="0" smtClean="0"/>
              <a:t>Early to moderate AD patients (N=5)</a:t>
            </a:r>
          </a:p>
          <a:p>
            <a:r>
              <a:rPr lang="en-US" dirty="0" smtClean="0"/>
              <a:t>3T, 220 kHz </a:t>
            </a:r>
            <a:r>
              <a:rPr lang="en-US" dirty="0" err="1" smtClean="0"/>
              <a:t>Exablate</a:t>
            </a:r>
            <a:r>
              <a:rPr lang="en-US" dirty="0" smtClean="0"/>
              <a:t> </a:t>
            </a:r>
            <a:r>
              <a:rPr lang="en-US" dirty="0" err="1" smtClean="0"/>
              <a:t>Neuro</a:t>
            </a:r>
            <a:r>
              <a:rPr lang="en-US" dirty="0" smtClean="0"/>
              <a:t> system</a:t>
            </a:r>
          </a:p>
          <a:p>
            <a:r>
              <a:rPr lang="en-US" dirty="0" smtClean="0"/>
              <a:t>9x9 mm, 3x3 grid of points</a:t>
            </a:r>
          </a:p>
        </p:txBody>
      </p:sp>
      <p:sp>
        <p:nvSpPr>
          <p:cNvPr id="3" name="Title 2"/>
          <p:cNvSpPr>
            <a:spLocks noGrp="1"/>
          </p:cNvSpPr>
          <p:nvPr>
            <p:ph type="title"/>
          </p:nvPr>
        </p:nvSpPr>
        <p:spPr>
          <a:xfrm>
            <a:off x="181301" y="35038"/>
            <a:ext cx="12793980" cy="659444"/>
          </a:xfrm>
        </p:spPr>
        <p:txBody>
          <a:bodyPr/>
          <a:lstStyle/>
          <a:p>
            <a:r>
              <a:rPr lang="en-US" dirty="0" smtClean="0"/>
              <a:t>Blood brain barrier opening with MR</a:t>
            </a:r>
            <a:r>
              <a:rPr lang="en-US" cap="none" dirty="0" smtClean="0"/>
              <a:t>g</a:t>
            </a:r>
            <a:r>
              <a:rPr lang="en-US" dirty="0" smtClean="0"/>
              <a:t>FUS</a:t>
            </a:r>
            <a:endParaRPr lang="en-US" dirty="0"/>
          </a:p>
        </p:txBody>
      </p:sp>
      <p:sp>
        <p:nvSpPr>
          <p:cNvPr id="4" name="TextBox 3"/>
          <p:cNvSpPr txBox="1"/>
          <p:nvPr/>
        </p:nvSpPr>
        <p:spPr>
          <a:xfrm>
            <a:off x="283177" y="696455"/>
            <a:ext cx="14347223" cy="830997"/>
          </a:xfrm>
          <a:prstGeom prst="rect">
            <a:avLst/>
          </a:prstGeom>
          <a:noFill/>
        </p:spPr>
        <p:txBody>
          <a:bodyPr wrap="square" rtlCol="0">
            <a:spAutoFit/>
          </a:bodyPr>
          <a:lstStyle/>
          <a:p>
            <a:r>
              <a:rPr lang="en-US" sz="2400" dirty="0" smtClean="0">
                <a:latin typeface="Century Gothic"/>
                <a:cs typeface="Century Gothic"/>
              </a:rPr>
              <a:t>N. </a:t>
            </a:r>
            <a:r>
              <a:rPr lang="en-US" sz="2400" dirty="0" err="1" smtClean="0">
                <a:latin typeface="Century Gothic"/>
                <a:cs typeface="Century Gothic"/>
              </a:rPr>
              <a:t>Lipsman</a:t>
            </a:r>
            <a:r>
              <a:rPr lang="en-US" sz="2400" dirty="0" smtClean="0">
                <a:latin typeface="Century Gothic"/>
                <a:cs typeface="Century Gothic"/>
              </a:rPr>
              <a:t>, Y. </a:t>
            </a:r>
            <a:r>
              <a:rPr lang="en-US" sz="2400" dirty="0" err="1" smtClean="0">
                <a:latin typeface="Century Gothic"/>
                <a:cs typeface="Century Gothic"/>
              </a:rPr>
              <a:t>Meng</a:t>
            </a:r>
            <a:r>
              <a:rPr lang="en-US" sz="2400" dirty="0" smtClean="0">
                <a:latin typeface="Century Gothic"/>
                <a:cs typeface="Century Gothic"/>
              </a:rPr>
              <a:t>, A. Bethune, Y. Huang, B. Lam, M. </a:t>
            </a:r>
            <a:r>
              <a:rPr lang="en-US" sz="2400" dirty="0" err="1" smtClean="0">
                <a:latin typeface="Century Gothic"/>
                <a:cs typeface="Century Gothic"/>
              </a:rPr>
              <a:t>Masellis</a:t>
            </a:r>
            <a:r>
              <a:rPr lang="en-US" sz="2400" dirty="0" smtClean="0">
                <a:latin typeface="Century Gothic"/>
                <a:cs typeface="Century Gothic"/>
              </a:rPr>
              <a:t>, N. Herrmann, C. </a:t>
            </a:r>
            <a:r>
              <a:rPr lang="en-US" sz="2400" dirty="0" err="1" smtClean="0">
                <a:latin typeface="Century Gothic"/>
                <a:cs typeface="Century Gothic"/>
              </a:rPr>
              <a:t>Heyn</a:t>
            </a:r>
            <a:r>
              <a:rPr lang="en-US" sz="2400" dirty="0" smtClean="0">
                <a:latin typeface="Century Gothic"/>
                <a:cs typeface="Century Gothic"/>
              </a:rPr>
              <a:t>, I. </a:t>
            </a:r>
            <a:r>
              <a:rPr lang="en-US" sz="2400" dirty="0" err="1" smtClean="0">
                <a:latin typeface="Century Gothic"/>
                <a:cs typeface="Century Gothic"/>
              </a:rPr>
              <a:t>Aubert</a:t>
            </a:r>
            <a:r>
              <a:rPr lang="en-US" sz="2400" dirty="0" smtClean="0">
                <a:latin typeface="Century Gothic"/>
                <a:cs typeface="Century Gothic"/>
              </a:rPr>
              <a:t>, A. </a:t>
            </a:r>
            <a:r>
              <a:rPr lang="en-US" sz="2400" dirty="0" err="1" smtClean="0">
                <a:latin typeface="Century Gothic"/>
                <a:cs typeface="Century Gothic"/>
              </a:rPr>
              <a:t>Boutet</a:t>
            </a:r>
            <a:r>
              <a:rPr lang="en-US" sz="2400" dirty="0" smtClean="0">
                <a:latin typeface="Century Gothic"/>
                <a:cs typeface="Century Gothic"/>
              </a:rPr>
              <a:t>, G. Smith, K. </a:t>
            </a:r>
            <a:r>
              <a:rPr lang="en-US" sz="2400" dirty="0" err="1" smtClean="0">
                <a:latin typeface="Century Gothic"/>
                <a:cs typeface="Century Gothic"/>
              </a:rPr>
              <a:t>Hynynen</a:t>
            </a:r>
            <a:r>
              <a:rPr lang="en-US" sz="2400" dirty="0" smtClean="0">
                <a:latin typeface="Century Gothic"/>
                <a:cs typeface="Century Gothic"/>
              </a:rPr>
              <a:t>, S. Black</a:t>
            </a:r>
            <a:endParaRPr lang="en-US" sz="2400" dirty="0">
              <a:latin typeface="Century Gothic"/>
              <a:cs typeface="Century Gothic"/>
            </a:endParaRPr>
          </a:p>
        </p:txBody>
      </p:sp>
      <p:pic>
        <p:nvPicPr>
          <p:cNvPr id="5" name="Picture 4" descr="Screen Shot 2018-10-31 at 12.04.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648" y="1959957"/>
            <a:ext cx="8307730" cy="3750432"/>
          </a:xfrm>
          <a:prstGeom prst="rect">
            <a:avLst/>
          </a:prstGeom>
        </p:spPr>
      </p:pic>
      <p:sp>
        <p:nvSpPr>
          <p:cNvPr id="6" name="Content Placeholder 1"/>
          <p:cNvSpPr txBox="1">
            <a:spLocks/>
          </p:cNvSpPr>
          <p:nvPr/>
        </p:nvSpPr>
        <p:spPr>
          <a:xfrm>
            <a:off x="283177" y="5956639"/>
            <a:ext cx="9692269" cy="5350804"/>
          </a:xfrm>
          <a:prstGeom prst="rect">
            <a:avLst/>
          </a:prstGeom>
        </p:spPr>
        <p:txBody>
          <a:bodyPr/>
          <a:lstStyle>
            <a:lvl1pPr marL="548640" indent="-548640" algn="l" defTabSz="731520" rtl="0" eaLnBrk="1" latinLnBrk="0" hangingPunct="1">
              <a:spcBef>
                <a:spcPct val="20000"/>
              </a:spcBef>
              <a:buFont typeface="Arial"/>
              <a:buChar char="•"/>
              <a:defRPr sz="4000" b="0" i="0" kern="1200" baseline="0">
                <a:solidFill>
                  <a:schemeClr val="tx1">
                    <a:lumMod val="65000"/>
                    <a:lumOff val="35000"/>
                  </a:schemeClr>
                </a:solidFill>
                <a:latin typeface="Century Gothic" charset="0"/>
                <a:ea typeface="+mn-ea"/>
                <a:cs typeface="Avenir Roman"/>
              </a:defRPr>
            </a:lvl1pPr>
            <a:lvl2pPr marL="1188720" indent="-457200" algn="l" defTabSz="731520" rtl="0" eaLnBrk="1" latinLnBrk="0" hangingPunct="1">
              <a:spcBef>
                <a:spcPct val="20000"/>
              </a:spcBef>
              <a:buFont typeface="Arial"/>
              <a:buChar char="–"/>
              <a:defRPr sz="3600" b="0" i="0" kern="1200" baseline="0">
                <a:solidFill>
                  <a:schemeClr val="tx1">
                    <a:lumMod val="65000"/>
                    <a:lumOff val="35000"/>
                  </a:schemeClr>
                </a:solidFill>
                <a:latin typeface="Century Gothic" charset="0"/>
                <a:ea typeface="+mn-ea"/>
                <a:cs typeface="Avenir Roman"/>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800" b="0" i="0" kern="1200" baseline="0">
                <a:solidFill>
                  <a:schemeClr val="tx1">
                    <a:lumMod val="65000"/>
                    <a:lumOff val="35000"/>
                  </a:schemeClr>
                </a:solidFill>
                <a:latin typeface="Century Gothic" charset="0"/>
                <a:ea typeface="+mn-ea"/>
                <a:cs typeface="Avenir Roman"/>
              </a:defRPr>
            </a:lvl4pPr>
            <a:lvl5pPr marL="3291840" indent="-365760" algn="l" defTabSz="731520" rtl="0" eaLnBrk="1" latinLnBrk="0" hangingPunct="1">
              <a:spcBef>
                <a:spcPct val="20000"/>
              </a:spcBef>
              <a:buFont typeface="Arial"/>
              <a:buChar char="»"/>
              <a:defRPr sz="2800" b="0" i="0" kern="1200" baseline="0">
                <a:solidFill>
                  <a:schemeClr val="tx1">
                    <a:lumMod val="65000"/>
                    <a:lumOff val="35000"/>
                  </a:schemeClr>
                </a:solidFill>
                <a:latin typeface="Century Gothic" charset="0"/>
                <a:ea typeface="+mn-ea"/>
                <a:cs typeface="Avenir Roman"/>
              </a:defRPr>
            </a:lvl5pPr>
            <a:lvl6pPr marL="4023360" indent="-365760" algn="l" defTabSz="731520" rtl="0" eaLnBrk="1" latinLnBrk="0" hangingPunct="1">
              <a:spcBef>
                <a:spcPct val="20000"/>
              </a:spcBef>
              <a:buFont typeface="Arial"/>
              <a:buChar char="•"/>
              <a:defRPr sz="288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288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288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2880" kern="1200">
                <a:solidFill>
                  <a:schemeClr val="tx1"/>
                </a:solidFill>
                <a:latin typeface="+mn-lt"/>
                <a:ea typeface="+mn-ea"/>
                <a:cs typeface="+mn-cs"/>
              </a:defRPr>
            </a:lvl9pPr>
          </a:lstStyle>
          <a:p>
            <a:r>
              <a:rPr lang="en-US" dirty="0" smtClean="0"/>
              <a:t>BBB studies in </a:t>
            </a:r>
            <a:r>
              <a:rPr lang="en-US" dirty="0" err="1" smtClean="0"/>
              <a:t>glioblastoma</a:t>
            </a:r>
            <a:r>
              <a:rPr lang="en-US" dirty="0" smtClean="0"/>
              <a:t> patients ongoing</a:t>
            </a:r>
            <a:endParaRPr lang="en-US" dirty="0"/>
          </a:p>
        </p:txBody>
      </p:sp>
      <p:sp>
        <p:nvSpPr>
          <p:cNvPr id="7" name="TextBox 6"/>
          <p:cNvSpPr txBox="1"/>
          <p:nvPr/>
        </p:nvSpPr>
        <p:spPr>
          <a:xfrm>
            <a:off x="304746" y="1440266"/>
            <a:ext cx="13197092" cy="461665"/>
          </a:xfrm>
          <a:prstGeom prst="rect">
            <a:avLst/>
          </a:prstGeom>
          <a:noFill/>
        </p:spPr>
        <p:txBody>
          <a:bodyPr wrap="none" rtlCol="0">
            <a:spAutoFit/>
          </a:bodyPr>
          <a:lstStyle/>
          <a:p>
            <a:r>
              <a:rPr lang="en-US" sz="2400" dirty="0" smtClean="0">
                <a:latin typeface="Century Gothic"/>
                <a:cs typeface="Century Gothic"/>
              </a:rPr>
              <a:t>Sunnybrook Research Institute, Sunnybrook Health Sciences Center, University of Toronto</a:t>
            </a:r>
            <a:endParaRPr lang="en-US" sz="2400" dirty="0">
              <a:latin typeface="Century Gothic"/>
              <a:cs typeface="Century Gothic"/>
            </a:endParaRPr>
          </a:p>
        </p:txBody>
      </p:sp>
      <p:sp>
        <p:nvSpPr>
          <p:cNvPr id="8" name="TextBox 7"/>
          <p:cNvSpPr txBox="1"/>
          <p:nvPr/>
        </p:nvSpPr>
        <p:spPr>
          <a:xfrm>
            <a:off x="181301" y="7694069"/>
            <a:ext cx="6992773" cy="535531"/>
          </a:xfrm>
          <a:prstGeom prst="rect">
            <a:avLst/>
          </a:prstGeom>
          <a:noFill/>
        </p:spPr>
        <p:txBody>
          <a:bodyPr wrap="none" rtlCol="0">
            <a:spAutoFit/>
          </a:bodyPr>
          <a:lstStyle/>
          <a:p>
            <a:r>
              <a:rPr lang="en-US" dirty="0" smtClean="0">
                <a:latin typeface="Century Gothic"/>
                <a:cs typeface="Century Gothic"/>
              </a:rPr>
              <a:t>Nature Communications (2018) 9:2336</a:t>
            </a:r>
            <a:endParaRPr lang="en-US" dirty="0">
              <a:latin typeface="Century Gothic"/>
              <a:cs typeface="Century Gothic"/>
            </a:endParaRPr>
          </a:p>
        </p:txBody>
      </p:sp>
    </p:spTree>
    <p:extLst>
      <p:ext uri="{BB962C8B-B14F-4D97-AF65-F5344CB8AC3E}">
        <p14:creationId xmlns:p14="http://schemas.microsoft.com/office/powerpoint/2010/main" val="69880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297" y="72049"/>
            <a:ext cx="12793980" cy="659444"/>
          </a:xfrm>
        </p:spPr>
        <p:txBody>
          <a:bodyPr/>
          <a:lstStyle/>
          <a:p>
            <a:r>
              <a:rPr lang="en-US" dirty="0" err="1" smtClean="0"/>
              <a:t>Neuromodulation</a:t>
            </a:r>
            <a:r>
              <a:rPr lang="en-US" dirty="0" smtClean="0"/>
              <a:t> targeting</a:t>
            </a:r>
            <a:endParaRPr lang="en-US" dirty="0"/>
          </a:p>
        </p:txBody>
      </p:sp>
      <p:sp>
        <p:nvSpPr>
          <p:cNvPr id="4" name="TextBox 3"/>
          <p:cNvSpPr txBox="1"/>
          <p:nvPr/>
        </p:nvSpPr>
        <p:spPr>
          <a:xfrm>
            <a:off x="283178" y="806889"/>
            <a:ext cx="14247546" cy="830997"/>
          </a:xfrm>
          <a:prstGeom prst="rect">
            <a:avLst/>
          </a:prstGeom>
          <a:noFill/>
        </p:spPr>
        <p:txBody>
          <a:bodyPr wrap="square" rtlCol="0">
            <a:spAutoFit/>
          </a:bodyPr>
          <a:lstStyle/>
          <a:p>
            <a:r>
              <a:rPr lang="en-US" sz="2400" dirty="0" smtClean="0">
                <a:latin typeface="Century Gothic"/>
                <a:cs typeface="Century Gothic"/>
              </a:rPr>
              <a:t>S. Jonathan, M. Phipps, V. Chaplin, A. Singh, P-F Yang, A. Newton, J. Gore, L. Chen, C. </a:t>
            </a:r>
            <a:r>
              <a:rPr lang="en-US" sz="2400" dirty="0" err="1" smtClean="0">
                <a:latin typeface="Century Gothic"/>
                <a:cs typeface="Century Gothic"/>
              </a:rPr>
              <a:t>Caskey</a:t>
            </a:r>
            <a:r>
              <a:rPr lang="en-US" sz="2400" dirty="0" smtClean="0">
                <a:latin typeface="Century Gothic"/>
                <a:cs typeface="Century Gothic"/>
              </a:rPr>
              <a:t>, W. Grissom</a:t>
            </a:r>
            <a:endParaRPr lang="en-US" sz="2400" dirty="0">
              <a:latin typeface="Century Gothic"/>
              <a:cs typeface="Century Gothic"/>
            </a:endParaRPr>
          </a:p>
        </p:txBody>
      </p:sp>
      <p:sp>
        <p:nvSpPr>
          <p:cNvPr id="5" name="TextBox 4"/>
          <p:cNvSpPr txBox="1"/>
          <p:nvPr/>
        </p:nvSpPr>
        <p:spPr>
          <a:xfrm>
            <a:off x="2076827" y="1156531"/>
            <a:ext cx="4371428" cy="461665"/>
          </a:xfrm>
          <a:prstGeom prst="rect">
            <a:avLst/>
          </a:prstGeom>
          <a:noFill/>
        </p:spPr>
        <p:txBody>
          <a:bodyPr wrap="square" rtlCol="0">
            <a:spAutoFit/>
          </a:bodyPr>
          <a:lstStyle/>
          <a:p>
            <a:r>
              <a:rPr lang="en-US" sz="2400" i="1" dirty="0" smtClean="0">
                <a:latin typeface="Century Gothic"/>
                <a:cs typeface="Century Gothic"/>
              </a:rPr>
              <a:t>Vanderbilt University</a:t>
            </a:r>
            <a:endParaRPr lang="en-US" sz="2400" i="1" dirty="0">
              <a:latin typeface="Century Gothic"/>
              <a:cs typeface="Century Gothic"/>
            </a:endParaRPr>
          </a:p>
        </p:txBody>
      </p:sp>
      <p:pic>
        <p:nvPicPr>
          <p:cNvPr id="24" name="Picture 23"/>
          <p:cNvPicPr>
            <a:picLocks noChangeAspect="1"/>
          </p:cNvPicPr>
          <p:nvPr/>
        </p:nvPicPr>
        <p:blipFill>
          <a:blip r:embed="rId3"/>
          <a:stretch>
            <a:fillRect/>
          </a:stretch>
        </p:blipFill>
        <p:spPr>
          <a:xfrm>
            <a:off x="475200" y="1745930"/>
            <a:ext cx="9077329" cy="2983309"/>
          </a:xfrm>
          <a:prstGeom prst="rect">
            <a:avLst/>
          </a:prstGeom>
        </p:spPr>
      </p:pic>
      <p:pic>
        <p:nvPicPr>
          <p:cNvPr id="25" name="Picture 24"/>
          <p:cNvPicPr>
            <a:picLocks noChangeAspect="1"/>
          </p:cNvPicPr>
          <p:nvPr/>
        </p:nvPicPr>
        <p:blipFill rotWithShape="1">
          <a:blip r:embed="rId4"/>
          <a:srcRect b="19688"/>
          <a:stretch/>
        </p:blipFill>
        <p:spPr>
          <a:xfrm>
            <a:off x="475201" y="4844191"/>
            <a:ext cx="9537872" cy="2985693"/>
          </a:xfrm>
          <a:prstGeom prst="rect">
            <a:avLst/>
          </a:prstGeom>
        </p:spPr>
      </p:pic>
      <p:sp>
        <p:nvSpPr>
          <p:cNvPr id="26" name="Content Placeholder 1"/>
          <p:cNvSpPr>
            <a:spLocks noGrp="1"/>
          </p:cNvSpPr>
          <p:nvPr>
            <p:ph sz="half" idx="1"/>
          </p:nvPr>
        </p:nvSpPr>
        <p:spPr>
          <a:xfrm>
            <a:off x="10013073" y="1860882"/>
            <a:ext cx="4617327" cy="5350804"/>
          </a:xfrm>
        </p:spPr>
        <p:txBody>
          <a:bodyPr/>
          <a:lstStyle/>
          <a:p>
            <a:r>
              <a:rPr lang="en-US" sz="2800" dirty="0" smtClean="0"/>
              <a:t>Single element transducer manually targeted</a:t>
            </a:r>
          </a:p>
          <a:p>
            <a:r>
              <a:rPr lang="en-US" sz="2800" dirty="0" smtClean="0"/>
              <a:t>Clinical optical tracking system tracks transducer coordinates</a:t>
            </a:r>
          </a:p>
          <a:p>
            <a:r>
              <a:rPr lang="en-US" sz="2800" dirty="0" smtClean="0"/>
              <a:t>Prescribe MR-ARFI scan parallel to ultrasound beam and visualize focus</a:t>
            </a:r>
          </a:p>
          <a:p>
            <a:r>
              <a:rPr lang="en-US" sz="2800" dirty="0" smtClean="0"/>
              <a:t>In vivo macaque demonstration</a:t>
            </a:r>
          </a:p>
          <a:p>
            <a:pPr marL="0" indent="0">
              <a:buNone/>
            </a:pPr>
            <a:endParaRPr lang="en-US" sz="2800" dirty="0" smtClean="0"/>
          </a:p>
          <a:p>
            <a:endParaRPr lang="en-US" sz="2800" dirty="0"/>
          </a:p>
        </p:txBody>
      </p:sp>
    </p:spTree>
    <p:extLst>
      <p:ext uri="{BB962C8B-B14F-4D97-AF65-F5344CB8AC3E}">
        <p14:creationId xmlns:p14="http://schemas.microsoft.com/office/powerpoint/2010/main" val="412168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249;p15" descr="logo +marchio"/>
          <p:cNvPicPr preferRelativeResize="0"/>
          <p:nvPr/>
        </p:nvPicPr>
        <p:blipFill rotWithShape="1">
          <a:blip r:embed="rId3">
            <a:alphaModFix/>
          </a:blip>
          <a:srcRect l="14957" r="52758"/>
          <a:stretch/>
        </p:blipFill>
        <p:spPr>
          <a:xfrm>
            <a:off x="1950" y="2370"/>
            <a:ext cx="1860" cy="721"/>
          </a:xfrm>
          <a:prstGeom prst="rect">
            <a:avLst/>
          </a:prstGeom>
          <a:noFill/>
          <a:ln>
            <a:noFill/>
          </a:ln>
        </p:spPr>
      </p:pic>
      <p:sp>
        <p:nvSpPr>
          <p:cNvPr id="42" name="Title 2"/>
          <p:cNvSpPr>
            <a:spLocks noGrp="1"/>
          </p:cNvSpPr>
          <p:nvPr>
            <p:ph type="title"/>
          </p:nvPr>
        </p:nvSpPr>
        <p:spPr>
          <a:xfrm>
            <a:off x="283176" y="156550"/>
            <a:ext cx="14347224" cy="659444"/>
          </a:xfrm>
        </p:spPr>
        <p:txBody>
          <a:bodyPr/>
          <a:lstStyle/>
          <a:p>
            <a:r>
              <a:rPr lang="en-US" sz="3500" dirty="0" smtClean="0"/>
              <a:t>Multi-center trial for focal treatment of prostate cancer</a:t>
            </a:r>
            <a:endParaRPr lang="en-US" sz="3500" dirty="0"/>
          </a:p>
        </p:txBody>
      </p:sp>
      <p:sp>
        <p:nvSpPr>
          <p:cNvPr id="43" name="TextBox 42"/>
          <p:cNvSpPr txBox="1"/>
          <p:nvPr/>
        </p:nvSpPr>
        <p:spPr>
          <a:xfrm>
            <a:off x="283176" y="758892"/>
            <a:ext cx="13722188" cy="747384"/>
          </a:xfrm>
          <a:prstGeom prst="rect">
            <a:avLst/>
          </a:prstGeom>
          <a:noFill/>
        </p:spPr>
        <p:txBody>
          <a:bodyPr wrap="square" rtlCol="0">
            <a:spAutoFit/>
          </a:bodyPr>
          <a:lstStyle/>
          <a:p>
            <a:pPr lvl="0" defTabSz="914400">
              <a:lnSpc>
                <a:spcPct val="107000"/>
              </a:lnSpc>
              <a:defRPr/>
            </a:pPr>
            <a:r>
              <a:rPr lang="en-US" sz="2000" dirty="0" smtClean="0">
                <a:latin typeface="Century Gothic"/>
                <a:cs typeface="Century Gothic"/>
              </a:rPr>
              <a:t>C. </a:t>
            </a:r>
            <a:r>
              <a:rPr lang="en-US" sz="2000" dirty="0" err="1" smtClean="0">
                <a:latin typeface="Century Gothic"/>
                <a:cs typeface="Century Gothic"/>
              </a:rPr>
              <a:t>Tempany</a:t>
            </a:r>
            <a:r>
              <a:rPr lang="en-US" sz="2000" dirty="0" smtClean="0">
                <a:latin typeface="Century Gothic"/>
                <a:cs typeface="Century Gothic"/>
              </a:rPr>
              <a:t>, N. </a:t>
            </a:r>
            <a:r>
              <a:rPr lang="en-US" sz="2000" dirty="0" err="1" smtClean="0">
                <a:latin typeface="Century Gothic"/>
                <a:cs typeface="Century Gothic"/>
              </a:rPr>
              <a:t>McDannold</a:t>
            </a:r>
            <a:r>
              <a:rPr lang="en-US" sz="2000" dirty="0" smtClean="0">
                <a:latin typeface="Century Gothic"/>
                <a:cs typeface="Century Gothic"/>
              </a:rPr>
              <a:t>, </a:t>
            </a:r>
            <a:r>
              <a:rPr lang="en-US" sz="2000" dirty="0">
                <a:latin typeface="Century Gothic"/>
                <a:cs typeface="Century Gothic"/>
              </a:rPr>
              <a:t>(</a:t>
            </a:r>
            <a:r>
              <a:rPr lang="en-US" sz="2000" i="1" dirty="0">
                <a:latin typeface="Century Gothic"/>
                <a:cs typeface="Century Gothic"/>
              </a:rPr>
              <a:t>BWH</a:t>
            </a:r>
            <a:r>
              <a:rPr lang="en-US" sz="2000" dirty="0">
                <a:latin typeface="Century Gothic"/>
                <a:cs typeface="Century Gothic"/>
              </a:rPr>
              <a:t>), </a:t>
            </a:r>
            <a:r>
              <a:rPr lang="en-US" sz="2000" dirty="0" smtClean="0">
                <a:latin typeface="Century Gothic"/>
                <a:cs typeface="Century Gothic"/>
              </a:rPr>
              <a:t>P. </a:t>
            </a:r>
            <a:r>
              <a:rPr lang="en-US" sz="2000" dirty="0" err="1" smtClean="0">
                <a:latin typeface="Century Gothic"/>
                <a:cs typeface="Century Gothic"/>
              </a:rPr>
              <a:t>Ghanouni</a:t>
            </a:r>
            <a:r>
              <a:rPr lang="en-US" sz="2000" dirty="0" smtClean="0">
                <a:latin typeface="Century Gothic"/>
                <a:cs typeface="Century Gothic"/>
              </a:rPr>
              <a:t>, G. </a:t>
            </a:r>
            <a:r>
              <a:rPr lang="en-US" sz="2000" dirty="0" err="1" smtClean="0">
                <a:latin typeface="Century Gothic"/>
                <a:cs typeface="Century Gothic"/>
              </a:rPr>
              <a:t>Sonn</a:t>
            </a:r>
            <a:r>
              <a:rPr lang="en-US" sz="2000" dirty="0" smtClean="0">
                <a:latin typeface="Century Gothic"/>
                <a:cs typeface="Century Gothic"/>
              </a:rPr>
              <a:t> </a:t>
            </a:r>
            <a:r>
              <a:rPr lang="en-US" sz="2000" dirty="0">
                <a:latin typeface="Century Gothic"/>
                <a:cs typeface="Century Gothic"/>
              </a:rPr>
              <a:t>(</a:t>
            </a:r>
            <a:r>
              <a:rPr lang="en-US" sz="2000" i="1" dirty="0">
                <a:latin typeface="Century Gothic"/>
                <a:cs typeface="Century Gothic"/>
              </a:rPr>
              <a:t>Stanford</a:t>
            </a:r>
            <a:r>
              <a:rPr lang="en-US" sz="2000" dirty="0">
                <a:latin typeface="Century Gothic"/>
                <a:cs typeface="Century Gothic"/>
              </a:rPr>
              <a:t>), </a:t>
            </a:r>
            <a:r>
              <a:rPr lang="en-US" sz="2000" dirty="0" smtClean="0">
                <a:latin typeface="Century Gothic"/>
                <a:cs typeface="Century Gothic"/>
              </a:rPr>
              <a:t>D. </a:t>
            </a:r>
            <a:r>
              <a:rPr lang="en-US" sz="2000" dirty="0" err="1" smtClean="0">
                <a:latin typeface="Century Gothic"/>
                <a:cs typeface="Century Gothic"/>
              </a:rPr>
              <a:t>Woodrum</a:t>
            </a:r>
            <a:r>
              <a:rPr lang="en-US" sz="2000" dirty="0" smtClean="0">
                <a:latin typeface="Century Gothic"/>
                <a:cs typeface="Century Gothic"/>
              </a:rPr>
              <a:t>, L. </a:t>
            </a:r>
            <a:r>
              <a:rPr lang="en-US" sz="2000" dirty="0" err="1" smtClean="0">
                <a:latin typeface="Century Gothic"/>
                <a:cs typeface="Century Gothic"/>
              </a:rPr>
              <a:t>Mynderse</a:t>
            </a:r>
            <a:r>
              <a:rPr lang="en-US" sz="2000" dirty="0" smtClean="0">
                <a:latin typeface="Century Gothic"/>
                <a:cs typeface="Century Gothic"/>
              </a:rPr>
              <a:t> (</a:t>
            </a:r>
            <a:r>
              <a:rPr lang="en-US" sz="2000" i="1" dirty="0">
                <a:latin typeface="Century Gothic"/>
                <a:cs typeface="Century Gothic"/>
              </a:rPr>
              <a:t>Mayo</a:t>
            </a:r>
            <a:r>
              <a:rPr lang="en-US" sz="2000" dirty="0">
                <a:latin typeface="Century Gothic"/>
                <a:cs typeface="Century Gothic"/>
              </a:rPr>
              <a:t>), </a:t>
            </a:r>
            <a:r>
              <a:rPr lang="en-US" sz="2000" dirty="0" smtClean="0">
                <a:latin typeface="Century Gothic"/>
                <a:cs typeface="Century Gothic"/>
              </a:rPr>
              <a:t>J. Wong (</a:t>
            </a:r>
            <a:r>
              <a:rPr lang="en-US" sz="2000" i="1" dirty="0">
                <a:latin typeface="Century Gothic"/>
                <a:cs typeface="Century Gothic"/>
              </a:rPr>
              <a:t>City of Hope</a:t>
            </a:r>
            <a:r>
              <a:rPr lang="en-US" sz="2000" dirty="0">
                <a:latin typeface="Century Gothic"/>
                <a:cs typeface="Century Gothic"/>
              </a:rPr>
              <a:t>), </a:t>
            </a:r>
            <a:r>
              <a:rPr lang="en-US" sz="2000" dirty="0" smtClean="0">
                <a:latin typeface="Century Gothic"/>
                <a:cs typeface="Century Gothic"/>
              </a:rPr>
              <a:t>T. Showalter (</a:t>
            </a:r>
            <a:r>
              <a:rPr lang="en-US" sz="2000" i="1" dirty="0">
                <a:latin typeface="Century Gothic"/>
                <a:cs typeface="Century Gothic"/>
              </a:rPr>
              <a:t>UVA</a:t>
            </a:r>
            <a:r>
              <a:rPr lang="en-US" sz="2000" dirty="0">
                <a:latin typeface="Century Gothic"/>
                <a:cs typeface="Century Gothic"/>
              </a:rPr>
              <a:t>), </a:t>
            </a:r>
            <a:r>
              <a:rPr lang="en-US" sz="2000" dirty="0" smtClean="0">
                <a:latin typeface="Century Gothic"/>
                <a:cs typeface="Century Gothic"/>
              </a:rPr>
              <a:t>M. </a:t>
            </a:r>
            <a:r>
              <a:rPr lang="en-US" sz="2000" dirty="0" err="1" smtClean="0">
                <a:latin typeface="Century Gothic"/>
                <a:cs typeface="Century Gothic"/>
              </a:rPr>
              <a:t>Schiffman</a:t>
            </a:r>
            <a:r>
              <a:rPr lang="en-US" sz="2000" dirty="0" smtClean="0">
                <a:latin typeface="Century Gothic"/>
                <a:cs typeface="Century Gothic"/>
              </a:rPr>
              <a:t>, T. McClure (</a:t>
            </a:r>
            <a:r>
              <a:rPr lang="en-US" sz="2000" i="1" dirty="0">
                <a:latin typeface="Century Gothic"/>
                <a:cs typeface="Century Gothic"/>
              </a:rPr>
              <a:t>Cornell</a:t>
            </a:r>
            <a:r>
              <a:rPr lang="en-US" sz="2000" dirty="0">
                <a:latin typeface="Century Gothic"/>
                <a:cs typeface="Century Gothic"/>
              </a:rPr>
              <a:t>), </a:t>
            </a:r>
            <a:r>
              <a:rPr lang="en-US" sz="2000" dirty="0" smtClean="0">
                <a:latin typeface="Century Gothic"/>
                <a:cs typeface="Century Gothic"/>
              </a:rPr>
              <a:t>B. </a:t>
            </a:r>
            <a:r>
              <a:rPr lang="en-US" sz="2000" dirty="0" err="1" smtClean="0">
                <a:latin typeface="Century Gothic"/>
                <a:cs typeface="Century Gothic"/>
              </a:rPr>
              <a:t>Edhaie</a:t>
            </a:r>
            <a:r>
              <a:rPr lang="en-US" sz="2000" dirty="0" smtClean="0">
                <a:latin typeface="Century Gothic"/>
                <a:cs typeface="Century Gothic"/>
              </a:rPr>
              <a:t> (</a:t>
            </a:r>
            <a:r>
              <a:rPr lang="en-US" sz="2000" i="1" dirty="0">
                <a:latin typeface="Century Gothic"/>
                <a:cs typeface="Century Gothic"/>
              </a:rPr>
              <a:t>MSKCC</a:t>
            </a:r>
            <a:r>
              <a:rPr lang="en-US" sz="2000" dirty="0">
                <a:latin typeface="Century Gothic"/>
                <a:cs typeface="Century Gothic"/>
              </a:rPr>
              <a:t>)</a:t>
            </a:r>
          </a:p>
        </p:txBody>
      </p:sp>
      <p:sp>
        <p:nvSpPr>
          <p:cNvPr id="45" name="Content Placeholder 1"/>
          <p:cNvSpPr>
            <a:spLocks noGrp="1"/>
          </p:cNvSpPr>
          <p:nvPr>
            <p:ph sz="half" idx="1"/>
          </p:nvPr>
        </p:nvSpPr>
        <p:spPr>
          <a:xfrm>
            <a:off x="117977" y="2181632"/>
            <a:ext cx="5808521" cy="5350804"/>
          </a:xfrm>
        </p:spPr>
        <p:txBody>
          <a:bodyPr/>
          <a:lstStyle/>
          <a:p>
            <a:pPr marL="227013" indent="-227013"/>
            <a:r>
              <a:rPr lang="en-US" sz="2400" b="1" dirty="0" smtClean="0">
                <a:latin typeface="Century Gothic"/>
                <a:cs typeface="Century Gothic"/>
              </a:rPr>
              <a:t>Safety</a:t>
            </a:r>
            <a:r>
              <a:rPr lang="en-US" sz="2400" dirty="0" smtClean="0">
                <a:latin typeface="Century Gothic"/>
                <a:cs typeface="Century Gothic"/>
              </a:rPr>
              <a:t>: </a:t>
            </a:r>
            <a:r>
              <a:rPr lang="en-US" sz="2400" dirty="0">
                <a:latin typeface="Century Gothic"/>
                <a:cs typeface="Century Gothic"/>
              </a:rPr>
              <a:t>evaluate incidence and severity of adverse events associated with </a:t>
            </a:r>
            <a:r>
              <a:rPr lang="en-US" sz="2400" dirty="0" err="1">
                <a:latin typeface="Century Gothic"/>
                <a:cs typeface="Century Gothic"/>
              </a:rPr>
              <a:t>ExAblate's</a:t>
            </a:r>
            <a:r>
              <a:rPr lang="en-US" sz="2400" dirty="0">
                <a:latin typeface="Century Gothic"/>
                <a:cs typeface="Century Gothic"/>
              </a:rPr>
              <a:t> MRgFUS focal treatment of intermediate risk organ confined prostate lesions. </a:t>
            </a:r>
            <a:endParaRPr lang="en-US" sz="2400" dirty="0" smtClean="0">
              <a:latin typeface="Century Gothic"/>
              <a:cs typeface="Century Gothic"/>
            </a:endParaRPr>
          </a:p>
          <a:p>
            <a:pPr marL="227013" indent="-227013"/>
            <a:r>
              <a:rPr lang="en-US" sz="2400" b="1" dirty="0" smtClean="0">
                <a:latin typeface="Century Gothic"/>
                <a:cs typeface="Century Gothic"/>
              </a:rPr>
              <a:t>Effectiveness</a:t>
            </a:r>
            <a:r>
              <a:rPr lang="en-US" sz="2400" i="1" dirty="0">
                <a:latin typeface="Century Gothic"/>
                <a:cs typeface="Century Gothic"/>
              </a:rPr>
              <a:t>:</a:t>
            </a:r>
            <a:r>
              <a:rPr lang="en-US" sz="2400" dirty="0">
                <a:latin typeface="Century Gothic"/>
                <a:cs typeface="Century Gothic"/>
              </a:rPr>
              <a:t> determine the lesion control effect of </a:t>
            </a:r>
            <a:r>
              <a:rPr lang="en-US" sz="2400" dirty="0" err="1">
                <a:latin typeface="Century Gothic"/>
                <a:cs typeface="Century Gothic"/>
              </a:rPr>
              <a:t>ExAblate's</a:t>
            </a:r>
            <a:r>
              <a:rPr lang="en-US" sz="2400" dirty="0">
                <a:latin typeface="Century Gothic"/>
                <a:cs typeface="Century Gothic"/>
              </a:rPr>
              <a:t> MRgFUS focal treatment of intermediate risk organ-confined prostate lesions (confirmed by image guided mapping biopsy results).</a:t>
            </a:r>
          </a:p>
          <a:p>
            <a:pPr marL="227013" indent="-227013"/>
            <a:r>
              <a:rPr lang="en-US" sz="2400" dirty="0" smtClean="0">
                <a:latin typeface="Century Gothic"/>
                <a:cs typeface="Century Gothic"/>
              </a:rPr>
              <a:t>Cohort 1: 11/14/2013 </a:t>
            </a:r>
            <a:r>
              <a:rPr lang="mr-IN" sz="2400" dirty="0" smtClean="0">
                <a:latin typeface="Century Gothic"/>
                <a:cs typeface="Century Gothic"/>
              </a:rPr>
              <a:t>–</a:t>
            </a:r>
            <a:r>
              <a:rPr lang="en-US" sz="2400" dirty="0" smtClean="0">
                <a:latin typeface="Century Gothic"/>
                <a:cs typeface="Century Gothic"/>
              </a:rPr>
              <a:t> 7/7/2017</a:t>
            </a:r>
          </a:p>
          <a:p>
            <a:pPr marL="227013" indent="-227013"/>
            <a:r>
              <a:rPr lang="en-US" sz="2400" dirty="0" smtClean="0">
                <a:latin typeface="Century Gothic"/>
                <a:cs typeface="Century Gothic"/>
              </a:rPr>
              <a:t>Outpatient </a:t>
            </a:r>
            <a:r>
              <a:rPr lang="en-US" sz="2400" dirty="0" err="1" smtClean="0">
                <a:latin typeface="Century Gothic"/>
                <a:cs typeface="Century Gothic"/>
              </a:rPr>
              <a:t>transrectal</a:t>
            </a:r>
            <a:r>
              <a:rPr lang="en-US" sz="2400" dirty="0" smtClean="0">
                <a:latin typeface="Century Gothic"/>
                <a:cs typeface="Century Gothic"/>
              </a:rPr>
              <a:t> MRgFUS under general anesthesia</a:t>
            </a:r>
          </a:p>
          <a:p>
            <a:pPr marL="227013" indent="-227013"/>
            <a:r>
              <a:rPr lang="en-US" sz="2400" dirty="0" smtClean="0">
                <a:latin typeface="Century Gothic"/>
                <a:cs typeface="Century Gothic"/>
              </a:rPr>
              <a:t>Insightec MRgFUS 3T ExAblate 2100 </a:t>
            </a:r>
          </a:p>
          <a:p>
            <a:endParaRPr lang="en-US" sz="2400" dirty="0" smtClean="0">
              <a:latin typeface="Century Gothic"/>
              <a:cs typeface="Century Gothic"/>
            </a:endParaRPr>
          </a:p>
          <a:p>
            <a:endParaRPr lang="en-US" sz="2400" dirty="0">
              <a:latin typeface="Century Gothic"/>
              <a:cs typeface="Century Gothic"/>
            </a:endParaRPr>
          </a:p>
        </p:txBody>
      </p:sp>
      <p:sp>
        <p:nvSpPr>
          <p:cNvPr id="3" name="TextBox 2"/>
          <p:cNvSpPr txBox="1"/>
          <p:nvPr/>
        </p:nvSpPr>
        <p:spPr>
          <a:xfrm>
            <a:off x="303826" y="1528510"/>
            <a:ext cx="7814309" cy="830997"/>
          </a:xfrm>
          <a:prstGeom prst="rect">
            <a:avLst/>
          </a:prstGeom>
          <a:noFill/>
        </p:spPr>
        <p:txBody>
          <a:bodyPr wrap="none" rtlCol="0">
            <a:spAutoFit/>
          </a:bodyPr>
          <a:lstStyle/>
          <a:p>
            <a:pPr lvl="0"/>
            <a:r>
              <a:rPr lang="en-US" sz="2400" dirty="0" smtClean="0">
                <a:solidFill>
                  <a:srgbClr val="000000"/>
                </a:solidFill>
                <a:latin typeface="Century Gothic"/>
                <a:cs typeface="Century Gothic"/>
              </a:rPr>
              <a:t>NCT 01657942, Study sponsor: InSightec, Haifa, Israel</a:t>
            </a:r>
            <a:endParaRPr lang="en-US" sz="2400" dirty="0">
              <a:solidFill>
                <a:srgbClr val="000000"/>
              </a:solidFill>
              <a:latin typeface="Century Gothic"/>
              <a:cs typeface="Century Gothic"/>
            </a:endParaRPr>
          </a:p>
          <a:p>
            <a:endParaRPr lang="en-US" sz="2400" dirty="0">
              <a:solidFill>
                <a:srgbClr val="000000"/>
              </a:solidFill>
              <a:latin typeface="Century Gothic"/>
              <a:cs typeface="Century Gothic"/>
            </a:endParaRPr>
          </a:p>
        </p:txBody>
      </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524" y="6393834"/>
            <a:ext cx="5033951" cy="166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14"/>
          <p:cNvGrpSpPr>
            <a:grpSpLocks/>
          </p:cNvGrpSpPr>
          <p:nvPr/>
        </p:nvGrpSpPr>
        <p:grpSpPr bwMode="auto">
          <a:xfrm>
            <a:off x="6374077" y="2235030"/>
            <a:ext cx="4512842" cy="2863162"/>
            <a:chOff x="3432" y="2607"/>
            <a:chExt cx="1288" cy="1532"/>
          </a:xfrm>
        </p:grpSpPr>
        <p:pic>
          <p:nvPicPr>
            <p:cNvPr id="50" name="Picture 15" descr="ANON9718 S7 I15"/>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3444" y="2607"/>
              <a:ext cx="1276" cy="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16">
              <a:extLst>
                <a:ext uri="{FF2B5EF4-FFF2-40B4-BE49-F238E27FC236}">
                  <a16:creationId xmlns:a16="http://schemas.microsoft.com/office/drawing/2014/main" xmlns="" id="{AB5CF367-15B8-CA47-9AEA-373EA4970D96}"/>
                </a:ext>
              </a:extLst>
            </p:cNvPr>
            <p:cNvSpPr>
              <a:spLocks noChangeArrowheads="1"/>
            </p:cNvSpPr>
            <p:nvPr/>
          </p:nvSpPr>
          <p:spPr bwMode="auto">
            <a:xfrm rot="-1500000">
              <a:off x="3451" y="3397"/>
              <a:ext cx="344" cy="30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solidFill>
                  <a:schemeClr val="accent2">
                    <a:lumMod val="75000"/>
                  </a:schemeClr>
                </a:solidFill>
                <a:cs typeface="+mn-cs"/>
              </a:endParaRPr>
            </a:p>
          </p:txBody>
        </p:sp>
        <p:sp>
          <p:nvSpPr>
            <p:cNvPr id="52" name="Text Box 17">
              <a:extLst>
                <a:ext uri="{FF2B5EF4-FFF2-40B4-BE49-F238E27FC236}">
                  <a16:creationId xmlns:a16="http://schemas.microsoft.com/office/drawing/2014/main" xmlns="" id="{0D8BCFB7-D0C3-B043-B9A6-504086496736}"/>
                </a:ext>
              </a:extLst>
            </p:cNvPr>
            <p:cNvSpPr txBox="1">
              <a:spLocks noChangeArrowheads="1"/>
            </p:cNvSpPr>
            <p:nvPr/>
          </p:nvSpPr>
          <p:spPr bwMode="auto">
            <a:xfrm>
              <a:off x="3887" y="3879"/>
              <a:ext cx="51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50000"/>
                </a:spcBef>
                <a:defRPr/>
              </a:pPr>
              <a:r>
                <a:rPr lang="en-US" altLang="en-US" sz="1700" b="1">
                  <a:solidFill>
                    <a:schemeClr val="accent2">
                      <a:lumMod val="75000"/>
                    </a:schemeClr>
                  </a:solidFill>
                  <a:latin typeface="GE Inspira Pitch" pitchFamily="34" charset="0"/>
                </a:rPr>
                <a:t>Rectum</a:t>
              </a:r>
            </a:p>
          </p:txBody>
        </p:sp>
        <p:sp>
          <p:nvSpPr>
            <p:cNvPr id="53" name="Text Box 18"/>
            <p:cNvSpPr txBox="1">
              <a:spLocks noChangeArrowheads="1"/>
            </p:cNvSpPr>
            <p:nvPr/>
          </p:nvSpPr>
          <p:spPr bwMode="auto">
            <a:xfrm>
              <a:off x="3907" y="3060"/>
              <a:ext cx="51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lnSpc>
                  <a:spcPct val="85000"/>
                </a:lnSpc>
                <a:spcBef>
                  <a:spcPct val="50000"/>
                </a:spcBef>
              </a:pPr>
              <a:r>
                <a:rPr lang="en-US" sz="1700" b="1">
                  <a:solidFill>
                    <a:schemeClr val="bg1"/>
                  </a:solidFill>
                  <a:latin typeface="GE Inspira Pitch" charset="0"/>
                </a:rPr>
                <a:t>Urethra</a:t>
              </a:r>
            </a:p>
          </p:txBody>
        </p:sp>
        <p:sp>
          <p:nvSpPr>
            <p:cNvPr id="54" name="Text Box 19"/>
            <p:cNvSpPr txBox="1">
              <a:spLocks noChangeArrowheads="1"/>
            </p:cNvSpPr>
            <p:nvPr/>
          </p:nvSpPr>
          <p:spPr bwMode="auto">
            <a:xfrm>
              <a:off x="3432" y="2969"/>
              <a:ext cx="51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lnSpc>
                  <a:spcPct val="85000"/>
                </a:lnSpc>
                <a:spcBef>
                  <a:spcPct val="20000"/>
                </a:spcBef>
              </a:pPr>
              <a:r>
                <a:rPr lang="en-US" sz="1700" b="1">
                  <a:solidFill>
                    <a:schemeClr val="bg1"/>
                  </a:solidFill>
                  <a:latin typeface="GE Inspira Pitch" charset="0"/>
                </a:rPr>
                <a:t>Neuro-vascular</a:t>
              </a:r>
            </a:p>
            <a:p>
              <a:pPr eaLnBrk="1" hangingPunct="1">
                <a:lnSpc>
                  <a:spcPct val="85000"/>
                </a:lnSpc>
                <a:spcBef>
                  <a:spcPct val="20000"/>
                </a:spcBef>
              </a:pPr>
              <a:r>
                <a:rPr lang="en-US" sz="1700" b="1">
                  <a:solidFill>
                    <a:schemeClr val="bg1"/>
                  </a:solidFill>
                  <a:latin typeface="GE Inspira Pitch" charset="0"/>
                </a:rPr>
                <a:t>bundle</a:t>
              </a:r>
            </a:p>
          </p:txBody>
        </p:sp>
        <p:sp>
          <p:nvSpPr>
            <p:cNvPr id="55" name="Line 20">
              <a:extLst>
                <a:ext uri="{FF2B5EF4-FFF2-40B4-BE49-F238E27FC236}">
                  <a16:creationId xmlns:a16="http://schemas.microsoft.com/office/drawing/2014/main" xmlns="" id="{9498EA4D-FA67-CC41-9931-D6F13BC940F0}"/>
                </a:ext>
              </a:extLst>
            </p:cNvPr>
            <p:cNvSpPr>
              <a:spLocks noChangeShapeType="1"/>
            </p:cNvSpPr>
            <p:nvPr/>
          </p:nvSpPr>
          <p:spPr bwMode="auto">
            <a:xfrm flipH="1" flipV="1">
              <a:off x="4063" y="3759"/>
              <a:ext cx="10" cy="1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solidFill>
                  <a:schemeClr val="accent2">
                    <a:lumMod val="75000"/>
                  </a:schemeClr>
                </a:solidFill>
                <a:latin typeface="Arial" panose="020B0604020202020204" pitchFamily="34" charset="0"/>
                <a:ea typeface="ＭＳ Ｐゴシック" panose="020B0600070205080204" pitchFamily="34" charset="-128"/>
                <a:cs typeface="+mn-cs"/>
              </a:endParaRPr>
            </a:p>
          </p:txBody>
        </p:sp>
        <p:sp>
          <p:nvSpPr>
            <p:cNvPr id="56" name="Oval 21">
              <a:extLst>
                <a:ext uri="{FF2B5EF4-FFF2-40B4-BE49-F238E27FC236}">
                  <a16:creationId xmlns:a16="http://schemas.microsoft.com/office/drawing/2014/main" xmlns="" id="{D9EAF03F-3389-BA48-93A4-2D512F3CA68F}"/>
                </a:ext>
              </a:extLst>
            </p:cNvPr>
            <p:cNvSpPr>
              <a:spLocks noChangeArrowheads="1"/>
            </p:cNvSpPr>
            <p:nvPr/>
          </p:nvSpPr>
          <p:spPr bwMode="auto">
            <a:xfrm>
              <a:off x="3965" y="3239"/>
              <a:ext cx="253" cy="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solidFill>
                  <a:schemeClr val="accent2">
                    <a:lumMod val="75000"/>
                  </a:schemeClr>
                </a:solidFill>
                <a:cs typeface="+mn-cs"/>
              </a:endParaRPr>
            </a:p>
          </p:txBody>
        </p:sp>
      </p:grpSp>
      <p:grpSp>
        <p:nvGrpSpPr>
          <p:cNvPr id="12" name="Group 11"/>
          <p:cNvGrpSpPr/>
          <p:nvPr/>
        </p:nvGrpSpPr>
        <p:grpSpPr>
          <a:xfrm>
            <a:off x="11491627" y="2035677"/>
            <a:ext cx="2952925" cy="1043738"/>
            <a:chOff x="11491627" y="2363750"/>
            <a:chExt cx="2952925" cy="1043738"/>
          </a:xfrm>
        </p:grpSpPr>
        <p:sp>
          <p:nvSpPr>
            <p:cNvPr id="4" name="Rectangle 3"/>
            <p:cNvSpPr/>
            <p:nvPr/>
          </p:nvSpPr>
          <p:spPr>
            <a:xfrm>
              <a:off x="11491627" y="2363750"/>
              <a:ext cx="2952925" cy="1043738"/>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491627" y="2543661"/>
              <a:ext cx="2952925" cy="707886"/>
            </a:xfrm>
            <a:prstGeom prst="rect">
              <a:avLst/>
            </a:prstGeom>
            <a:noFill/>
          </p:spPr>
          <p:txBody>
            <a:bodyPr wrap="square" rtlCol="0">
              <a:spAutoFit/>
            </a:bodyPr>
            <a:lstStyle/>
            <a:p>
              <a:pPr algn="ctr"/>
              <a:r>
                <a:rPr lang="en-US" sz="2000" dirty="0" smtClean="0">
                  <a:latin typeface="Century Gothic"/>
                  <a:cs typeface="Century Gothic"/>
                </a:rPr>
                <a:t>Pre-procedure device function test</a:t>
              </a:r>
              <a:endParaRPr lang="en-US" sz="2000" dirty="0">
                <a:latin typeface="Century Gothic"/>
                <a:cs typeface="Century Gothic"/>
              </a:endParaRPr>
            </a:p>
          </p:txBody>
        </p:sp>
      </p:grpSp>
      <p:grpSp>
        <p:nvGrpSpPr>
          <p:cNvPr id="57" name="Group 56"/>
          <p:cNvGrpSpPr/>
          <p:nvPr/>
        </p:nvGrpSpPr>
        <p:grpSpPr>
          <a:xfrm>
            <a:off x="11491627" y="3252759"/>
            <a:ext cx="2952925" cy="1043738"/>
            <a:chOff x="11491627" y="2363750"/>
            <a:chExt cx="2952925" cy="1043738"/>
          </a:xfrm>
        </p:grpSpPr>
        <p:sp>
          <p:nvSpPr>
            <p:cNvPr id="58" name="Rectangle 57"/>
            <p:cNvSpPr/>
            <p:nvPr/>
          </p:nvSpPr>
          <p:spPr>
            <a:xfrm>
              <a:off x="11491627" y="2363750"/>
              <a:ext cx="2952925" cy="1043738"/>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11491627" y="2374333"/>
              <a:ext cx="2952925" cy="1015663"/>
            </a:xfrm>
            <a:prstGeom prst="rect">
              <a:avLst/>
            </a:prstGeom>
            <a:noFill/>
          </p:spPr>
          <p:txBody>
            <a:bodyPr wrap="square" rtlCol="0">
              <a:spAutoFit/>
            </a:bodyPr>
            <a:lstStyle/>
            <a:p>
              <a:pPr algn="ctr"/>
              <a:r>
                <a:rPr lang="en-US" sz="2000" dirty="0" smtClean="0">
                  <a:latin typeface="Century Gothic"/>
                  <a:cs typeface="Century Gothic"/>
                </a:rPr>
                <a:t>Patient prep: in room GA, catheter, rectal probe positioned</a:t>
              </a:r>
            </a:p>
          </p:txBody>
        </p:sp>
      </p:grpSp>
      <p:grpSp>
        <p:nvGrpSpPr>
          <p:cNvPr id="61" name="Group 60"/>
          <p:cNvGrpSpPr/>
          <p:nvPr/>
        </p:nvGrpSpPr>
        <p:grpSpPr>
          <a:xfrm>
            <a:off x="11491627" y="4495997"/>
            <a:ext cx="2952925" cy="1043738"/>
            <a:chOff x="11491627" y="2363750"/>
            <a:chExt cx="2952925" cy="1043738"/>
          </a:xfrm>
        </p:grpSpPr>
        <p:sp>
          <p:nvSpPr>
            <p:cNvPr id="62" name="Rectangle 61"/>
            <p:cNvSpPr/>
            <p:nvPr/>
          </p:nvSpPr>
          <p:spPr>
            <a:xfrm>
              <a:off x="11491627" y="2363750"/>
              <a:ext cx="2952925" cy="1043738"/>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11491627" y="2670657"/>
              <a:ext cx="2952925" cy="400110"/>
            </a:xfrm>
            <a:prstGeom prst="rect">
              <a:avLst/>
            </a:prstGeom>
            <a:noFill/>
          </p:spPr>
          <p:txBody>
            <a:bodyPr wrap="square" rtlCol="0">
              <a:spAutoFit/>
            </a:bodyPr>
            <a:lstStyle/>
            <a:p>
              <a:pPr algn="ctr"/>
              <a:r>
                <a:rPr lang="en-US" sz="2000" dirty="0" smtClean="0">
                  <a:latin typeface="Century Gothic"/>
                  <a:cs typeface="Century Gothic"/>
                </a:rPr>
                <a:t>Imaging/Planning</a:t>
              </a:r>
            </a:p>
          </p:txBody>
        </p:sp>
      </p:grpSp>
      <p:grpSp>
        <p:nvGrpSpPr>
          <p:cNvPr id="64" name="Group 63"/>
          <p:cNvGrpSpPr/>
          <p:nvPr/>
        </p:nvGrpSpPr>
        <p:grpSpPr>
          <a:xfrm>
            <a:off x="11491627" y="5734467"/>
            <a:ext cx="2952925" cy="1043738"/>
            <a:chOff x="11491627" y="2363750"/>
            <a:chExt cx="2952925" cy="1043738"/>
          </a:xfrm>
        </p:grpSpPr>
        <p:sp>
          <p:nvSpPr>
            <p:cNvPr id="65" name="Rectangle 64"/>
            <p:cNvSpPr/>
            <p:nvPr/>
          </p:nvSpPr>
          <p:spPr>
            <a:xfrm>
              <a:off x="11491627" y="2363750"/>
              <a:ext cx="2952925" cy="1043738"/>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11491627" y="2670657"/>
              <a:ext cx="2952925" cy="400110"/>
            </a:xfrm>
            <a:prstGeom prst="rect">
              <a:avLst/>
            </a:prstGeom>
            <a:noFill/>
          </p:spPr>
          <p:txBody>
            <a:bodyPr wrap="square" rtlCol="0">
              <a:spAutoFit/>
            </a:bodyPr>
            <a:lstStyle/>
            <a:p>
              <a:pPr algn="ctr"/>
              <a:r>
                <a:rPr lang="en-US" sz="2000" dirty="0" smtClean="0">
                  <a:latin typeface="Century Gothic"/>
                  <a:cs typeface="Century Gothic"/>
                </a:rPr>
                <a:t>Sonications</a:t>
              </a:r>
            </a:p>
          </p:txBody>
        </p:sp>
      </p:grpSp>
      <p:grpSp>
        <p:nvGrpSpPr>
          <p:cNvPr id="67" name="Group 66"/>
          <p:cNvGrpSpPr/>
          <p:nvPr/>
        </p:nvGrpSpPr>
        <p:grpSpPr>
          <a:xfrm>
            <a:off x="11491627" y="6930605"/>
            <a:ext cx="2952925" cy="1043738"/>
            <a:chOff x="11491627" y="2363750"/>
            <a:chExt cx="2952925" cy="1043738"/>
          </a:xfrm>
        </p:grpSpPr>
        <p:sp>
          <p:nvSpPr>
            <p:cNvPr id="68" name="Rectangle 67"/>
            <p:cNvSpPr/>
            <p:nvPr/>
          </p:nvSpPr>
          <p:spPr>
            <a:xfrm>
              <a:off x="11491627" y="2363750"/>
              <a:ext cx="2952925" cy="1043738"/>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11491627" y="2522495"/>
              <a:ext cx="2952925" cy="707886"/>
            </a:xfrm>
            <a:prstGeom prst="rect">
              <a:avLst/>
            </a:prstGeom>
            <a:noFill/>
          </p:spPr>
          <p:txBody>
            <a:bodyPr wrap="square" rtlCol="0">
              <a:spAutoFit/>
            </a:bodyPr>
            <a:lstStyle/>
            <a:p>
              <a:pPr algn="ctr"/>
              <a:r>
                <a:rPr lang="en-US" sz="2000" dirty="0" smtClean="0">
                  <a:latin typeface="Century Gothic"/>
                  <a:cs typeface="Century Gothic"/>
                </a:rPr>
                <a:t>Post-procedure IV gadolinium</a:t>
              </a:r>
            </a:p>
          </p:txBody>
        </p:sp>
      </p:grpSp>
      <p:cxnSp>
        <p:nvCxnSpPr>
          <p:cNvPr id="38" name="Straight Arrow Connector 37"/>
          <p:cNvCxnSpPr/>
          <p:nvPr/>
        </p:nvCxnSpPr>
        <p:spPr>
          <a:xfrm>
            <a:off x="12954234" y="2923474"/>
            <a:ext cx="10584" cy="441918"/>
          </a:xfrm>
          <a:prstGeom prst="straightConnector1">
            <a:avLst/>
          </a:prstGeom>
          <a:ln w="57150" cmpd="sng">
            <a:solidFill>
              <a:srgbClr val="B01C32"/>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12959526" y="4222123"/>
            <a:ext cx="10584" cy="441918"/>
          </a:xfrm>
          <a:prstGeom prst="straightConnector1">
            <a:avLst/>
          </a:prstGeom>
          <a:ln w="57150" cmpd="sng">
            <a:solidFill>
              <a:srgbClr val="B01C32"/>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12970110" y="5435881"/>
            <a:ext cx="10584" cy="441918"/>
          </a:xfrm>
          <a:prstGeom prst="straightConnector1">
            <a:avLst/>
          </a:prstGeom>
          <a:ln w="57150" cmpd="sng">
            <a:solidFill>
              <a:srgbClr val="B01C32"/>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12984924" y="6647432"/>
            <a:ext cx="10584" cy="441918"/>
          </a:xfrm>
          <a:prstGeom prst="straightConnector1">
            <a:avLst/>
          </a:prstGeom>
          <a:ln w="57150" cmpd="sng">
            <a:solidFill>
              <a:srgbClr val="B01C32"/>
            </a:solidFill>
            <a:tailEnd type="arrow"/>
          </a:ln>
        </p:spPr>
        <p:style>
          <a:lnRef idx="2">
            <a:schemeClr val="accent1"/>
          </a:lnRef>
          <a:fillRef idx="0">
            <a:schemeClr val="accent1"/>
          </a:fillRef>
          <a:effectRef idx="1">
            <a:schemeClr val="accent1"/>
          </a:effectRef>
          <a:fontRef idx="minor">
            <a:schemeClr val="tx1"/>
          </a:fontRef>
        </p:style>
      </p:cxnSp>
      <p:grpSp>
        <p:nvGrpSpPr>
          <p:cNvPr id="73" name="Group 3"/>
          <p:cNvGrpSpPr>
            <a:grpSpLocks/>
          </p:cNvGrpSpPr>
          <p:nvPr/>
        </p:nvGrpSpPr>
        <p:grpSpPr bwMode="auto">
          <a:xfrm>
            <a:off x="6917699" y="5213842"/>
            <a:ext cx="3200400" cy="2935288"/>
            <a:chOff x="564" y="2422"/>
            <a:chExt cx="1478" cy="1718"/>
          </a:xfrm>
        </p:grpSpPr>
        <p:pic>
          <p:nvPicPr>
            <p:cNvPr id="74" name="Picture 4"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 y="2422"/>
              <a:ext cx="1478" cy="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5"/>
            <p:cNvSpPr txBox="1">
              <a:spLocks noChangeArrowheads="1"/>
            </p:cNvSpPr>
            <p:nvPr/>
          </p:nvSpPr>
          <p:spPr bwMode="auto">
            <a:xfrm flipH="1">
              <a:off x="800" y="3938"/>
              <a:ext cx="754" cy="162"/>
            </a:xfrm>
            <a:prstGeom prst="rect">
              <a:avLst/>
            </a:prstGeom>
            <a:solidFill>
              <a:srgbClr val="80808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schemeClr val="bg1"/>
                  </a:solidFill>
                  <a:latin typeface="GE Inspira Pitch" charset="0"/>
                </a:rPr>
                <a:t>Transducer</a:t>
              </a:r>
              <a:r>
                <a:rPr lang="en-US" sz="1200">
                  <a:solidFill>
                    <a:schemeClr val="bg1"/>
                  </a:solidFill>
                  <a:latin typeface="GE Inspira Pitch" charset="0"/>
                </a:rPr>
                <a:t> </a:t>
              </a:r>
            </a:p>
          </p:txBody>
        </p:sp>
        <p:sp>
          <p:nvSpPr>
            <p:cNvPr id="76" name="Line 6"/>
            <p:cNvSpPr>
              <a:spLocks noChangeShapeType="1"/>
            </p:cNvSpPr>
            <p:nvPr/>
          </p:nvSpPr>
          <p:spPr bwMode="auto">
            <a:xfrm flipH="1">
              <a:off x="1029" y="3626"/>
              <a:ext cx="326" cy="33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Text Box 7"/>
            <p:cNvSpPr txBox="1">
              <a:spLocks noChangeArrowheads="1"/>
            </p:cNvSpPr>
            <p:nvPr/>
          </p:nvSpPr>
          <p:spPr bwMode="auto">
            <a:xfrm flipH="1">
              <a:off x="614" y="2498"/>
              <a:ext cx="652" cy="162"/>
            </a:xfrm>
            <a:prstGeom prst="rect">
              <a:avLst/>
            </a:prstGeom>
            <a:solidFill>
              <a:srgbClr val="80808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schemeClr val="bg1"/>
                  </a:solidFill>
                  <a:latin typeface="GE Inspira Pitch" charset="0"/>
                </a:rPr>
                <a:t>Beam path </a:t>
              </a:r>
            </a:p>
          </p:txBody>
        </p:sp>
        <p:sp>
          <p:nvSpPr>
            <p:cNvPr id="78" name="Line 8"/>
            <p:cNvSpPr>
              <a:spLocks noChangeShapeType="1"/>
            </p:cNvSpPr>
            <p:nvPr/>
          </p:nvSpPr>
          <p:spPr bwMode="auto">
            <a:xfrm flipH="1" flipV="1">
              <a:off x="952" y="2710"/>
              <a:ext cx="431" cy="14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Text Box 9"/>
            <p:cNvSpPr txBox="1">
              <a:spLocks noChangeArrowheads="1"/>
            </p:cNvSpPr>
            <p:nvPr/>
          </p:nvSpPr>
          <p:spPr bwMode="auto">
            <a:xfrm flipH="1">
              <a:off x="595" y="3046"/>
              <a:ext cx="646" cy="162"/>
            </a:xfrm>
            <a:prstGeom prst="rect">
              <a:avLst/>
            </a:prstGeom>
            <a:solidFill>
              <a:srgbClr val="80808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50000"/>
                </a:spcBef>
              </a:pPr>
              <a:r>
                <a:rPr lang="en-US" sz="1200" b="1">
                  <a:solidFill>
                    <a:schemeClr val="bg1"/>
                  </a:solidFill>
                  <a:latin typeface="GE Inspira Pitch" charset="0"/>
                </a:rPr>
                <a:t>Sonication</a:t>
              </a:r>
              <a:r>
                <a:rPr lang="en-US" sz="1200">
                  <a:solidFill>
                    <a:schemeClr val="bg1"/>
                  </a:solidFill>
                  <a:latin typeface="GE Inspira Pitch" charset="0"/>
                </a:rPr>
                <a:t>  </a:t>
              </a:r>
            </a:p>
          </p:txBody>
        </p:sp>
        <p:sp>
          <p:nvSpPr>
            <p:cNvPr id="80" name="Line 10"/>
            <p:cNvSpPr>
              <a:spLocks noChangeShapeType="1"/>
            </p:cNvSpPr>
            <p:nvPr/>
          </p:nvSpPr>
          <p:spPr bwMode="auto">
            <a:xfrm flipH="1" flipV="1">
              <a:off x="1177" y="3142"/>
              <a:ext cx="179" cy="3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81" name="colortreatment2 (Converted)">
            <a:hlinkClick r:id="" action="ppaction://medi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1768" y="2789519"/>
            <a:ext cx="264636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9524" y="5620477"/>
            <a:ext cx="48609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48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26;p15"/>
          <p:cNvSpPr txBox="1"/>
          <p:nvPr/>
        </p:nvSpPr>
        <p:spPr>
          <a:xfrm>
            <a:off x="504802" y="6509439"/>
            <a:ext cx="9572725" cy="74496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b="1" dirty="0">
                <a:latin typeface="Century Gothic"/>
                <a:cs typeface="Century Gothic"/>
              </a:rPr>
              <a:t>The bottom line: what </a:t>
            </a:r>
            <a:r>
              <a:rPr lang="en-GB" b="1" dirty="0" smtClean="0">
                <a:latin typeface="Century Gothic"/>
                <a:cs typeface="Century Gothic"/>
              </a:rPr>
              <a:t>does MRI guidance offer?</a:t>
            </a:r>
            <a:endParaRPr b="1" dirty="0">
              <a:latin typeface="Century Gothic"/>
              <a:cs typeface="Century Gothic"/>
            </a:endParaRPr>
          </a:p>
        </p:txBody>
      </p:sp>
      <p:sp>
        <p:nvSpPr>
          <p:cNvPr id="14" name="Google Shape;227;p15"/>
          <p:cNvSpPr txBox="1"/>
          <p:nvPr/>
        </p:nvSpPr>
        <p:spPr>
          <a:xfrm>
            <a:off x="5262390" y="6985088"/>
            <a:ext cx="5946758" cy="951472"/>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38761D"/>
              </a:buClr>
              <a:buSzPts val="1200"/>
              <a:buChar char="✓"/>
            </a:pPr>
            <a:r>
              <a:rPr lang="en-GB" sz="2400" dirty="0" smtClean="0">
                <a:latin typeface="Century Gothic"/>
                <a:cs typeface="Century Gothic"/>
              </a:rPr>
              <a:t>No </a:t>
            </a:r>
            <a:r>
              <a:rPr lang="en-GB" sz="2400" dirty="0">
                <a:latin typeface="Century Gothic"/>
                <a:cs typeface="Century Gothic"/>
              </a:rPr>
              <a:t>radiation </a:t>
            </a:r>
            <a:r>
              <a:rPr lang="en-GB" sz="2400" dirty="0" smtClean="0">
                <a:latin typeface="Century Gothic"/>
                <a:cs typeface="Century Gothic"/>
              </a:rPr>
              <a:t>involved</a:t>
            </a:r>
          </a:p>
          <a:p>
            <a:pPr marL="457200" lvl="0" indent="-304800" algn="l" rtl="0">
              <a:spcBef>
                <a:spcPts val="0"/>
              </a:spcBef>
              <a:spcAft>
                <a:spcPts val="0"/>
              </a:spcAft>
              <a:buClr>
                <a:srgbClr val="38761D"/>
              </a:buClr>
              <a:buSzPts val="1200"/>
              <a:buChar char="✓"/>
            </a:pPr>
            <a:r>
              <a:rPr lang="en-GB" sz="2400" dirty="0" smtClean="0">
                <a:latin typeface="Century Gothic"/>
                <a:cs typeface="Century Gothic"/>
              </a:rPr>
              <a:t>Perfusion data for vascularized lesions</a:t>
            </a:r>
            <a:endParaRPr sz="2400" dirty="0">
              <a:latin typeface="Century Gothic"/>
              <a:cs typeface="Century Gothic"/>
            </a:endParaRPr>
          </a:p>
        </p:txBody>
      </p:sp>
      <p:sp>
        <p:nvSpPr>
          <p:cNvPr id="15" name="Google Shape;228;p15"/>
          <p:cNvSpPr txBox="1"/>
          <p:nvPr/>
        </p:nvSpPr>
        <p:spPr>
          <a:xfrm>
            <a:off x="318952" y="6985088"/>
            <a:ext cx="5215603" cy="551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38761D"/>
              </a:buClr>
              <a:buSzPts val="1200"/>
              <a:buChar char="✓"/>
            </a:pPr>
            <a:r>
              <a:rPr lang="en-GB" sz="2400" dirty="0">
                <a:solidFill>
                  <a:schemeClr val="dk1"/>
                </a:solidFill>
                <a:latin typeface="Century Gothic"/>
                <a:cs typeface="Century Gothic"/>
              </a:rPr>
              <a:t>Good spatial </a:t>
            </a:r>
            <a:r>
              <a:rPr lang="en-GB" sz="2400" dirty="0" smtClean="0">
                <a:solidFill>
                  <a:schemeClr val="dk1"/>
                </a:solidFill>
                <a:latin typeface="Century Gothic"/>
                <a:cs typeface="Century Gothic"/>
              </a:rPr>
              <a:t>resolution</a:t>
            </a:r>
            <a:endParaRPr sz="2400" dirty="0" smtClean="0">
              <a:solidFill>
                <a:schemeClr val="dk1"/>
              </a:solidFill>
              <a:latin typeface="Century Gothic"/>
              <a:cs typeface="Century Gothic"/>
            </a:endParaRPr>
          </a:p>
          <a:p>
            <a:pPr marL="457200" lvl="0" indent="-304800" algn="l" rtl="0">
              <a:spcBef>
                <a:spcPts val="0"/>
              </a:spcBef>
              <a:spcAft>
                <a:spcPts val="0"/>
              </a:spcAft>
              <a:buClr>
                <a:srgbClr val="38761D"/>
              </a:buClr>
              <a:buSzPts val="1200"/>
              <a:buChar char="✓"/>
            </a:pPr>
            <a:r>
              <a:rPr lang="en-GB" sz="2400" dirty="0" smtClean="0">
                <a:solidFill>
                  <a:schemeClr val="dk1"/>
                </a:solidFill>
                <a:latin typeface="Century Gothic"/>
                <a:cs typeface="Century Gothic"/>
              </a:rPr>
              <a:t>Real-time temperature monitoring</a:t>
            </a:r>
            <a:endParaRPr sz="2400" dirty="0">
              <a:latin typeface="Century Gothic"/>
              <a:cs typeface="Century Gothic"/>
            </a:endParaRPr>
          </a:p>
        </p:txBody>
      </p:sp>
      <p:grpSp>
        <p:nvGrpSpPr>
          <p:cNvPr id="2" name="Group 1"/>
          <p:cNvGrpSpPr/>
          <p:nvPr/>
        </p:nvGrpSpPr>
        <p:grpSpPr>
          <a:xfrm>
            <a:off x="4394521" y="1246681"/>
            <a:ext cx="5861634" cy="4547542"/>
            <a:chOff x="25725" y="2065236"/>
            <a:chExt cx="2970441" cy="2304512"/>
          </a:xfrm>
        </p:grpSpPr>
        <p:grpSp>
          <p:nvGrpSpPr>
            <p:cNvPr id="6" name="Google Shape;219;p15"/>
            <p:cNvGrpSpPr/>
            <p:nvPr/>
          </p:nvGrpSpPr>
          <p:grpSpPr>
            <a:xfrm>
              <a:off x="25725" y="2065236"/>
              <a:ext cx="2970441" cy="2304512"/>
              <a:chOff x="3889475" y="187975"/>
              <a:chExt cx="3337574" cy="2582376"/>
            </a:xfrm>
          </p:grpSpPr>
          <p:pic>
            <p:nvPicPr>
              <p:cNvPr id="7" name="Google Shape;220;p15" descr="ImgSnap_3_Son4.bmp"/>
              <p:cNvPicPr preferRelativeResize="0"/>
              <p:nvPr/>
            </p:nvPicPr>
            <p:blipFill rotWithShape="1">
              <a:blip r:embed="rId3">
                <a:alphaModFix/>
              </a:blip>
              <a:srcRect l="64950" t="47855" b="28956"/>
              <a:stretch/>
            </p:blipFill>
            <p:spPr>
              <a:xfrm>
                <a:off x="3889475" y="1776196"/>
                <a:ext cx="2003474" cy="994154"/>
              </a:xfrm>
              <a:prstGeom prst="rect">
                <a:avLst/>
              </a:prstGeom>
              <a:noFill/>
              <a:ln>
                <a:noFill/>
              </a:ln>
            </p:spPr>
          </p:pic>
          <p:pic>
            <p:nvPicPr>
              <p:cNvPr id="8" name="Google Shape;221;p15" descr="ImgSnap_3_Son4.bmp"/>
              <p:cNvPicPr preferRelativeResize="0"/>
              <p:nvPr/>
            </p:nvPicPr>
            <p:blipFill rotWithShape="1">
              <a:blip r:embed="rId3">
                <a:alphaModFix/>
              </a:blip>
              <a:srcRect t="703" r="35488" b="30981"/>
              <a:stretch/>
            </p:blipFill>
            <p:spPr>
              <a:xfrm>
                <a:off x="3889475" y="187975"/>
                <a:ext cx="2003474" cy="1591251"/>
              </a:xfrm>
              <a:prstGeom prst="rect">
                <a:avLst/>
              </a:prstGeom>
              <a:noFill/>
              <a:ln>
                <a:noFill/>
              </a:ln>
            </p:spPr>
          </p:pic>
          <p:pic>
            <p:nvPicPr>
              <p:cNvPr id="9" name="Google Shape;222;p15" descr="ImgSnap_3_Son4.bmp"/>
              <p:cNvPicPr preferRelativeResize="0"/>
              <p:nvPr/>
            </p:nvPicPr>
            <p:blipFill rotWithShape="1">
              <a:blip r:embed="rId3">
                <a:alphaModFix/>
              </a:blip>
              <a:srcRect l="64661" t="71289" r="1049"/>
              <a:stretch/>
            </p:blipFill>
            <p:spPr>
              <a:xfrm>
                <a:off x="5872875" y="1919975"/>
                <a:ext cx="1354174" cy="850376"/>
              </a:xfrm>
              <a:prstGeom prst="rect">
                <a:avLst/>
              </a:prstGeom>
              <a:noFill/>
              <a:ln>
                <a:noFill/>
              </a:ln>
            </p:spPr>
          </p:pic>
          <p:pic>
            <p:nvPicPr>
              <p:cNvPr id="10" name="Google Shape;223;p15" descr="ImgSnap_3_Son4.bmp"/>
              <p:cNvPicPr preferRelativeResize="0"/>
              <p:nvPr/>
            </p:nvPicPr>
            <p:blipFill rotWithShape="1">
              <a:blip r:embed="rId3">
                <a:alphaModFix/>
              </a:blip>
              <a:srcRect l="32321" t="71289" r="35847"/>
              <a:stretch/>
            </p:blipFill>
            <p:spPr>
              <a:xfrm>
                <a:off x="5872875" y="1076147"/>
                <a:ext cx="1354174" cy="916051"/>
              </a:xfrm>
              <a:prstGeom prst="rect">
                <a:avLst/>
              </a:prstGeom>
              <a:noFill/>
              <a:ln>
                <a:noFill/>
              </a:ln>
            </p:spPr>
          </p:pic>
          <p:pic>
            <p:nvPicPr>
              <p:cNvPr id="11" name="Google Shape;224;p15" descr="ImgSnap_3_Son4.bmp"/>
              <p:cNvPicPr preferRelativeResize="0"/>
              <p:nvPr/>
            </p:nvPicPr>
            <p:blipFill rotWithShape="1">
              <a:blip r:embed="rId3">
                <a:alphaModFix/>
              </a:blip>
              <a:srcRect t="71289" r="68065"/>
              <a:stretch/>
            </p:blipFill>
            <p:spPr>
              <a:xfrm>
                <a:off x="5866852" y="187975"/>
                <a:ext cx="1358621" cy="916049"/>
              </a:xfrm>
              <a:prstGeom prst="rect">
                <a:avLst/>
              </a:prstGeom>
              <a:noFill/>
              <a:ln>
                <a:noFill/>
              </a:ln>
            </p:spPr>
          </p:pic>
        </p:grpSp>
        <p:sp>
          <p:nvSpPr>
            <p:cNvPr id="16" name="Google Shape;229;p15"/>
            <p:cNvSpPr/>
            <p:nvPr/>
          </p:nvSpPr>
          <p:spPr>
            <a:xfrm>
              <a:off x="34881" y="3459309"/>
              <a:ext cx="1753200" cy="896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30;p15"/>
          <p:cNvGrpSpPr/>
          <p:nvPr/>
        </p:nvGrpSpPr>
        <p:grpSpPr>
          <a:xfrm>
            <a:off x="10447783" y="851402"/>
            <a:ext cx="3933132" cy="5628741"/>
            <a:chOff x="3024500" y="81352"/>
            <a:chExt cx="2934300" cy="4329625"/>
          </a:xfrm>
        </p:grpSpPr>
        <p:sp>
          <p:nvSpPr>
            <p:cNvPr id="18" name="Google Shape;231;p15"/>
            <p:cNvSpPr/>
            <p:nvPr/>
          </p:nvSpPr>
          <p:spPr>
            <a:xfrm>
              <a:off x="3024500" y="81352"/>
              <a:ext cx="2934300" cy="4329600"/>
            </a:xfrm>
            <a:prstGeom prst="roundRect">
              <a:avLst>
                <a:gd name="adj" fmla="val 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grpSp>
          <p:nvGrpSpPr>
            <p:cNvPr id="19" name="Google Shape;232;p15"/>
            <p:cNvGrpSpPr/>
            <p:nvPr/>
          </p:nvGrpSpPr>
          <p:grpSpPr>
            <a:xfrm>
              <a:off x="3059237" y="91655"/>
              <a:ext cx="2893775" cy="2885100"/>
              <a:chOff x="3065025" y="1440753"/>
              <a:chExt cx="2893775" cy="2885100"/>
            </a:xfrm>
          </p:grpSpPr>
          <p:pic>
            <p:nvPicPr>
              <p:cNvPr id="28" name="Google Shape;233;p15" descr="De caro AX_pre.jpg"/>
              <p:cNvPicPr preferRelativeResize="0"/>
              <p:nvPr/>
            </p:nvPicPr>
            <p:blipFill rotWithShape="1">
              <a:blip r:embed="rId4">
                <a:alphaModFix/>
              </a:blip>
              <a:srcRect/>
              <a:stretch/>
            </p:blipFill>
            <p:spPr>
              <a:xfrm rot="2458515">
                <a:off x="3237980" y="2385969"/>
                <a:ext cx="1021244" cy="878688"/>
              </a:xfrm>
              <a:prstGeom prst="rect">
                <a:avLst/>
              </a:prstGeom>
              <a:noFill/>
              <a:ln>
                <a:noFill/>
              </a:ln>
            </p:spPr>
          </p:pic>
          <p:pic>
            <p:nvPicPr>
              <p:cNvPr id="29" name="Google Shape;234;p15" descr="De caro AX_post.jpg"/>
              <p:cNvPicPr preferRelativeResize="0"/>
              <p:nvPr/>
            </p:nvPicPr>
            <p:blipFill rotWithShape="1">
              <a:blip r:embed="rId5">
                <a:alphaModFix/>
              </a:blip>
              <a:srcRect/>
              <a:stretch/>
            </p:blipFill>
            <p:spPr>
              <a:xfrm>
                <a:off x="4730846" y="2212290"/>
                <a:ext cx="878619" cy="1128395"/>
              </a:xfrm>
              <a:prstGeom prst="rect">
                <a:avLst/>
              </a:prstGeom>
              <a:noFill/>
              <a:ln>
                <a:noFill/>
              </a:ln>
            </p:spPr>
          </p:pic>
          <p:pic>
            <p:nvPicPr>
              <p:cNvPr id="30" name="Google Shape;235;p15" descr="De caro perf_post.jpg"/>
              <p:cNvPicPr preferRelativeResize="0"/>
              <p:nvPr/>
            </p:nvPicPr>
            <p:blipFill rotWithShape="1">
              <a:blip r:embed="rId6">
                <a:alphaModFix/>
              </a:blip>
              <a:srcRect/>
              <a:stretch/>
            </p:blipFill>
            <p:spPr>
              <a:xfrm>
                <a:off x="4620136" y="2982259"/>
                <a:ext cx="1025951" cy="1290940"/>
              </a:xfrm>
              <a:prstGeom prst="rect">
                <a:avLst/>
              </a:prstGeom>
              <a:noFill/>
              <a:ln>
                <a:noFill/>
              </a:ln>
            </p:spPr>
          </p:pic>
          <p:pic>
            <p:nvPicPr>
              <p:cNvPr id="31" name="Google Shape;236;p15" descr="DE CARO PRE.0001.tif"/>
              <p:cNvPicPr preferRelativeResize="0"/>
              <p:nvPr/>
            </p:nvPicPr>
            <p:blipFill rotWithShape="1">
              <a:blip r:embed="rId7">
                <a:alphaModFix/>
              </a:blip>
              <a:srcRect/>
              <a:stretch/>
            </p:blipFill>
            <p:spPr>
              <a:xfrm>
                <a:off x="3207298" y="2986816"/>
                <a:ext cx="1001217" cy="1286338"/>
              </a:xfrm>
              <a:prstGeom prst="rect">
                <a:avLst/>
              </a:prstGeom>
              <a:noFill/>
              <a:ln>
                <a:noFill/>
              </a:ln>
            </p:spPr>
          </p:pic>
          <p:sp>
            <p:nvSpPr>
              <p:cNvPr id="32" name="Google Shape;237;p15"/>
              <p:cNvSpPr txBox="1"/>
              <p:nvPr/>
            </p:nvSpPr>
            <p:spPr>
              <a:xfrm>
                <a:off x="3065025" y="1660600"/>
                <a:ext cx="878700" cy="551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200">
                    <a:solidFill>
                      <a:srgbClr val="FFFFFF"/>
                    </a:solidFill>
                    <a:latin typeface="Arial"/>
                    <a:ea typeface="Arial"/>
                    <a:cs typeface="Arial"/>
                    <a:sym typeface="Arial"/>
                  </a:rPr>
                  <a:t>M; 22 yo</a:t>
                </a:r>
                <a:endParaRPr sz="1200">
                  <a:solidFill>
                    <a:srgbClr val="FFFFFF"/>
                  </a:solidFill>
                  <a:latin typeface="Arial"/>
                  <a:ea typeface="Arial"/>
                  <a:cs typeface="Arial"/>
                  <a:sym typeface="Arial"/>
                </a:endParaRPr>
              </a:p>
              <a:p>
                <a:pPr marL="0" marR="0" lvl="0" indent="0" algn="l" rtl="0">
                  <a:spcBef>
                    <a:spcPts val="0"/>
                  </a:spcBef>
                  <a:spcAft>
                    <a:spcPts val="0"/>
                  </a:spcAft>
                  <a:buNone/>
                </a:pPr>
                <a:r>
                  <a:rPr lang="en-GB" sz="1200">
                    <a:solidFill>
                      <a:srgbClr val="FFFFFF"/>
                    </a:solidFill>
                    <a:latin typeface="Arial"/>
                    <a:ea typeface="Arial"/>
                    <a:cs typeface="Arial"/>
                    <a:sym typeface="Arial"/>
                  </a:rPr>
                  <a:t>VAS:</a:t>
                </a:r>
                <a:r>
                  <a:rPr lang="en-GB" sz="1200">
                    <a:solidFill>
                      <a:srgbClr val="FFFFFF"/>
                    </a:solidFill>
                  </a:rPr>
                  <a:t> 8</a:t>
                </a:r>
                <a:endParaRPr sz="1200">
                  <a:solidFill>
                    <a:srgbClr val="FFFFFF"/>
                  </a:solidFill>
                </a:endParaRPr>
              </a:p>
            </p:txBody>
          </p:sp>
          <p:sp>
            <p:nvSpPr>
              <p:cNvPr id="33" name="Google Shape;238;p15"/>
              <p:cNvSpPr txBox="1"/>
              <p:nvPr/>
            </p:nvSpPr>
            <p:spPr>
              <a:xfrm>
                <a:off x="4116500" y="1585950"/>
                <a:ext cx="1842300" cy="6534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GB" sz="1200">
                    <a:solidFill>
                      <a:srgbClr val="FFFFFF"/>
                    </a:solidFill>
                  </a:rPr>
                  <a:t>18 months follow up</a:t>
                </a:r>
                <a:endParaRPr sz="1200">
                  <a:solidFill>
                    <a:srgbClr val="FFFFFF"/>
                  </a:solidFill>
                </a:endParaRPr>
              </a:p>
              <a:p>
                <a:pPr marL="0" marR="0" lvl="0" indent="0" algn="r" rtl="0">
                  <a:spcBef>
                    <a:spcPts val="0"/>
                  </a:spcBef>
                  <a:spcAft>
                    <a:spcPts val="0"/>
                  </a:spcAft>
                  <a:buNone/>
                </a:pPr>
                <a:r>
                  <a:rPr lang="en-GB" sz="1200">
                    <a:solidFill>
                      <a:srgbClr val="FFFFFF"/>
                    </a:solidFill>
                  </a:rPr>
                  <a:t>VAS: 0</a:t>
                </a:r>
                <a:endParaRPr sz="1200">
                  <a:solidFill>
                    <a:srgbClr val="FFFFFF"/>
                  </a:solidFill>
                </a:endParaRPr>
              </a:p>
            </p:txBody>
          </p:sp>
          <p:cxnSp>
            <p:nvCxnSpPr>
              <p:cNvPr id="34" name="Google Shape;239;p15"/>
              <p:cNvCxnSpPr/>
              <p:nvPr/>
            </p:nvCxnSpPr>
            <p:spPr>
              <a:xfrm>
                <a:off x="4359144" y="1440753"/>
                <a:ext cx="10200" cy="2885100"/>
              </a:xfrm>
              <a:prstGeom prst="straightConnector1">
                <a:avLst/>
              </a:prstGeom>
              <a:noFill/>
              <a:ln w="9525" cap="flat" cmpd="sng">
                <a:solidFill>
                  <a:schemeClr val="dk2"/>
                </a:solidFill>
                <a:prstDash val="dot"/>
                <a:round/>
                <a:headEnd type="none" w="med" len="med"/>
                <a:tailEnd type="none" w="med" len="med"/>
              </a:ln>
            </p:spPr>
          </p:cxnSp>
          <p:sp>
            <p:nvSpPr>
              <p:cNvPr id="35" name="Google Shape;240;p15"/>
              <p:cNvSpPr/>
              <p:nvPr/>
            </p:nvSpPr>
            <p:spPr>
              <a:xfrm>
                <a:off x="5017276" y="3428547"/>
                <a:ext cx="183600" cy="153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 name="Google Shape;241;p15"/>
            <p:cNvCxnSpPr/>
            <p:nvPr/>
          </p:nvCxnSpPr>
          <p:spPr>
            <a:xfrm>
              <a:off x="3081013" y="3011684"/>
              <a:ext cx="2823300" cy="7200"/>
            </a:xfrm>
            <a:prstGeom prst="straightConnector1">
              <a:avLst/>
            </a:prstGeom>
            <a:noFill/>
            <a:ln w="28575" cap="flat" cmpd="sng">
              <a:solidFill>
                <a:srgbClr val="EFEFEF"/>
              </a:solidFill>
              <a:prstDash val="dash"/>
              <a:round/>
              <a:headEnd type="none" w="med" len="med"/>
              <a:tailEnd type="none" w="med" len="med"/>
            </a:ln>
          </p:spPr>
        </p:cxnSp>
        <p:grpSp>
          <p:nvGrpSpPr>
            <p:cNvPr id="21" name="Google Shape;242;p15"/>
            <p:cNvGrpSpPr/>
            <p:nvPr/>
          </p:nvGrpSpPr>
          <p:grpSpPr>
            <a:xfrm>
              <a:off x="3055700" y="3098539"/>
              <a:ext cx="2903100" cy="1312438"/>
              <a:chOff x="3055700" y="3017188"/>
              <a:chExt cx="2903100" cy="1312438"/>
            </a:xfrm>
          </p:grpSpPr>
          <p:grpSp>
            <p:nvGrpSpPr>
              <p:cNvPr id="22" name="Google Shape;243;p15"/>
              <p:cNvGrpSpPr/>
              <p:nvPr/>
            </p:nvGrpSpPr>
            <p:grpSpPr>
              <a:xfrm>
                <a:off x="3055700" y="3017188"/>
                <a:ext cx="2871912" cy="1312425"/>
                <a:chOff x="3065025" y="45888"/>
                <a:chExt cx="2871912" cy="1312425"/>
              </a:xfrm>
            </p:grpSpPr>
            <p:pic>
              <p:nvPicPr>
                <p:cNvPr id="26" name="Google Shape;244;p15" descr="mastracci perf pre.tif"/>
                <p:cNvPicPr preferRelativeResize="0"/>
                <p:nvPr/>
              </p:nvPicPr>
              <p:blipFill rotWithShape="1">
                <a:blip r:embed="rId8">
                  <a:alphaModFix/>
                </a:blip>
                <a:srcRect l="18327" t="13938" r="12511" b="34419"/>
                <a:stretch/>
              </p:blipFill>
              <p:spPr>
                <a:xfrm>
                  <a:off x="3065025" y="45888"/>
                  <a:ext cx="1432018" cy="1312425"/>
                </a:xfrm>
                <a:prstGeom prst="rect">
                  <a:avLst/>
                </a:prstGeom>
                <a:noFill/>
                <a:ln>
                  <a:noFill/>
                </a:ln>
              </p:spPr>
            </p:pic>
            <p:pic>
              <p:nvPicPr>
                <p:cNvPr id="27" name="Google Shape;245;p15" descr="mastracci perf post.tif"/>
                <p:cNvPicPr preferRelativeResize="0"/>
                <p:nvPr/>
              </p:nvPicPr>
              <p:blipFill rotWithShape="1">
                <a:blip r:embed="rId9">
                  <a:alphaModFix/>
                </a:blip>
                <a:srcRect l="19764" t="18182" r="12571" b="34529"/>
                <a:stretch/>
              </p:blipFill>
              <p:spPr>
                <a:xfrm>
                  <a:off x="4453525" y="65875"/>
                  <a:ext cx="1483412" cy="1272451"/>
                </a:xfrm>
                <a:prstGeom prst="rect">
                  <a:avLst/>
                </a:prstGeom>
                <a:noFill/>
                <a:ln>
                  <a:noFill/>
                </a:ln>
              </p:spPr>
            </p:pic>
          </p:grpSp>
          <p:sp>
            <p:nvSpPr>
              <p:cNvPr id="23" name="Google Shape;246;p15"/>
              <p:cNvSpPr/>
              <p:nvPr/>
            </p:nvSpPr>
            <p:spPr>
              <a:xfrm>
                <a:off x="4653875" y="3607509"/>
                <a:ext cx="183600" cy="240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p15"/>
              <p:cNvSpPr txBox="1"/>
              <p:nvPr/>
            </p:nvSpPr>
            <p:spPr>
              <a:xfrm>
                <a:off x="4411400" y="3800725"/>
                <a:ext cx="1547400" cy="528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GB" sz="1200">
                    <a:solidFill>
                      <a:srgbClr val="FFFFFF"/>
                    </a:solidFill>
                  </a:rPr>
                  <a:t>12 months follow up</a:t>
                </a:r>
                <a:endParaRPr sz="1200">
                  <a:solidFill>
                    <a:srgbClr val="FFFFFF"/>
                  </a:solidFill>
                </a:endParaRPr>
              </a:p>
              <a:p>
                <a:pPr marL="0" marR="0" lvl="0" indent="0" algn="r" rtl="0">
                  <a:spcBef>
                    <a:spcPts val="0"/>
                  </a:spcBef>
                  <a:spcAft>
                    <a:spcPts val="0"/>
                  </a:spcAft>
                  <a:buNone/>
                </a:pPr>
                <a:r>
                  <a:rPr lang="en-GB" sz="1200">
                    <a:solidFill>
                      <a:srgbClr val="FFFFFF"/>
                    </a:solidFill>
                  </a:rPr>
                  <a:t>VAS: 0</a:t>
                </a:r>
                <a:endParaRPr sz="1200">
                  <a:solidFill>
                    <a:srgbClr val="FFFFFF"/>
                  </a:solidFill>
                </a:endParaRPr>
              </a:p>
            </p:txBody>
          </p:sp>
          <p:sp>
            <p:nvSpPr>
              <p:cNvPr id="25" name="Google Shape;248;p15"/>
              <p:cNvSpPr txBox="1"/>
              <p:nvPr/>
            </p:nvSpPr>
            <p:spPr>
              <a:xfrm>
                <a:off x="3578074" y="3908324"/>
                <a:ext cx="811200" cy="38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200">
                    <a:solidFill>
                      <a:srgbClr val="FFFFFF"/>
                    </a:solidFill>
                    <a:latin typeface="Arial"/>
                    <a:ea typeface="Arial"/>
                    <a:cs typeface="Arial"/>
                    <a:sym typeface="Arial"/>
                  </a:rPr>
                  <a:t>M; </a:t>
                </a:r>
                <a:r>
                  <a:rPr lang="en-GB" sz="1200">
                    <a:solidFill>
                      <a:srgbClr val="FFFFFF"/>
                    </a:solidFill>
                  </a:rPr>
                  <a:t>19</a:t>
                </a:r>
                <a:r>
                  <a:rPr lang="en-GB" sz="1200">
                    <a:solidFill>
                      <a:srgbClr val="FFFFFF"/>
                    </a:solidFill>
                    <a:latin typeface="Arial"/>
                    <a:ea typeface="Arial"/>
                    <a:cs typeface="Arial"/>
                    <a:sym typeface="Arial"/>
                  </a:rPr>
                  <a:t> yo</a:t>
                </a:r>
                <a:endParaRPr sz="1200">
                  <a:solidFill>
                    <a:srgbClr val="FFFFFF"/>
                  </a:solidFill>
                  <a:latin typeface="Arial"/>
                  <a:ea typeface="Arial"/>
                  <a:cs typeface="Arial"/>
                  <a:sym typeface="Arial"/>
                </a:endParaRPr>
              </a:p>
              <a:p>
                <a:pPr marL="0" marR="0" lvl="0" indent="0" algn="l" rtl="0">
                  <a:spcBef>
                    <a:spcPts val="0"/>
                  </a:spcBef>
                  <a:spcAft>
                    <a:spcPts val="0"/>
                  </a:spcAft>
                  <a:buNone/>
                </a:pPr>
                <a:r>
                  <a:rPr lang="en-GB" sz="1200">
                    <a:solidFill>
                      <a:srgbClr val="FFFFFF"/>
                    </a:solidFill>
                    <a:latin typeface="Arial"/>
                    <a:ea typeface="Arial"/>
                    <a:cs typeface="Arial"/>
                    <a:sym typeface="Arial"/>
                  </a:rPr>
                  <a:t>VAS:</a:t>
                </a:r>
                <a:r>
                  <a:rPr lang="en-GB" sz="1200">
                    <a:solidFill>
                      <a:srgbClr val="FFFFFF"/>
                    </a:solidFill>
                  </a:rPr>
                  <a:t> 8</a:t>
                </a:r>
                <a:endParaRPr sz="1200">
                  <a:solidFill>
                    <a:srgbClr val="FFFFFF"/>
                  </a:solidFill>
                </a:endParaRPr>
              </a:p>
            </p:txBody>
          </p:sp>
        </p:grpSp>
      </p:grpSp>
      <p:pic>
        <p:nvPicPr>
          <p:cNvPr id="36" name="Google Shape;249;p15" descr="logo +marchio"/>
          <p:cNvPicPr preferRelativeResize="0"/>
          <p:nvPr/>
        </p:nvPicPr>
        <p:blipFill rotWithShape="1">
          <a:blip r:embed="rId10">
            <a:alphaModFix/>
          </a:blip>
          <a:srcRect l="14957" r="52758"/>
          <a:stretch/>
        </p:blipFill>
        <p:spPr>
          <a:xfrm>
            <a:off x="1950" y="2370"/>
            <a:ext cx="1860" cy="721"/>
          </a:xfrm>
          <a:prstGeom prst="rect">
            <a:avLst/>
          </a:prstGeom>
          <a:noFill/>
          <a:ln>
            <a:noFill/>
          </a:ln>
        </p:spPr>
      </p:pic>
      <p:pic>
        <p:nvPicPr>
          <p:cNvPr id="41" name="Google Shape;254;p15" descr="logo +marchio"/>
          <p:cNvPicPr preferRelativeResize="0"/>
          <p:nvPr/>
        </p:nvPicPr>
        <p:blipFill rotWithShape="1">
          <a:blip r:embed="rId10">
            <a:alphaModFix/>
          </a:blip>
          <a:srcRect l="14957" r="52758"/>
          <a:stretch/>
        </p:blipFill>
        <p:spPr>
          <a:xfrm>
            <a:off x="10974588" y="6649765"/>
            <a:ext cx="3505239" cy="1359974"/>
          </a:xfrm>
          <a:prstGeom prst="rect">
            <a:avLst/>
          </a:prstGeom>
          <a:noFill/>
          <a:ln>
            <a:noFill/>
          </a:ln>
        </p:spPr>
      </p:pic>
      <p:sp>
        <p:nvSpPr>
          <p:cNvPr id="42" name="Title 2"/>
          <p:cNvSpPr>
            <a:spLocks noGrp="1"/>
          </p:cNvSpPr>
          <p:nvPr>
            <p:ph type="title"/>
          </p:nvPr>
        </p:nvSpPr>
        <p:spPr>
          <a:xfrm>
            <a:off x="283177" y="70872"/>
            <a:ext cx="12793980" cy="659444"/>
          </a:xfrm>
        </p:spPr>
        <p:txBody>
          <a:bodyPr/>
          <a:lstStyle/>
          <a:p>
            <a:r>
              <a:rPr lang="en-US" dirty="0" smtClean="0"/>
              <a:t>Treating Osteoid </a:t>
            </a:r>
            <a:r>
              <a:rPr lang="en-US" dirty="0" err="1" smtClean="0"/>
              <a:t>osteomas</a:t>
            </a:r>
            <a:r>
              <a:rPr lang="en-US" dirty="0" smtClean="0"/>
              <a:t> with MR</a:t>
            </a:r>
            <a:r>
              <a:rPr lang="en-US" cap="none" dirty="0" smtClean="0"/>
              <a:t>g</a:t>
            </a:r>
            <a:r>
              <a:rPr lang="en-US" dirty="0" smtClean="0"/>
              <a:t>FUS</a:t>
            </a:r>
            <a:endParaRPr lang="en-US" dirty="0"/>
          </a:p>
        </p:txBody>
      </p:sp>
      <p:sp>
        <p:nvSpPr>
          <p:cNvPr id="43" name="TextBox 42"/>
          <p:cNvSpPr txBox="1"/>
          <p:nvPr/>
        </p:nvSpPr>
        <p:spPr>
          <a:xfrm>
            <a:off x="407076" y="785016"/>
            <a:ext cx="5572559" cy="461665"/>
          </a:xfrm>
          <a:prstGeom prst="rect">
            <a:avLst/>
          </a:prstGeom>
          <a:noFill/>
        </p:spPr>
        <p:txBody>
          <a:bodyPr wrap="none" rtlCol="0">
            <a:spAutoFit/>
          </a:bodyPr>
          <a:lstStyle/>
          <a:p>
            <a:r>
              <a:rPr lang="en-US" sz="2400" dirty="0" smtClean="0">
                <a:latin typeface="Century Gothic"/>
                <a:cs typeface="Century Gothic"/>
              </a:rPr>
              <a:t>A. Napoli, H-P. Erasmus, C. Catalano</a:t>
            </a:r>
            <a:endParaRPr lang="en-US" sz="2400" dirty="0">
              <a:latin typeface="Century Gothic"/>
              <a:cs typeface="Century Gothic"/>
            </a:endParaRPr>
          </a:p>
        </p:txBody>
      </p:sp>
      <p:sp>
        <p:nvSpPr>
          <p:cNvPr id="44" name="TextBox 43"/>
          <p:cNvSpPr txBox="1"/>
          <p:nvPr/>
        </p:nvSpPr>
        <p:spPr>
          <a:xfrm>
            <a:off x="417401" y="1165935"/>
            <a:ext cx="2904912" cy="461665"/>
          </a:xfrm>
          <a:prstGeom prst="rect">
            <a:avLst/>
          </a:prstGeom>
          <a:noFill/>
        </p:spPr>
        <p:txBody>
          <a:bodyPr wrap="none" rtlCol="0">
            <a:spAutoFit/>
          </a:bodyPr>
          <a:lstStyle/>
          <a:p>
            <a:r>
              <a:rPr lang="en-US" sz="2400" dirty="0" smtClean="0">
                <a:latin typeface="Century Gothic"/>
                <a:cs typeface="Century Gothic"/>
              </a:rPr>
              <a:t>University of Roma</a:t>
            </a:r>
            <a:endParaRPr lang="en-US" sz="2400" dirty="0">
              <a:latin typeface="Century Gothic"/>
              <a:cs typeface="Century Gothic"/>
            </a:endParaRPr>
          </a:p>
        </p:txBody>
      </p:sp>
      <p:sp>
        <p:nvSpPr>
          <p:cNvPr id="45" name="Content Placeholder 1"/>
          <p:cNvSpPr>
            <a:spLocks noGrp="1"/>
          </p:cNvSpPr>
          <p:nvPr>
            <p:ph sz="half" idx="1"/>
          </p:nvPr>
        </p:nvSpPr>
        <p:spPr>
          <a:xfrm>
            <a:off x="417401" y="1954466"/>
            <a:ext cx="3884196" cy="5350804"/>
          </a:xfrm>
        </p:spPr>
        <p:txBody>
          <a:bodyPr/>
          <a:lstStyle/>
          <a:p>
            <a:r>
              <a:rPr lang="en-US" sz="2400" dirty="0" smtClean="0"/>
              <a:t>Benign bone tumors with a perfused center</a:t>
            </a:r>
          </a:p>
          <a:p>
            <a:r>
              <a:rPr lang="en-US" sz="2400" dirty="0" smtClean="0"/>
              <a:t>Thermometry with PRF in soft tissues only</a:t>
            </a:r>
          </a:p>
          <a:p>
            <a:r>
              <a:rPr lang="en-US" sz="2400" dirty="0" smtClean="0"/>
              <a:t>Perfusion measurements with gadolinium techniques</a:t>
            </a:r>
          </a:p>
          <a:p>
            <a:r>
              <a:rPr lang="en-US" sz="2400" dirty="0" smtClean="0"/>
              <a:t>A single sonication is enough for a stable, successful treatment</a:t>
            </a:r>
          </a:p>
          <a:p>
            <a:endParaRPr lang="en-US" sz="2400" dirty="0" smtClean="0"/>
          </a:p>
          <a:p>
            <a:endParaRPr lang="en-US" sz="2400" dirty="0"/>
          </a:p>
        </p:txBody>
      </p:sp>
      <p:sp>
        <p:nvSpPr>
          <p:cNvPr id="3" name="TextBox 2"/>
          <p:cNvSpPr txBox="1"/>
          <p:nvPr/>
        </p:nvSpPr>
        <p:spPr>
          <a:xfrm>
            <a:off x="549785" y="6649765"/>
            <a:ext cx="8892178" cy="1421927"/>
          </a:xfrm>
          <a:prstGeom prst="rect">
            <a:avLst/>
          </a:prstGeom>
          <a:noFill/>
        </p:spPr>
        <p:txBody>
          <a:bodyPr wrap="none" rtlCol="0">
            <a:spAutoFit/>
          </a:bodyPr>
          <a:lstStyle/>
          <a:p>
            <a:r>
              <a:rPr lang="en-US" b="1" dirty="0" smtClean="0">
                <a:latin typeface="Century Gothic"/>
                <a:cs typeface="Century Gothic"/>
              </a:rPr>
              <a:t>MRI wish list</a:t>
            </a:r>
            <a:r>
              <a:rPr lang="en-US" dirty="0" smtClean="0">
                <a:latin typeface="Century Gothic"/>
                <a:cs typeface="Century Gothic"/>
              </a:rPr>
              <a:t>:</a:t>
            </a:r>
          </a:p>
          <a:p>
            <a:pPr marL="457200" indent="-457200">
              <a:buFont typeface="Arial"/>
              <a:buChar char="•"/>
            </a:pPr>
            <a:r>
              <a:rPr lang="en-US" dirty="0" smtClean="0">
                <a:latin typeface="Century Gothic"/>
                <a:cs typeface="Century Gothic"/>
              </a:rPr>
              <a:t>Temperature monitoring in bone</a:t>
            </a:r>
          </a:p>
          <a:p>
            <a:pPr marL="457200" indent="-457200">
              <a:buFont typeface="Arial"/>
              <a:buChar char="•"/>
            </a:pPr>
            <a:r>
              <a:rPr lang="en-US" dirty="0" smtClean="0">
                <a:latin typeface="Century Gothic"/>
                <a:cs typeface="Century Gothic"/>
              </a:rPr>
              <a:t>Non-contrast perfusion assessment techniques</a:t>
            </a:r>
            <a:endParaRPr lang="en-US" dirty="0">
              <a:latin typeface="Century Gothic"/>
              <a:cs typeface="Century Gothic"/>
            </a:endParaRPr>
          </a:p>
        </p:txBody>
      </p:sp>
    </p:spTree>
    <p:extLst>
      <p:ext uri="{BB962C8B-B14F-4D97-AF65-F5344CB8AC3E}">
        <p14:creationId xmlns:p14="http://schemas.microsoft.com/office/powerpoint/2010/main" val="41691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045"/>
          <a:stretch/>
        </p:blipFill>
        <p:spPr bwMode="auto">
          <a:xfrm>
            <a:off x="605055" y="5556071"/>
            <a:ext cx="5694392" cy="248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a:spLocks noGrp="1"/>
          </p:cNvSpPr>
          <p:nvPr>
            <p:ph type="title"/>
          </p:nvPr>
        </p:nvSpPr>
        <p:spPr>
          <a:xfrm>
            <a:off x="194716" y="48919"/>
            <a:ext cx="14435684" cy="659444"/>
          </a:xfrm>
        </p:spPr>
        <p:txBody>
          <a:bodyPr/>
          <a:lstStyle/>
          <a:p>
            <a:r>
              <a:rPr lang="en-US" sz="3200" dirty="0" smtClean="0"/>
              <a:t>FURTHER: </a:t>
            </a:r>
            <a:r>
              <a:rPr lang="en-US" sz="3200" cap="none" dirty="0" smtClean="0"/>
              <a:t>Focused Ultrasound and </a:t>
            </a:r>
            <a:r>
              <a:rPr lang="en-US" sz="3200" cap="none" dirty="0" err="1" smtClean="0"/>
              <a:t>radioTHERapy</a:t>
            </a:r>
            <a:r>
              <a:rPr lang="en-US" sz="3200" cap="none" dirty="0" smtClean="0"/>
              <a:t> for noninvasive palliative pain treatment in patients with bone metastasis</a:t>
            </a:r>
            <a:endParaRPr lang="en-US" sz="3200" cap="none" dirty="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002" y="3226295"/>
            <a:ext cx="8189398" cy="435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3177" y="1041492"/>
            <a:ext cx="3896620" cy="461665"/>
          </a:xfrm>
          <a:prstGeom prst="rect">
            <a:avLst/>
          </a:prstGeom>
          <a:noFill/>
        </p:spPr>
        <p:txBody>
          <a:bodyPr wrap="none" rtlCol="0">
            <a:spAutoFit/>
          </a:bodyPr>
          <a:lstStyle/>
          <a:p>
            <a:r>
              <a:rPr lang="en-US" sz="2400" dirty="0" smtClean="0">
                <a:latin typeface="Century Gothic"/>
                <a:cs typeface="Century Gothic"/>
              </a:rPr>
              <a:t>C. </a:t>
            </a:r>
            <a:r>
              <a:rPr lang="en-US" sz="2400" dirty="0" err="1" smtClean="0">
                <a:latin typeface="Century Gothic"/>
                <a:cs typeface="Century Gothic"/>
              </a:rPr>
              <a:t>Moonen</a:t>
            </a:r>
            <a:r>
              <a:rPr lang="en-US" sz="2400" dirty="0" smtClean="0">
                <a:latin typeface="Century Gothic"/>
                <a:cs typeface="Century Gothic"/>
              </a:rPr>
              <a:t>, L. </a:t>
            </a:r>
            <a:r>
              <a:rPr lang="en-US" sz="2400" dirty="0" err="1" smtClean="0">
                <a:latin typeface="Century Gothic"/>
                <a:cs typeface="Century Gothic"/>
              </a:rPr>
              <a:t>Verkooijen</a:t>
            </a:r>
            <a:endParaRPr lang="en-US" sz="2400" dirty="0">
              <a:latin typeface="Century Gothic"/>
              <a:cs typeface="Century Gothic"/>
            </a:endParaRP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890" y="1180979"/>
            <a:ext cx="1056118"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9858" y="1951901"/>
            <a:ext cx="1281775" cy="53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4606" y="1041492"/>
            <a:ext cx="1766587" cy="81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66680" y="1226123"/>
            <a:ext cx="1576727" cy="48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0280" y="1973067"/>
            <a:ext cx="2808312" cy="46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90487" y="1065095"/>
            <a:ext cx="1466078" cy="85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5008" y="1296799"/>
            <a:ext cx="1287659" cy="41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56565" y="1165168"/>
            <a:ext cx="1471075" cy="68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8018" b="27506"/>
          <a:stretch/>
        </p:blipFill>
        <p:spPr bwMode="auto">
          <a:xfrm>
            <a:off x="7068592" y="1732210"/>
            <a:ext cx="3704674" cy="93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15546" y="1713223"/>
            <a:ext cx="1760799" cy="51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1"/>
          <p:cNvSpPr>
            <a:spLocks noGrp="1"/>
          </p:cNvSpPr>
          <p:nvPr>
            <p:ph sz="half" idx="1"/>
          </p:nvPr>
        </p:nvSpPr>
        <p:spPr>
          <a:xfrm>
            <a:off x="313926" y="2449471"/>
            <a:ext cx="6247859" cy="3455839"/>
          </a:xfrm>
        </p:spPr>
        <p:txBody>
          <a:bodyPr/>
          <a:lstStyle/>
          <a:p>
            <a:pPr marL="342900" indent="-342900" eaLnBrk="0" fontAlgn="base" hangingPunct="0">
              <a:spcBef>
                <a:spcPct val="0"/>
              </a:spcBef>
              <a:spcAft>
                <a:spcPts val="1200"/>
              </a:spcAft>
              <a:buFont typeface="Arial" pitchFamily="34" charset="0"/>
              <a:buChar char="•"/>
            </a:pPr>
            <a:r>
              <a:rPr lang="en-US" sz="2400" dirty="0">
                <a:solidFill>
                  <a:schemeClr val="tx1">
                    <a:lumMod val="75000"/>
                    <a:lumOff val="25000"/>
                  </a:schemeClr>
                </a:solidFill>
                <a:latin typeface="Century Gothic"/>
                <a:cs typeface="Century Gothic"/>
              </a:rPr>
              <a:t>Several studies have indicated efficacy of MR-HIFU for pain palliation in patients with bone metastases. Hurwitz et al,  (</a:t>
            </a:r>
            <a:r>
              <a:rPr lang="nl-NL" sz="2400" dirty="0">
                <a:solidFill>
                  <a:schemeClr val="tx1">
                    <a:lumMod val="75000"/>
                    <a:lumOff val="25000"/>
                  </a:schemeClr>
                </a:solidFill>
                <a:latin typeface="Century Gothic"/>
                <a:cs typeface="Century Gothic"/>
              </a:rPr>
              <a:t>JNCI, 106 (5), 2014) </a:t>
            </a:r>
            <a:r>
              <a:rPr lang="en-US" sz="2400" dirty="0">
                <a:solidFill>
                  <a:schemeClr val="tx1">
                    <a:lumMod val="75000"/>
                    <a:lumOff val="25000"/>
                  </a:schemeClr>
                </a:solidFill>
                <a:latin typeface="Century Gothic"/>
                <a:cs typeface="Century Gothic"/>
              </a:rPr>
              <a:t>demonstrated in a multicenter randomized trial that MR-HIFU is a safe and effective, non-invasive treatment for alleviating pain caused by bone metastases. </a:t>
            </a:r>
          </a:p>
        </p:txBody>
      </p:sp>
      <p:sp>
        <p:nvSpPr>
          <p:cNvPr id="19" name="TextBox 18"/>
          <p:cNvSpPr txBox="1"/>
          <p:nvPr/>
        </p:nvSpPr>
        <p:spPr>
          <a:xfrm>
            <a:off x="305727" y="2451754"/>
            <a:ext cx="6435986" cy="3939540"/>
          </a:xfrm>
          <a:prstGeom prst="rect">
            <a:avLst/>
          </a:prstGeom>
          <a:noFill/>
        </p:spPr>
        <p:txBody>
          <a:bodyPr wrap="square" rtlCol="0">
            <a:spAutoFit/>
          </a:bodyPr>
          <a:lstStyle/>
          <a:p>
            <a:pPr marL="342900" indent="-342900" eaLnBrk="0" fontAlgn="base" hangingPunct="0">
              <a:spcBef>
                <a:spcPct val="0"/>
              </a:spcBef>
              <a:spcAft>
                <a:spcPts val="1200"/>
              </a:spcAft>
              <a:buFont typeface="Arial" pitchFamily="34" charset="0"/>
              <a:buChar char="•"/>
            </a:pPr>
            <a:r>
              <a:rPr lang="en-US" sz="2400" dirty="0">
                <a:solidFill>
                  <a:schemeClr val="tx1">
                    <a:lumMod val="75000"/>
                    <a:lumOff val="25000"/>
                  </a:schemeClr>
                </a:solidFill>
                <a:latin typeface="Century Gothic"/>
                <a:cs typeface="Century Gothic"/>
              </a:rPr>
              <a:t>Response to MR-HIFU was typically rapid, with about two-thirds of responses seen within days after treatment. </a:t>
            </a:r>
          </a:p>
          <a:p>
            <a:pPr marL="342900" indent="-342900" eaLnBrk="0" fontAlgn="base" hangingPunct="0">
              <a:spcBef>
                <a:spcPct val="0"/>
              </a:spcBef>
              <a:spcAft>
                <a:spcPct val="0"/>
              </a:spcAft>
              <a:buFont typeface="Arial" pitchFamily="34" charset="0"/>
              <a:buChar char="•"/>
            </a:pPr>
            <a:r>
              <a:rPr lang="en-US" sz="2400" dirty="0">
                <a:solidFill>
                  <a:schemeClr val="tx1">
                    <a:lumMod val="75000"/>
                    <a:lumOff val="25000"/>
                  </a:schemeClr>
                </a:solidFill>
                <a:latin typeface="Century Gothic"/>
                <a:cs typeface="Century Gothic"/>
              </a:rPr>
              <a:t>This study was however performed in patients who were ineligible, or who failed or declined radiation.</a:t>
            </a:r>
            <a:endParaRPr lang="nl-NL" sz="2400" b="1" dirty="0">
              <a:solidFill>
                <a:schemeClr val="tx1">
                  <a:lumMod val="75000"/>
                  <a:lumOff val="25000"/>
                </a:schemeClr>
              </a:solidFill>
              <a:latin typeface="Century Gothic"/>
              <a:cs typeface="Century Gothic"/>
            </a:endParaRPr>
          </a:p>
          <a:p>
            <a:endParaRPr lang="en-US" sz="2400" dirty="0">
              <a:solidFill>
                <a:schemeClr val="tx1">
                  <a:lumMod val="75000"/>
                  <a:lumOff val="25000"/>
                </a:schemeClr>
              </a:solidFill>
              <a:latin typeface="Century Gothic"/>
              <a:cs typeface="Century Gothic"/>
            </a:endParaRPr>
          </a:p>
          <a:p>
            <a:endParaRPr lang="en-US" sz="2400" dirty="0">
              <a:solidFill>
                <a:schemeClr val="tx1">
                  <a:lumMod val="75000"/>
                  <a:lumOff val="25000"/>
                </a:schemeClr>
              </a:solidFill>
              <a:latin typeface="Century Gothic"/>
              <a:cs typeface="Century Gothic"/>
            </a:endParaRPr>
          </a:p>
          <a:p>
            <a:endParaRPr lang="en-US" sz="2400" dirty="0">
              <a:latin typeface="Century Gothic"/>
              <a:cs typeface="Century Gothic"/>
            </a:endParaRPr>
          </a:p>
        </p:txBody>
      </p:sp>
    </p:spTree>
    <p:extLst>
      <p:ext uri="{BB962C8B-B14F-4D97-AF65-F5344CB8AC3E}">
        <p14:creationId xmlns:p14="http://schemas.microsoft.com/office/powerpoint/2010/main" val="85517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40648" y="1268156"/>
            <a:ext cx="12676414" cy="5350804"/>
          </a:xfrm>
        </p:spPr>
        <p:txBody>
          <a:bodyPr/>
          <a:lstStyle/>
          <a:p>
            <a:pPr>
              <a:spcAft>
                <a:spcPts val="1200"/>
              </a:spcAft>
            </a:pPr>
            <a:r>
              <a:rPr lang="en-US" dirty="0" smtClean="0"/>
              <a:t>More than 100 clinical indications for focused ultrasound, and MRI plays a pivotal role</a:t>
            </a:r>
          </a:p>
          <a:p>
            <a:pPr>
              <a:spcAft>
                <a:spcPts val="1200"/>
              </a:spcAft>
            </a:pPr>
            <a:r>
              <a:rPr lang="en-US" dirty="0" smtClean="0"/>
              <a:t>Emphasis of academic and industrial partnerships to move the technology forward</a:t>
            </a:r>
          </a:p>
          <a:p>
            <a:pPr>
              <a:spcAft>
                <a:spcPts val="1200"/>
              </a:spcAft>
            </a:pPr>
            <a:r>
              <a:rPr lang="en-US" dirty="0" smtClean="0"/>
              <a:t>Specialized symposium allows dissemination of clinical and technical advances</a:t>
            </a:r>
          </a:p>
          <a:p>
            <a:pPr>
              <a:spcAft>
                <a:spcPts val="1200"/>
              </a:spcAft>
            </a:pPr>
            <a:r>
              <a:rPr lang="en-US" dirty="0" smtClean="0"/>
              <a:t>Technical solutions from the MRI community are still needed</a:t>
            </a:r>
            <a:endParaRPr lang="en-US" dirty="0"/>
          </a:p>
        </p:txBody>
      </p:sp>
      <p:sp>
        <p:nvSpPr>
          <p:cNvPr id="3" name="Title 2"/>
          <p:cNvSpPr>
            <a:spLocks noGrp="1"/>
          </p:cNvSpPr>
          <p:nvPr>
            <p:ph type="title"/>
          </p:nvPr>
        </p:nvSpPr>
        <p:spPr>
          <a:xfrm>
            <a:off x="209035" y="60027"/>
            <a:ext cx="12793980" cy="659444"/>
          </a:xfrm>
        </p:spPr>
        <p:txBody>
          <a:bodyPr/>
          <a:lstStyle/>
          <a:p>
            <a:r>
              <a:rPr lang="en-US" dirty="0" smtClean="0"/>
              <a:t>summary</a:t>
            </a:r>
            <a:endParaRPr lang="en-US" dirty="0"/>
          </a:p>
        </p:txBody>
      </p:sp>
    </p:spTree>
    <p:extLst>
      <p:ext uri="{BB962C8B-B14F-4D97-AF65-F5344CB8AC3E}">
        <p14:creationId xmlns:p14="http://schemas.microsoft.com/office/powerpoint/2010/main" val="94963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10-25 at 1.2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29" y="270153"/>
            <a:ext cx="5422900" cy="1473200"/>
          </a:xfrm>
          <a:prstGeom prst="rect">
            <a:avLst/>
          </a:prstGeom>
        </p:spPr>
      </p:pic>
      <p:sp>
        <p:nvSpPr>
          <p:cNvPr id="8" name="Content Placeholder 1"/>
          <p:cNvSpPr>
            <a:spLocks noGrp="1"/>
          </p:cNvSpPr>
          <p:nvPr>
            <p:ph sz="half" idx="1"/>
          </p:nvPr>
        </p:nvSpPr>
        <p:spPr>
          <a:xfrm>
            <a:off x="983372" y="2058053"/>
            <a:ext cx="12761808" cy="5350804"/>
          </a:xfrm>
        </p:spPr>
        <p:txBody>
          <a:bodyPr/>
          <a:lstStyle/>
          <a:p>
            <a:r>
              <a:rPr lang="en-US" dirty="0" smtClean="0"/>
              <a:t>Neurological applications </a:t>
            </a:r>
          </a:p>
          <a:p>
            <a:pPr lvl="1"/>
            <a:r>
              <a:rPr lang="en-US" dirty="0" smtClean="0"/>
              <a:t>movement, psychiatric, neurodegenerative disorders</a:t>
            </a:r>
          </a:p>
          <a:p>
            <a:pPr lvl="1"/>
            <a:r>
              <a:rPr lang="en-US" dirty="0" smtClean="0"/>
              <a:t>Blood brain barrier opening</a:t>
            </a:r>
          </a:p>
          <a:p>
            <a:pPr lvl="1"/>
            <a:r>
              <a:rPr lang="en-US" dirty="0" smtClean="0"/>
              <a:t>Epilepsy, stroke, neuropathic pain</a:t>
            </a:r>
          </a:p>
          <a:p>
            <a:pPr lvl="1"/>
            <a:r>
              <a:rPr lang="en-US" dirty="0" err="1" smtClean="0"/>
              <a:t>Neuromodulation</a:t>
            </a:r>
            <a:endParaRPr lang="en-US" dirty="0" smtClean="0"/>
          </a:p>
          <a:p>
            <a:pPr lvl="1"/>
            <a:r>
              <a:rPr lang="en-US" dirty="0" smtClean="0"/>
              <a:t>Tumors</a:t>
            </a:r>
          </a:p>
          <a:p>
            <a:pPr lvl="1"/>
            <a:r>
              <a:rPr lang="en-US" dirty="0" smtClean="0"/>
              <a:t>Technological advances</a:t>
            </a:r>
          </a:p>
          <a:p>
            <a:pPr lvl="1"/>
            <a:endParaRPr lang="en-US" dirty="0"/>
          </a:p>
        </p:txBody>
      </p:sp>
    </p:spTree>
    <p:extLst>
      <p:ext uri="{BB962C8B-B14F-4D97-AF65-F5344CB8AC3E}">
        <p14:creationId xmlns:p14="http://schemas.microsoft.com/office/powerpoint/2010/main" val="213705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10-25 at 1.2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29" y="270153"/>
            <a:ext cx="5422900" cy="1473200"/>
          </a:xfrm>
          <a:prstGeom prst="rect">
            <a:avLst/>
          </a:prstGeom>
        </p:spPr>
      </p:pic>
      <p:sp>
        <p:nvSpPr>
          <p:cNvPr id="8" name="Content Placeholder 1"/>
          <p:cNvSpPr>
            <a:spLocks noGrp="1"/>
          </p:cNvSpPr>
          <p:nvPr>
            <p:ph sz="half" idx="1"/>
          </p:nvPr>
        </p:nvSpPr>
        <p:spPr>
          <a:xfrm>
            <a:off x="983372" y="2058053"/>
            <a:ext cx="12761808" cy="5350804"/>
          </a:xfrm>
        </p:spPr>
        <p:txBody>
          <a:bodyPr/>
          <a:lstStyle/>
          <a:p>
            <a:r>
              <a:rPr lang="en-US" dirty="0" smtClean="0"/>
              <a:t>Cancer </a:t>
            </a:r>
          </a:p>
          <a:p>
            <a:pPr lvl="1"/>
            <a:r>
              <a:rPr lang="en-US" dirty="0" smtClean="0"/>
              <a:t>Immunotherapy</a:t>
            </a:r>
          </a:p>
          <a:p>
            <a:pPr lvl="1"/>
            <a:r>
              <a:rPr lang="en-US" dirty="0" smtClean="0"/>
              <a:t>Kidney, liver, pancreas</a:t>
            </a:r>
          </a:p>
          <a:p>
            <a:pPr lvl="1"/>
            <a:r>
              <a:rPr lang="en-US" dirty="0" smtClean="0"/>
              <a:t>Bone</a:t>
            </a:r>
          </a:p>
          <a:p>
            <a:r>
              <a:rPr lang="en-US" dirty="0" smtClean="0"/>
              <a:t>Women’s health: Breast</a:t>
            </a:r>
            <a:r>
              <a:rPr lang="en-US" dirty="0"/>
              <a:t> </a:t>
            </a:r>
            <a:r>
              <a:rPr lang="en-US" dirty="0" smtClean="0"/>
              <a:t>&amp; gynecological</a:t>
            </a:r>
          </a:p>
          <a:p>
            <a:r>
              <a:rPr lang="en-US" dirty="0" smtClean="0"/>
              <a:t>Musculoskeletal</a:t>
            </a:r>
          </a:p>
          <a:p>
            <a:r>
              <a:rPr lang="en-US" dirty="0" smtClean="0"/>
              <a:t>Cardiovascular</a:t>
            </a:r>
          </a:p>
          <a:p>
            <a:pPr lvl="1"/>
            <a:endParaRPr lang="en-US" dirty="0"/>
          </a:p>
        </p:txBody>
      </p:sp>
    </p:spTree>
    <p:extLst>
      <p:ext uri="{BB962C8B-B14F-4D97-AF65-F5344CB8AC3E}">
        <p14:creationId xmlns:p14="http://schemas.microsoft.com/office/powerpoint/2010/main" val="361587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10-25 at 1.2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29" y="270153"/>
            <a:ext cx="5422900" cy="1473200"/>
          </a:xfrm>
          <a:prstGeom prst="rect">
            <a:avLst/>
          </a:prstGeom>
        </p:spPr>
      </p:pic>
      <p:sp>
        <p:nvSpPr>
          <p:cNvPr id="8" name="Content Placeholder 1"/>
          <p:cNvSpPr>
            <a:spLocks noGrp="1"/>
          </p:cNvSpPr>
          <p:nvPr>
            <p:ph sz="half" idx="1"/>
          </p:nvPr>
        </p:nvSpPr>
        <p:spPr>
          <a:xfrm>
            <a:off x="653755" y="1949718"/>
            <a:ext cx="12761808" cy="5350804"/>
          </a:xfrm>
        </p:spPr>
        <p:txBody>
          <a:bodyPr/>
          <a:lstStyle/>
          <a:p>
            <a:pPr marL="0" indent="0">
              <a:buNone/>
            </a:pPr>
            <a:r>
              <a:rPr lang="en-US" sz="3200" b="1" i="1" dirty="0" smtClean="0"/>
              <a:t>Highlights covered today</a:t>
            </a:r>
          </a:p>
          <a:p>
            <a:r>
              <a:rPr lang="en-US" sz="3200" dirty="0" smtClean="0"/>
              <a:t>Developments in transcranial MRI guided focused ultrasound</a:t>
            </a:r>
          </a:p>
          <a:p>
            <a:pPr lvl="1"/>
            <a:r>
              <a:rPr lang="en-US" sz="3200" dirty="0" smtClean="0"/>
              <a:t>MR thermometry </a:t>
            </a:r>
            <a:r>
              <a:rPr lang="mr-IN" sz="3200" dirty="0" smtClean="0"/>
              <a:t>–</a:t>
            </a:r>
            <a:r>
              <a:rPr lang="en-US" sz="3200" dirty="0" smtClean="0"/>
              <a:t> brain and bone</a:t>
            </a:r>
          </a:p>
          <a:p>
            <a:pPr lvl="1"/>
            <a:r>
              <a:rPr lang="en-US" sz="3200" dirty="0" smtClean="0"/>
              <a:t>Imaging for treatment planning and assessment</a:t>
            </a:r>
          </a:p>
          <a:p>
            <a:pPr lvl="1"/>
            <a:r>
              <a:rPr lang="en-US" sz="3200" dirty="0" err="1" smtClean="0"/>
              <a:t>Neuromodulation</a:t>
            </a:r>
            <a:endParaRPr lang="en-US" sz="3200" dirty="0" smtClean="0"/>
          </a:p>
          <a:p>
            <a:r>
              <a:rPr lang="en-US" sz="3200" dirty="0"/>
              <a:t>C</a:t>
            </a:r>
            <a:r>
              <a:rPr lang="en-US" sz="3200" dirty="0" smtClean="0"/>
              <a:t>linical trials and treatment</a:t>
            </a:r>
          </a:p>
          <a:p>
            <a:pPr lvl="1"/>
            <a:r>
              <a:rPr lang="en-US" sz="3200" dirty="0" smtClean="0"/>
              <a:t>Prostate</a:t>
            </a:r>
          </a:p>
          <a:p>
            <a:pPr lvl="1"/>
            <a:r>
              <a:rPr lang="en-US" sz="3200" dirty="0" smtClean="0"/>
              <a:t>Bone metastases</a:t>
            </a:r>
          </a:p>
          <a:p>
            <a:pPr lvl="1"/>
            <a:r>
              <a:rPr lang="en-US" sz="3200" dirty="0" smtClean="0"/>
              <a:t>Osteoid </a:t>
            </a:r>
            <a:r>
              <a:rPr lang="en-US" sz="3200" dirty="0" err="1" smtClean="0"/>
              <a:t>Osteoma</a:t>
            </a:r>
            <a:endParaRPr lang="en-US" sz="3200" dirty="0" smtClean="0"/>
          </a:p>
          <a:p>
            <a:r>
              <a:rPr lang="en-US" sz="3200" dirty="0" smtClean="0"/>
              <a:t>Hyperthermia applications</a:t>
            </a:r>
          </a:p>
          <a:p>
            <a:pPr lvl="1"/>
            <a:endParaRPr lang="en-US" sz="3200" dirty="0" smtClean="0"/>
          </a:p>
          <a:p>
            <a:endParaRPr lang="en-US" sz="3200" dirty="0" smtClean="0"/>
          </a:p>
          <a:p>
            <a:endParaRPr lang="en-US" sz="3200" dirty="0"/>
          </a:p>
        </p:txBody>
      </p:sp>
    </p:spTree>
    <p:extLst>
      <p:ext uri="{BB962C8B-B14F-4D97-AF65-F5344CB8AC3E}">
        <p14:creationId xmlns:p14="http://schemas.microsoft.com/office/powerpoint/2010/main" val="20534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8475" y="37011"/>
            <a:ext cx="12793980" cy="659444"/>
          </a:xfrm>
        </p:spPr>
        <p:txBody>
          <a:bodyPr/>
          <a:lstStyle/>
          <a:p>
            <a:r>
              <a:rPr lang="en-US" dirty="0" smtClean="0"/>
              <a:t>Volumetric </a:t>
            </a:r>
            <a:r>
              <a:rPr lang="en-US" dirty="0" err="1" smtClean="0"/>
              <a:t>mr</a:t>
            </a:r>
            <a:r>
              <a:rPr lang="en-US" dirty="0" smtClean="0"/>
              <a:t> thermometry</a:t>
            </a:r>
            <a:endParaRPr lang="en-US" dirty="0"/>
          </a:p>
        </p:txBody>
      </p:sp>
      <p:pic>
        <p:nvPicPr>
          <p:cNvPr id="4" name="Picture 3">
            <a:extLst>
              <a:ext uri="{FF2B5EF4-FFF2-40B4-BE49-F238E27FC236}">
                <a16:creationId xmlns:a16="http://schemas.microsoft.com/office/drawing/2014/main" xmlns="" id="{0100F353-F781-6B45-8BF2-7FF40798482C}"/>
              </a:ext>
            </a:extLst>
          </p:cNvPr>
          <p:cNvPicPr>
            <a:picLocks noChangeAspect="1"/>
          </p:cNvPicPr>
          <p:nvPr/>
        </p:nvPicPr>
        <p:blipFill rotWithShape="1">
          <a:blip r:embed="rId3">
            <a:clrChange>
              <a:clrFrom>
                <a:srgbClr val="FFFFFF"/>
              </a:clrFrom>
              <a:clrTo>
                <a:srgbClr val="FFFFFF">
                  <a:alpha val="0"/>
                </a:srgbClr>
              </a:clrTo>
            </a:clrChange>
          </a:blip>
          <a:srcRect t="15710"/>
          <a:stretch/>
        </p:blipFill>
        <p:spPr>
          <a:xfrm>
            <a:off x="1323815" y="2032812"/>
            <a:ext cx="9250413" cy="2889128"/>
          </a:xfrm>
          <a:prstGeom prst="rect">
            <a:avLst/>
          </a:prstGeom>
        </p:spPr>
      </p:pic>
      <p:sp>
        <p:nvSpPr>
          <p:cNvPr id="5" name="Rectangle 4">
            <a:extLst>
              <a:ext uri="{FF2B5EF4-FFF2-40B4-BE49-F238E27FC236}">
                <a16:creationId xmlns:a16="http://schemas.microsoft.com/office/drawing/2014/main" xmlns="" id="{E2ACCBEC-662D-DE47-948D-3F5449704A25}"/>
              </a:ext>
            </a:extLst>
          </p:cNvPr>
          <p:cNvSpPr/>
          <p:nvPr/>
        </p:nvSpPr>
        <p:spPr>
          <a:xfrm>
            <a:off x="1966235" y="1398247"/>
            <a:ext cx="2161118" cy="707886"/>
          </a:xfrm>
          <a:prstGeom prst="rect">
            <a:avLst/>
          </a:prstGeom>
        </p:spPr>
        <p:txBody>
          <a:bodyPr wrap="none">
            <a:spAutoFit/>
          </a:bodyPr>
          <a:lstStyle/>
          <a:p>
            <a:pPr algn="ctr"/>
            <a:r>
              <a:rPr lang="en-US" sz="2000" dirty="0"/>
              <a:t>3D Segmented EPI:</a:t>
            </a:r>
          </a:p>
          <a:p>
            <a:pPr algn="ctr"/>
            <a:r>
              <a:rPr lang="en-US" sz="2000" dirty="0"/>
              <a:t>Todd, MRM 2012</a:t>
            </a:r>
          </a:p>
        </p:txBody>
      </p:sp>
      <p:sp>
        <p:nvSpPr>
          <p:cNvPr id="6" name="Rectangle 5">
            <a:extLst>
              <a:ext uri="{FF2B5EF4-FFF2-40B4-BE49-F238E27FC236}">
                <a16:creationId xmlns:a16="http://schemas.microsoft.com/office/drawing/2014/main" xmlns="" id="{D92B00DB-BE44-6D4C-933D-FEDAED0E4B63}"/>
              </a:ext>
            </a:extLst>
          </p:cNvPr>
          <p:cNvSpPr/>
          <p:nvPr/>
        </p:nvSpPr>
        <p:spPr>
          <a:xfrm>
            <a:off x="4271254" y="1401424"/>
            <a:ext cx="3924422" cy="707886"/>
          </a:xfrm>
          <a:prstGeom prst="rect">
            <a:avLst/>
          </a:prstGeom>
        </p:spPr>
        <p:txBody>
          <a:bodyPr wrap="none">
            <a:spAutoFit/>
          </a:bodyPr>
          <a:lstStyle/>
          <a:p>
            <a:pPr algn="ctr"/>
            <a:r>
              <a:rPr lang="en-US" sz="2000" dirty="0"/>
              <a:t>3D Retraced In-Out Stack-of-Spirals:</a:t>
            </a:r>
          </a:p>
          <a:p>
            <a:pPr algn="ctr"/>
            <a:r>
              <a:rPr lang="en-US" sz="2000" dirty="0" err="1"/>
              <a:t>Fielden</a:t>
            </a:r>
            <a:r>
              <a:rPr lang="en-US" sz="2000" dirty="0"/>
              <a:t>, MRM 2018</a:t>
            </a:r>
          </a:p>
        </p:txBody>
      </p:sp>
      <p:sp>
        <p:nvSpPr>
          <p:cNvPr id="7" name="Rectangle 6">
            <a:extLst>
              <a:ext uri="{FF2B5EF4-FFF2-40B4-BE49-F238E27FC236}">
                <a16:creationId xmlns:a16="http://schemas.microsoft.com/office/drawing/2014/main" xmlns="" id="{CB532CA9-9575-884D-AE07-9F848DDA0939}"/>
              </a:ext>
            </a:extLst>
          </p:cNvPr>
          <p:cNvSpPr/>
          <p:nvPr/>
        </p:nvSpPr>
        <p:spPr>
          <a:xfrm>
            <a:off x="8195676" y="1398248"/>
            <a:ext cx="2417975" cy="707886"/>
          </a:xfrm>
          <a:prstGeom prst="rect">
            <a:avLst/>
          </a:prstGeom>
        </p:spPr>
        <p:txBody>
          <a:bodyPr wrap="none">
            <a:spAutoFit/>
          </a:bodyPr>
          <a:lstStyle/>
          <a:p>
            <a:pPr algn="ctr"/>
            <a:r>
              <a:rPr lang="en-US" sz="2000" dirty="0"/>
              <a:t>3D Stack-of-Stars EPI:</a:t>
            </a:r>
          </a:p>
          <a:p>
            <a:pPr algn="ctr"/>
            <a:r>
              <a:rPr lang="en-US" sz="2000" dirty="0"/>
              <a:t>Jonathan, MRM 2018</a:t>
            </a:r>
          </a:p>
        </p:txBody>
      </p:sp>
      <p:sp>
        <p:nvSpPr>
          <p:cNvPr id="8" name="TextBox 7"/>
          <p:cNvSpPr txBox="1"/>
          <p:nvPr/>
        </p:nvSpPr>
        <p:spPr>
          <a:xfrm>
            <a:off x="283177" y="696455"/>
            <a:ext cx="12845885" cy="461665"/>
          </a:xfrm>
          <a:prstGeom prst="rect">
            <a:avLst/>
          </a:prstGeom>
          <a:noFill/>
        </p:spPr>
        <p:txBody>
          <a:bodyPr wrap="none" rtlCol="0">
            <a:spAutoFit/>
          </a:bodyPr>
          <a:lstStyle/>
          <a:p>
            <a:r>
              <a:rPr lang="en-US" sz="2400" dirty="0" smtClean="0">
                <a:latin typeface="Century Gothic"/>
                <a:cs typeface="Century Gothic"/>
              </a:rPr>
              <a:t>W. Grissom, H. </a:t>
            </a:r>
            <a:r>
              <a:rPr lang="en-US" sz="2400" dirty="0" err="1" smtClean="0">
                <a:latin typeface="Century Gothic"/>
                <a:cs typeface="Century Gothic"/>
              </a:rPr>
              <a:t>Odeen</a:t>
            </a:r>
            <a:r>
              <a:rPr lang="en-US" sz="2400" dirty="0" smtClean="0">
                <a:latin typeface="Century Gothic"/>
                <a:cs typeface="Century Gothic"/>
              </a:rPr>
              <a:t>, S. Jonathan, X. </a:t>
            </a:r>
            <a:r>
              <a:rPr lang="en-US" sz="2400" dirty="0" err="1" smtClean="0">
                <a:latin typeface="Century Gothic"/>
                <a:cs typeface="Century Gothic"/>
              </a:rPr>
              <a:t>Feng</a:t>
            </a:r>
            <a:r>
              <a:rPr lang="en-US" sz="2400" dirty="0" smtClean="0">
                <a:latin typeface="Century Gothic"/>
                <a:cs typeface="Century Gothic"/>
              </a:rPr>
              <a:t>, D. Parker, C. Meyer, K. Butts-</a:t>
            </a:r>
            <a:r>
              <a:rPr lang="en-US" sz="2400" dirty="0" err="1" smtClean="0">
                <a:latin typeface="Century Gothic"/>
                <a:cs typeface="Century Gothic"/>
              </a:rPr>
              <a:t>Pauly</a:t>
            </a:r>
            <a:r>
              <a:rPr lang="en-US" sz="2400" dirty="0" smtClean="0">
                <a:latin typeface="Century Gothic"/>
                <a:cs typeface="Century Gothic"/>
              </a:rPr>
              <a:t>, J. Snell</a:t>
            </a:r>
            <a:endParaRPr lang="en-US" sz="2400" dirty="0">
              <a:latin typeface="Century Gothic"/>
              <a:cs typeface="Century Gothic"/>
            </a:endParaRPr>
          </a:p>
        </p:txBody>
      </p:sp>
      <p:pic>
        <p:nvPicPr>
          <p:cNvPr id="9" name="Picture 8">
            <a:extLst>
              <a:ext uri="{FF2B5EF4-FFF2-40B4-BE49-F238E27FC236}">
                <a16:creationId xmlns:a16="http://schemas.microsoft.com/office/drawing/2014/main" xmlns="" id="{4D4E506E-EBA5-3E48-9A54-EB6B0A1F3EEE}"/>
              </a:ext>
            </a:extLst>
          </p:cNvPr>
          <p:cNvPicPr>
            <a:picLocks noChangeAspect="1"/>
          </p:cNvPicPr>
          <p:nvPr/>
        </p:nvPicPr>
        <p:blipFill rotWithShape="1">
          <a:blip r:embed="rId4"/>
          <a:srcRect b="9243"/>
          <a:stretch/>
        </p:blipFill>
        <p:spPr>
          <a:xfrm>
            <a:off x="283177" y="4508299"/>
            <a:ext cx="11749238" cy="2906370"/>
          </a:xfrm>
          <a:prstGeom prst="rect">
            <a:avLst/>
          </a:prstGeom>
        </p:spPr>
      </p:pic>
    </p:spTree>
    <p:extLst>
      <p:ext uri="{BB962C8B-B14F-4D97-AF65-F5344CB8AC3E}">
        <p14:creationId xmlns:p14="http://schemas.microsoft.com/office/powerpoint/2010/main" val="102260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356" y="72049"/>
            <a:ext cx="12793980" cy="659444"/>
          </a:xfrm>
        </p:spPr>
        <p:txBody>
          <a:bodyPr/>
          <a:lstStyle/>
          <a:p>
            <a:r>
              <a:rPr lang="en-US" dirty="0" smtClean="0"/>
              <a:t>Volumetric </a:t>
            </a:r>
            <a:r>
              <a:rPr lang="en-US" dirty="0" err="1" smtClean="0"/>
              <a:t>mr</a:t>
            </a:r>
            <a:r>
              <a:rPr lang="en-US" dirty="0" smtClean="0"/>
              <a:t> thermometry</a:t>
            </a:r>
            <a:endParaRPr lang="en-US" dirty="0"/>
          </a:p>
        </p:txBody>
      </p:sp>
      <p:grpSp>
        <p:nvGrpSpPr>
          <p:cNvPr id="4" name="Group 3">
            <a:extLst>
              <a:ext uri="{FF2B5EF4-FFF2-40B4-BE49-F238E27FC236}">
                <a16:creationId xmlns:a16="http://schemas.microsoft.com/office/drawing/2014/main" xmlns="" id="{4D410D67-A996-B041-AA60-B3DA6FDC16EF}"/>
              </a:ext>
            </a:extLst>
          </p:cNvPr>
          <p:cNvGrpSpPr/>
          <p:nvPr/>
        </p:nvGrpSpPr>
        <p:grpSpPr>
          <a:xfrm>
            <a:off x="529489" y="1865941"/>
            <a:ext cx="8172219" cy="2008953"/>
            <a:chOff x="596767" y="1705621"/>
            <a:chExt cx="7677754" cy="1887400"/>
          </a:xfrm>
        </p:grpSpPr>
        <p:pic>
          <p:nvPicPr>
            <p:cNvPr id="5" name="Picture 4">
              <a:extLst>
                <a:ext uri="{FF2B5EF4-FFF2-40B4-BE49-F238E27FC236}">
                  <a16:creationId xmlns:a16="http://schemas.microsoft.com/office/drawing/2014/main" xmlns="" id="{4E483BD1-831D-2946-8F4D-9C677C210870}"/>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176" t="32387" r="24582" b="36505"/>
            <a:stretch/>
          </p:blipFill>
          <p:spPr>
            <a:xfrm>
              <a:off x="2483319" y="1705621"/>
              <a:ext cx="2011680" cy="1886552"/>
            </a:xfrm>
            <a:prstGeom prst="rect">
              <a:avLst/>
            </a:prstGeom>
          </p:spPr>
        </p:pic>
        <p:pic>
          <p:nvPicPr>
            <p:cNvPr id="6" name="Picture 5">
              <a:extLst>
                <a:ext uri="{FF2B5EF4-FFF2-40B4-BE49-F238E27FC236}">
                  <a16:creationId xmlns:a16="http://schemas.microsoft.com/office/drawing/2014/main" xmlns="" id="{AC531B4A-7C9F-0A40-98F5-ABD4127CDAF3}"/>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280" t="32624" r="24311" b="36377"/>
            <a:stretch/>
          </p:blipFill>
          <p:spPr>
            <a:xfrm>
              <a:off x="4494999" y="1705621"/>
              <a:ext cx="1892969" cy="1887400"/>
            </a:xfrm>
            <a:prstGeom prst="rect">
              <a:avLst/>
            </a:prstGeom>
          </p:spPr>
        </p:pic>
        <p:pic>
          <p:nvPicPr>
            <p:cNvPr id="7" name="Picture 6">
              <a:extLst>
                <a:ext uri="{FF2B5EF4-FFF2-40B4-BE49-F238E27FC236}">
                  <a16:creationId xmlns:a16="http://schemas.microsoft.com/office/drawing/2014/main" xmlns="" id="{49020A4B-338B-3B4B-9766-ED069CB27C8F}"/>
                </a:ext>
              </a:extLst>
            </p:cNvPr>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2221" t="32752" r="24523" b="36551"/>
            <a:stretch/>
          </p:blipFill>
          <p:spPr>
            <a:xfrm>
              <a:off x="6387968" y="1705621"/>
              <a:ext cx="1886553" cy="1886552"/>
            </a:xfrm>
            <a:prstGeom prst="rect">
              <a:avLst/>
            </a:prstGeom>
          </p:spPr>
        </p:pic>
        <p:pic>
          <p:nvPicPr>
            <p:cNvPr id="8" name="Picture 7">
              <a:extLst>
                <a:ext uri="{FF2B5EF4-FFF2-40B4-BE49-F238E27FC236}">
                  <a16:creationId xmlns:a16="http://schemas.microsoft.com/office/drawing/2014/main" xmlns="" id="{FCF423EC-3FB9-204D-92AD-AAA2A728E15F}"/>
                </a:ext>
              </a:extLst>
            </p:cNvPr>
            <p:cNvPicPr/>
            <p:nvPr/>
          </p:nvPicPr>
          <p:blipFill>
            <a:blip r:embed="rId6">
              <a:extLst>
                <a:ext uri="{28A0092B-C50C-407E-A947-70E740481C1C}">
                  <a14:useLocalDpi xmlns:a14="http://schemas.microsoft.com/office/drawing/2010/main" val="0"/>
                </a:ext>
              </a:extLst>
            </a:blip>
            <a:stretch>
              <a:fillRect/>
            </a:stretch>
          </p:blipFill>
          <p:spPr>
            <a:xfrm>
              <a:off x="596767" y="1705621"/>
              <a:ext cx="1886552" cy="1886552"/>
            </a:xfrm>
            <a:prstGeom prst="rect">
              <a:avLst/>
            </a:prstGeom>
          </p:spPr>
        </p:pic>
      </p:grpSp>
      <p:sp>
        <p:nvSpPr>
          <p:cNvPr id="9" name="Rectangle 8">
            <a:extLst>
              <a:ext uri="{FF2B5EF4-FFF2-40B4-BE49-F238E27FC236}">
                <a16:creationId xmlns:a16="http://schemas.microsoft.com/office/drawing/2014/main" xmlns="" id="{4CD0357C-FA31-F74C-8534-5FEFF675F73F}"/>
              </a:ext>
            </a:extLst>
          </p:cNvPr>
          <p:cNvSpPr/>
          <p:nvPr/>
        </p:nvSpPr>
        <p:spPr>
          <a:xfrm>
            <a:off x="1190225" y="1481308"/>
            <a:ext cx="723275" cy="400110"/>
          </a:xfrm>
          <a:prstGeom prst="rect">
            <a:avLst/>
          </a:prstGeom>
        </p:spPr>
        <p:txBody>
          <a:bodyPr wrap="none">
            <a:spAutoFit/>
          </a:bodyPr>
          <a:lstStyle/>
          <a:p>
            <a:pPr algn="ctr"/>
            <a:r>
              <a:rPr lang="en-US" sz="2000" dirty="0"/>
              <a:t>2DFT</a:t>
            </a:r>
          </a:p>
        </p:txBody>
      </p:sp>
      <p:sp>
        <p:nvSpPr>
          <p:cNvPr id="10" name="Rectangle 9">
            <a:extLst>
              <a:ext uri="{FF2B5EF4-FFF2-40B4-BE49-F238E27FC236}">
                <a16:creationId xmlns:a16="http://schemas.microsoft.com/office/drawing/2014/main" xmlns="" id="{B7AB62FB-7AC8-EA44-B942-2C29C39F157E}"/>
              </a:ext>
            </a:extLst>
          </p:cNvPr>
          <p:cNvSpPr/>
          <p:nvPr/>
        </p:nvSpPr>
        <p:spPr>
          <a:xfrm>
            <a:off x="2491475" y="1481308"/>
            <a:ext cx="2221482" cy="400110"/>
          </a:xfrm>
          <a:prstGeom prst="rect">
            <a:avLst/>
          </a:prstGeom>
        </p:spPr>
        <p:txBody>
          <a:bodyPr wrap="none">
            <a:spAutoFit/>
          </a:bodyPr>
          <a:lstStyle/>
          <a:p>
            <a:pPr algn="ctr"/>
            <a:r>
              <a:rPr lang="en-US" sz="2000" dirty="0"/>
              <a:t>RIO Stack-of-Spirals</a:t>
            </a:r>
          </a:p>
        </p:txBody>
      </p:sp>
      <p:sp>
        <p:nvSpPr>
          <p:cNvPr id="11" name="Rectangle 10">
            <a:extLst>
              <a:ext uri="{FF2B5EF4-FFF2-40B4-BE49-F238E27FC236}">
                <a16:creationId xmlns:a16="http://schemas.microsoft.com/office/drawing/2014/main" xmlns="" id="{019F06F3-B56B-8D4B-907E-888D103093BE}"/>
              </a:ext>
            </a:extLst>
          </p:cNvPr>
          <p:cNvSpPr/>
          <p:nvPr/>
        </p:nvSpPr>
        <p:spPr>
          <a:xfrm>
            <a:off x="4812857" y="1481308"/>
            <a:ext cx="1746717" cy="400110"/>
          </a:xfrm>
          <a:prstGeom prst="rect">
            <a:avLst/>
          </a:prstGeom>
        </p:spPr>
        <p:txBody>
          <a:bodyPr wrap="none">
            <a:spAutoFit/>
          </a:bodyPr>
          <a:lstStyle/>
          <a:p>
            <a:pPr algn="ctr"/>
            <a:r>
              <a:rPr lang="en-US" sz="2000" dirty="0"/>
              <a:t>Segmented EPI</a:t>
            </a:r>
          </a:p>
        </p:txBody>
      </p:sp>
      <p:sp>
        <p:nvSpPr>
          <p:cNvPr id="12" name="Rectangle 11">
            <a:extLst>
              <a:ext uri="{FF2B5EF4-FFF2-40B4-BE49-F238E27FC236}">
                <a16:creationId xmlns:a16="http://schemas.microsoft.com/office/drawing/2014/main" xmlns="" id="{960AB575-9ABA-D041-8018-57EB2BC96FE4}"/>
              </a:ext>
            </a:extLst>
          </p:cNvPr>
          <p:cNvSpPr/>
          <p:nvPr/>
        </p:nvSpPr>
        <p:spPr>
          <a:xfrm>
            <a:off x="6695896" y="1481308"/>
            <a:ext cx="2003573" cy="400110"/>
          </a:xfrm>
          <a:prstGeom prst="rect">
            <a:avLst/>
          </a:prstGeom>
        </p:spPr>
        <p:txBody>
          <a:bodyPr wrap="none">
            <a:spAutoFit/>
          </a:bodyPr>
          <a:lstStyle/>
          <a:p>
            <a:pPr algn="ctr"/>
            <a:r>
              <a:rPr lang="en-US" sz="2000" dirty="0"/>
              <a:t>EPI Stack-of-Stars</a:t>
            </a:r>
          </a:p>
        </p:txBody>
      </p:sp>
      <p:sp>
        <p:nvSpPr>
          <p:cNvPr id="13" name="Title 1">
            <a:extLst>
              <a:ext uri="{FF2B5EF4-FFF2-40B4-BE49-F238E27FC236}">
                <a16:creationId xmlns:a16="http://schemas.microsoft.com/office/drawing/2014/main" xmlns="" id="{3E8C5C14-3C71-F44C-9D2D-90B6DD41431E}"/>
              </a:ext>
            </a:extLst>
          </p:cNvPr>
          <p:cNvSpPr txBox="1">
            <a:spLocks/>
          </p:cNvSpPr>
          <p:nvPr/>
        </p:nvSpPr>
        <p:spPr>
          <a:xfrm>
            <a:off x="289133" y="6081709"/>
            <a:ext cx="11883755" cy="9541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i="1" dirty="0">
                <a:latin typeface="Century Gothic"/>
                <a:cs typeface="Century Gothic"/>
              </a:rPr>
              <a:t>More work is needed to improve image quality with water bath filled</a:t>
            </a:r>
          </a:p>
        </p:txBody>
      </p:sp>
      <p:pic>
        <p:nvPicPr>
          <p:cNvPr id="14" name="Picture 13">
            <a:extLst>
              <a:ext uri="{FF2B5EF4-FFF2-40B4-BE49-F238E27FC236}">
                <a16:creationId xmlns:a16="http://schemas.microsoft.com/office/drawing/2014/main" xmlns="" id="{B2EB21BE-3141-1E42-AEC8-28994114059F}"/>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89" y="4100309"/>
            <a:ext cx="1989878" cy="1795170"/>
          </a:xfrm>
          <a:prstGeom prst="rect">
            <a:avLst/>
          </a:prstGeom>
        </p:spPr>
      </p:pic>
      <p:pic>
        <p:nvPicPr>
          <p:cNvPr id="15" name="Picture 14">
            <a:extLst>
              <a:ext uri="{FF2B5EF4-FFF2-40B4-BE49-F238E27FC236}">
                <a16:creationId xmlns:a16="http://schemas.microsoft.com/office/drawing/2014/main" xmlns="" id="{E897FDC9-7335-FE42-B1E4-41D63A404B7B}"/>
              </a:ext>
            </a:extLst>
          </p:cNvPr>
          <p:cNvPicPr>
            <a:picLocks noChangeAspect="1"/>
          </p:cNvPicPr>
          <p:nvPr/>
        </p:nvPicPr>
        <p:blipFill>
          <a:blip r:embed="rId8">
            <a:clrChange>
              <a:clrFrom>
                <a:srgbClr val="F0F0F0"/>
              </a:clrFrom>
              <a:clrTo>
                <a:srgbClr val="F0F0F0">
                  <a:alpha val="0"/>
                </a:srgbClr>
              </a:clrTo>
            </a:clrChange>
          </a:blip>
          <a:stretch>
            <a:fillRect/>
          </a:stretch>
        </p:blipFill>
        <p:spPr>
          <a:xfrm>
            <a:off x="2585279" y="4100309"/>
            <a:ext cx="1991354" cy="1794241"/>
          </a:xfrm>
          <a:prstGeom prst="rect">
            <a:avLst/>
          </a:prstGeom>
        </p:spPr>
      </p:pic>
      <p:pic>
        <p:nvPicPr>
          <p:cNvPr id="16" name="Picture 15">
            <a:extLst>
              <a:ext uri="{FF2B5EF4-FFF2-40B4-BE49-F238E27FC236}">
                <a16:creationId xmlns:a16="http://schemas.microsoft.com/office/drawing/2014/main" xmlns="" id="{74443A59-01A7-244F-8809-D886ED8B20F9}"/>
              </a:ext>
            </a:extLst>
          </p:cNvPr>
          <p:cNvPicPr>
            <a:picLocks noChangeAspect="1"/>
          </p:cNvPicPr>
          <p:nvPr/>
        </p:nvPicPr>
        <p:blipFill>
          <a:blip r:embed="rId9">
            <a:clrChange>
              <a:clrFrom>
                <a:srgbClr val="F0F0F0"/>
              </a:clrFrom>
              <a:clrTo>
                <a:srgbClr val="F0F0F0">
                  <a:alpha val="0"/>
                </a:srgbClr>
              </a:clrTo>
            </a:clrChange>
          </a:blip>
          <a:stretch>
            <a:fillRect/>
          </a:stretch>
        </p:blipFill>
        <p:spPr>
          <a:xfrm>
            <a:off x="4639102" y="4100309"/>
            <a:ext cx="2039124" cy="1800719"/>
          </a:xfrm>
          <a:prstGeom prst="rect">
            <a:avLst/>
          </a:prstGeom>
        </p:spPr>
      </p:pic>
      <p:sp>
        <p:nvSpPr>
          <p:cNvPr id="17" name="Title 1">
            <a:extLst>
              <a:ext uri="{FF2B5EF4-FFF2-40B4-BE49-F238E27FC236}">
                <a16:creationId xmlns:a16="http://schemas.microsoft.com/office/drawing/2014/main" xmlns="" id="{A232C257-6DE9-0245-B85C-2FC3521B1126}"/>
              </a:ext>
            </a:extLst>
          </p:cNvPr>
          <p:cNvSpPr txBox="1">
            <a:spLocks/>
          </p:cNvSpPr>
          <p:nvPr/>
        </p:nvSpPr>
        <p:spPr>
          <a:xfrm>
            <a:off x="8834894" y="1824835"/>
            <a:ext cx="5612486" cy="230832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just">
              <a:buFont typeface="Arial" charset="0"/>
              <a:buChar char="•"/>
            </a:pPr>
            <a:r>
              <a:rPr lang="en-US" sz="2400" dirty="0" smtClean="0">
                <a:latin typeface="Century Gothic"/>
                <a:cs typeface="Century Gothic"/>
              </a:rPr>
              <a:t>Very </a:t>
            </a:r>
            <a:r>
              <a:rPr lang="en-US" sz="2400" dirty="0">
                <a:latin typeface="Century Gothic"/>
                <a:cs typeface="Century Gothic"/>
              </a:rPr>
              <a:t>low SNR: likely Tx/Rx gain problem</a:t>
            </a:r>
          </a:p>
          <a:p>
            <a:pPr marL="342900" indent="-342900" algn="just">
              <a:buFont typeface="Arial" charset="0"/>
              <a:buChar char="•"/>
            </a:pPr>
            <a:r>
              <a:rPr lang="en-US" sz="2400" dirty="0">
                <a:latin typeface="Century Gothic"/>
                <a:cs typeface="Century Gothic"/>
              </a:rPr>
              <a:t>Phase errors &amp; delays changed versus no H</a:t>
            </a:r>
            <a:r>
              <a:rPr lang="en-US" sz="2400" baseline="-25000" dirty="0">
                <a:latin typeface="Century Gothic"/>
                <a:cs typeface="Century Gothic"/>
              </a:rPr>
              <a:t>2</a:t>
            </a:r>
            <a:r>
              <a:rPr lang="en-US" sz="2400" dirty="0">
                <a:latin typeface="Century Gothic"/>
                <a:cs typeface="Century Gothic"/>
              </a:rPr>
              <a:t>O</a:t>
            </a:r>
          </a:p>
          <a:p>
            <a:pPr marL="342900" indent="-342900" algn="just">
              <a:buFont typeface="Arial" charset="0"/>
              <a:buChar char="•"/>
            </a:pPr>
            <a:r>
              <a:rPr lang="en-US" sz="2400" dirty="0">
                <a:latin typeface="Century Gothic"/>
                <a:cs typeface="Century Gothic"/>
              </a:rPr>
              <a:t>Large off-resonance due to air pockets in swim cap</a:t>
            </a:r>
          </a:p>
        </p:txBody>
      </p:sp>
      <p:sp>
        <p:nvSpPr>
          <p:cNvPr id="18" name="Title 1">
            <a:extLst>
              <a:ext uri="{FF2B5EF4-FFF2-40B4-BE49-F238E27FC236}">
                <a16:creationId xmlns:a16="http://schemas.microsoft.com/office/drawing/2014/main" xmlns="" id="{796EE384-61AF-A740-93AB-B085C4D00D72}"/>
              </a:ext>
            </a:extLst>
          </p:cNvPr>
          <p:cNvSpPr txBox="1">
            <a:spLocks/>
          </p:cNvSpPr>
          <p:nvPr/>
        </p:nvSpPr>
        <p:spPr>
          <a:xfrm>
            <a:off x="8864774" y="4456731"/>
            <a:ext cx="5612486" cy="1200328"/>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just">
              <a:buFont typeface="Arial" charset="0"/>
              <a:buChar char="•"/>
            </a:pPr>
            <a:r>
              <a:rPr lang="en-US" sz="2400" dirty="0" smtClean="0">
                <a:latin typeface="Century Gothic"/>
                <a:cs typeface="Century Gothic"/>
              </a:rPr>
              <a:t>Segmented </a:t>
            </a:r>
            <a:r>
              <a:rPr lang="en-US" sz="2400" dirty="0">
                <a:latin typeface="Century Gothic"/>
                <a:cs typeface="Century Gothic"/>
              </a:rPr>
              <a:t>EPI acceptable</a:t>
            </a:r>
          </a:p>
          <a:p>
            <a:pPr marL="342900" indent="-342900" algn="just">
              <a:buFont typeface="Arial" charset="0"/>
              <a:buChar char="•"/>
            </a:pPr>
            <a:r>
              <a:rPr lang="en-US" sz="2400" dirty="0">
                <a:latin typeface="Century Gothic"/>
                <a:cs typeface="Century Gothic"/>
              </a:rPr>
              <a:t>RIO </a:t>
            </a:r>
            <a:r>
              <a:rPr lang="en-US" sz="2400" dirty="0" err="1" smtClean="0">
                <a:latin typeface="Century Gothic"/>
                <a:cs typeface="Century Gothic"/>
              </a:rPr>
              <a:t>SoSpirals</a:t>
            </a:r>
            <a:r>
              <a:rPr lang="en-US" sz="2400" dirty="0" smtClean="0">
                <a:latin typeface="Century Gothic"/>
                <a:cs typeface="Century Gothic"/>
              </a:rPr>
              <a:t> &amp; </a:t>
            </a:r>
            <a:r>
              <a:rPr lang="en-US" sz="2400" dirty="0">
                <a:latin typeface="Century Gothic"/>
                <a:cs typeface="Century Gothic"/>
              </a:rPr>
              <a:t>EPI </a:t>
            </a:r>
            <a:r>
              <a:rPr lang="en-US" sz="2400" dirty="0" err="1" smtClean="0">
                <a:latin typeface="Century Gothic"/>
                <a:cs typeface="Century Gothic"/>
              </a:rPr>
              <a:t>SoStars</a:t>
            </a:r>
            <a:r>
              <a:rPr lang="en-US" sz="2400" dirty="0" smtClean="0">
                <a:latin typeface="Century Gothic"/>
                <a:cs typeface="Century Gothic"/>
              </a:rPr>
              <a:t> </a:t>
            </a:r>
            <a:r>
              <a:rPr lang="en-US" sz="2400" dirty="0">
                <a:latin typeface="Century Gothic"/>
                <a:cs typeface="Century Gothic"/>
              </a:rPr>
              <a:t>contain large errors</a:t>
            </a:r>
          </a:p>
        </p:txBody>
      </p:sp>
      <p:pic>
        <p:nvPicPr>
          <p:cNvPr id="19" name="Picture 18">
            <a:extLst>
              <a:ext uri="{FF2B5EF4-FFF2-40B4-BE49-F238E27FC236}">
                <a16:creationId xmlns:a16="http://schemas.microsoft.com/office/drawing/2014/main" xmlns="" id="{748A8E01-08C9-D244-AE3D-CB2B5C7454CA}"/>
              </a:ext>
            </a:extLst>
          </p:cNvPr>
          <p:cNvPicPr>
            <a:picLocks noChangeAspect="1"/>
          </p:cNvPicPr>
          <p:nvPr/>
        </p:nvPicPr>
        <p:blipFill>
          <a:blip r:embed="rId10">
            <a:clrChange>
              <a:clrFrom>
                <a:srgbClr val="F0F0F0"/>
              </a:clrFrom>
              <a:clrTo>
                <a:srgbClr val="F0F0F0">
                  <a:alpha val="0"/>
                </a:srgbClr>
              </a:clrTo>
            </a:clrChange>
          </a:blip>
          <a:stretch>
            <a:fillRect/>
          </a:stretch>
        </p:blipFill>
        <p:spPr>
          <a:xfrm>
            <a:off x="6734105" y="4082583"/>
            <a:ext cx="2063856" cy="1810933"/>
          </a:xfrm>
          <a:prstGeom prst="rect">
            <a:avLst/>
          </a:prstGeom>
        </p:spPr>
      </p:pic>
    </p:spTree>
    <p:extLst>
      <p:ext uri="{BB962C8B-B14F-4D97-AF65-F5344CB8AC3E}">
        <p14:creationId xmlns:p14="http://schemas.microsoft.com/office/powerpoint/2010/main" val="6384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177" y="156550"/>
            <a:ext cx="12793980" cy="659444"/>
          </a:xfrm>
        </p:spPr>
        <p:txBody>
          <a:bodyPr/>
          <a:lstStyle/>
          <a:p>
            <a:r>
              <a:rPr lang="en-US" dirty="0" smtClean="0"/>
              <a:t>T1-based MR thermometry in bone</a:t>
            </a:r>
            <a:endParaRPr lang="en-US" dirty="0"/>
          </a:p>
        </p:txBody>
      </p:sp>
      <p:sp>
        <p:nvSpPr>
          <p:cNvPr id="4" name="TextBox 3"/>
          <p:cNvSpPr txBox="1"/>
          <p:nvPr/>
        </p:nvSpPr>
        <p:spPr>
          <a:xfrm>
            <a:off x="283177" y="806889"/>
            <a:ext cx="13276290" cy="461665"/>
          </a:xfrm>
          <a:prstGeom prst="rect">
            <a:avLst/>
          </a:prstGeom>
          <a:noFill/>
        </p:spPr>
        <p:txBody>
          <a:bodyPr wrap="none" rtlCol="0">
            <a:spAutoFit/>
          </a:bodyPr>
          <a:lstStyle/>
          <a:p>
            <a:r>
              <a:rPr lang="en-US" sz="2400" dirty="0" smtClean="0">
                <a:latin typeface="Century Gothic"/>
                <a:cs typeface="Century Gothic"/>
              </a:rPr>
              <a:t>Y. </a:t>
            </a:r>
            <a:r>
              <a:rPr lang="en-US" sz="2400" dirty="0" err="1" smtClean="0">
                <a:latin typeface="Century Gothic"/>
                <a:cs typeface="Century Gothic"/>
              </a:rPr>
              <a:t>Gilbo</a:t>
            </a:r>
            <a:r>
              <a:rPr lang="en-US" sz="2400" dirty="0">
                <a:latin typeface="Century Gothic"/>
                <a:cs typeface="Century Gothic"/>
              </a:rPr>
              <a:t>*</a:t>
            </a:r>
            <a:r>
              <a:rPr lang="en-US" sz="2400" dirty="0" smtClean="0">
                <a:latin typeface="Century Gothic"/>
                <a:cs typeface="Century Gothic"/>
              </a:rPr>
              <a:t>, H. Sporkin, S. </a:t>
            </a:r>
            <a:r>
              <a:rPr lang="en-US" sz="2400" dirty="0" err="1" smtClean="0">
                <a:latin typeface="Century Gothic"/>
                <a:cs typeface="Century Gothic"/>
              </a:rPr>
              <a:t>Fielden</a:t>
            </a:r>
            <a:r>
              <a:rPr lang="en-US" sz="2400" dirty="0" smtClean="0">
                <a:latin typeface="Century Gothic"/>
                <a:cs typeface="Century Gothic"/>
              </a:rPr>
              <a:t>, J. </a:t>
            </a:r>
            <a:r>
              <a:rPr lang="en-US" sz="2400" dirty="0" err="1" smtClean="0">
                <a:latin typeface="Century Gothic"/>
                <a:cs typeface="Century Gothic"/>
              </a:rPr>
              <a:t>Mugler</a:t>
            </a:r>
            <a:r>
              <a:rPr lang="en-US" sz="2400" dirty="0" smtClean="0">
                <a:latin typeface="Century Gothic"/>
                <a:cs typeface="Century Gothic"/>
              </a:rPr>
              <a:t>, G. Miller, S. Allen, J. </a:t>
            </a:r>
            <a:r>
              <a:rPr lang="en-US" sz="2400" dirty="0" err="1" smtClean="0">
                <a:latin typeface="Century Gothic"/>
                <a:cs typeface="Century Gothic"/>
              </a:rPr>
              <a:t>Pfeuffer</a:t>
            </a:r>
            <a:r>
              <a:rPr lang="en-US" sz="2400" dirty="0" smtClean="0">
                <a:latin typeface="Century Gothic"/>
                <a:cs typeface="Century Gothic"/>
              </a:rPr>
              <a:t>, B. Kiefer, C. Meyer*</a:t>
            </a:r>
            <a:endParaRPr lang="en-US" sz="2400" dirty="0">
              <a:latin typeface="Century Gothic"/>
              <a:cs typeface="Century Gothic"/>
            </a:endParaRPr>
          </a:p>
        </p:txBody>
      </p:sp>
      <p:sp>
        <p:nvSpPr>
          <p:cNvPr id="5" name="TextBox 4"/>
          <p:cNvSpPr txBox="1"/>
          <p:nvPr/>
        </p:nvSpPr>
        <p:spPr>
          <a:xfrm>
            <a:off x="294942" y="1277841"/>
            <a:ext cx="3118011" cy="461665"/>
          </a:xfrm>
          <a:prstGeom prst="rect">
            <a:avLst/>
          </a:prstGeom>
          <a:noFill/>
        </p:spPr>
        <p:txBody>
          <a:bodyPr wrap="none" rtlCol="0">
            <a:spAutoFit/>
          </a:bodyPr>
          <a:lstStyle/>
          <a:p>
            <a:r>
              <a:rPr lang="en-US" sz="2400" dirty="0" smtClean="0">
                <a:latin typeface="Century Gothic"/>
                <a:cs typeface="Century Gothic"/>
              </a:rPr>
              <a:t>University of Virginia</a:t>
            </a:r>
            <a:endParaRPr lang="en-US" sz="2400" dirty="0">
              <a:latin typeface="Century Gothic"/>
              <a:cs typeface="Century Gothic"/>
            </a:endParaRPr>
          </a:p>
        </p:txBody>
      </p:sp>
      <p:pic>
        <p:nvPicPr>
          <p:cNvPr id="6" name="Picture 5">
            <a:extLst>
              <a:ext uri="{FF2B5EF4-FFF2-40B4-BE49-F238E27FC236}">
                <a16:creationId xmlns="" xmlns:a16="http://schemas.microsoft.com/office/drawing/2014/main" id="{F863D108-ADE7-A046-BD6A-F73D78ACBD11}"/>
              </a:ext>
            </a:extLst>
          </p:cNvPr>
          <p:cNvPicPr>
            <a:picLocks noChangeAspect="1"/>
          </p:cNvPicPr>
          <p:nvPr/>
        </p:nvPicPr>
        <p:blipFill>
          <a:blip r:embed="rId3"/>
          <a:stretch>
            <a:fillRect/>
          </a:stretch>
        </p:blipFill>
        <p:spPr>
          <a:xfrm>
            <a:off x="294942" y="2330208"/>
            <a:ext cx="3626693" cy="3078989"/>
          </a:xfrm>
          <a:prstGeom prst="rect">
            <a:avLst/>
          </a:prstGeom>
        </p:spPr>
      </p:pic>
      <p:sp>
        <p:nvSpPr>
          <p:cNvPr id="7" name="Rectangle 6">
            <a:extLst>
              <a:ext uri="{FF2B5EF4-FFF2-40B4-BE49-F238E27FC236}">
                <a16:creationId xmlns="" xmlns:a16="http://schemas.microsoft.com/office/drawing/2014/main" id="{6194FA81-9857-E449-BDCB-B9A0BA291A28}"/>
              </a:ext>
            </a:extLst>
          </p:cNvPr>
          <p:cNvSpPr/>
          <p:nvPr/>
        </p:nvSpPr>
        <p:spPr>
          <a:xfrm>
            <a:off x="350873" y="1913580"/>
            <a:ext cx="3429052" cy="461665"/>
          </a:xfrm>
          <a:prstGeom prst="rect">
            <a:avLst/>
          </a:prstGeom>
        </p:spPr>
        <p:txBody>
          <a:bodyPr wrap="square">
            <a:spAutoFit/>
          </a:bodyPr>
          <a:lstStyle/>
          <a:p>
            <a:pPr fontAlgn="auto">
              <a:spcBef>
                <a:spcPct val="50000"/>
              </a:spcBef>
              <a:spcAft>
                <a:spcPts val="0"/>
              </a:spcAft>
              <a:defRPr/>
            </a:pPr>
            <a:r>
              <a:rPr lang="en" sz="2400" b="1" dirty="0">
                <a:ea typeface="Arial"/>
                <a:cs typeface="Arial"/>
                <a:sym typeface="Arial"/>
              </a:rPr>
              <a:t>SPIRAL UTE SEQUENCE: </a:t>
            </a:r>
            <a:endParaRPr lang="en" sz="2400" dirty="0">
              <a:ea typeface="Arial"/>
              <a:cs typeface="Arial"/>
              <a:sym typeface="Arial"/>
            </a:endParaRPr>
          </a:p>
        </p:txBody>
      </p:sp>
      <p:pic>
        <p:nvPicPr>
          <p:cNvPr id="9" name="Picture 8">
            <a:extLst>
              <a:ext uri="{FF2B5EF4-FFF2-40B4-BE49-F238E27FC236}">
                <a16:creationId xmlns="" xmlns:a16="http://schemas.microsoft.com/office/drawing/2014/main" id="{899CD3C9-8AB5-AA4F-8564-DAF44E6FBDE8}"/>
              </a:ext>
            </a:extLst>
          </p:cNvPr>
          <p:cNvPicPr>
            <a:picLocks noChangeAspect="1"/>
          </p:cNvPicPr>
          <p:nvPr/>
        </p:nvPicPr>
        <p:blipFill>
          <a:blip r:embed="rId4"/>
          <a:stretch>
            <a:fillRect/>
          </a:stretch>
        </p:blipFill>
        <p:spPr>
          <a:xfrm>
            <a:off x="4472359" y="2167604"/>
            <a:ext cx="3550642" cy="5164569"/>
          </a:xfrm>
          <a:prstGeom prst="rect">
            <a:avLst/>
          </a:prstGeom>
        </p:spPr>
      </p:pic>
      <p:sp>
        <p:nvSpPr>
          <p:cNvPr id="10" name="Rectangle 9">
            <a:extLst>
              <a:ext uri="{FF2B5EF4-FFF2-40B4-BE49-F238E27FC236}">
                <a16:creationId xmlns="" xmlns:a16="http://schemas.microsoft.com/office/drawing/2014/main" id="{6194FA81-9857-E449-BDCB-B9A0BA291A28}"/>
              </a:ext>
            </a:extLst>
          </p:cNvPr>
          <p:cNvSpPr/>
          <p:nvPr/>
        </p:nvSpPr>
        <p:spPr>
          <a:xfrm>
            <a:off x="7689611" y="3082073"/>
            <a:ext cx="1752729" cy="830997"/>
          </a:xfrm>
          <a:prstGeom prst="rect">
            <a:avLst/>
          </a:prstGeom>
        </p:spPr>
        <p:txBody>
          <a:bodyPr wrap="square">
            <a:spAutoFit/>
          </a:bodyPr>
          <a:lstStyle/>
          <a:p>
            <a:pPr fontAlgn="auto">
              <a:spcBef>
                <a:spcPct val="50000"/>
              </a:spcBef>
              <a:spcAft>
                <a:spcPts val="0"/>
              </a:spcAft>
              <a:defRPr/>
            </a:pPr>
            <a:r>
              <a:rPr lang="en-US" sz="2400" dirty="0" smtClean="0">
                <a:ea typeface="Arial"/>
                <a:cs typeface="Arial"/>
                <a:sym typeface="Arial"/>
              </a:rPr>
              <a:t>Water bath heating</a:t>
            </a:r>
            <a:endParaRPr lang="en" sz="2400" dirty="0">
              <a:ea typeface="Arial"/>
              <a:cs typeface="Arial"/>
              <a:sym typeface="Arial"/>
            </a:endParaRPr>
          </a:p>
        </p:txBody>
      </p:sp>
      <p:sp>
        <p:nvSpPr>
          <p:cNvPr id="12" name="Rectangle 11">
            <a:extLst>
              <a:ext uri="{FF2B5EF4-FFF2-40B4-BE49-F238E27FC236}">
                <a16:creationId xmlns="" xmlns:a16="http://schemas.microsoft.com/office/drawing/2014/main" id="{6194FA81-9857-E449-BDCB-B9A0BA291A28}"/>
              </a:ext>
            </a:extLst>
          </p:cNvPr>
          <p:cNvSpPr/>
          <p:nvPr/>
        </p:nvSpPr>
        <p:spPr>
          <a:xfrm>
            <a:off x="7689611" y="5261649"/>
            <a:ext cx="1752729" cy="830997"/>
          </a:xfrm>
          <a:prstGeom prst="rect">
            <a:avLst/>
          </a:prstGeom>
        </p:spPr>
        <p:txBody>
          <a:bodyPr wrap="square">
            <a:spAutoFit/>
          </a:bodyPr>
          <a:lstStyle/>
          <a:p>
            <a:pPr fontAlgn="auto">
              <a:spcBef>
                <a:spcPct val="50000"/>
              </a:spcBef>
              <a:spcAft>
                <a:spcPts val="0"/>
              </a:spcAft>
              <a:defRPr/>
            </a:pPr>
            <a:r>
              <a:rPr lang="en-US" sz="2400" dirty="0" smtClean="0">
                <a:ea typeface="Arial"/>
                <a:cs typeface="Arial"/>
                <a:sym typeface="Arial"/>
              </a:rPr>
              <a:t>Heating with FUS</a:t>
            </a:r>
            <a:endParaRPr lang="en" sz="2400" dirty="0">
              <a:ea typeface="Arial"/>
              <a:cs typeface="Arial"/>
              <a:sym typeface="Arial"/>
            </a:endParaRPr>
          </a:p>
        </p:txBody>
      </p:sp>
      <p:pic>
        <p:nvPicPr>
          <p:cNvPr id="13" name="Picture 12">
            <a:extLst>
              <a:ext uri="{FF2B5EF4-FFF2-40B4-BE49-F238E27FC236}">
                <a16:creationId xmlns="" xmlns:a16="http://schemas.microsoft.com/office/drawing/2014/main" id="{643305E4-AFDA-5E4B-BB7A-22AFF0F0AFA2}"/>
              </a:ext>
            </a:extLst>
          </p:cNvPr>
          <p:cNvPicPr>
            <a:picLocks noChangeAspect="1"/>
          </p:cNvPicPr>
          <p:nvPr/>
        </p:nvPicPr>
        <p:blipFill>
          <a:blip r:embed="rId5"/>
          <a:stretch>
            <a:fillRect/>
          </a:stretch>
        </p:blipFill>
        <p:spPr>
          <a:xfrm>
            <a:off x="9711152" y="1342419"/>
            <a:ext cx="4296258" cy="3544823"/>
          </a:xfrm>
          <a:prstGeom prst="rect">
            <a:avLst/>
          </a:prstGeom>
        </p:spPr>
      </p:pic>
      <p:pic>
        <p:nvPicPr>
          <p:cNvPr id="14" name="Picture 13">
            <a:extLst>
              <a:ext uri="{FF2B5EF4-FFF2-40B4-BE49-F238E27FC236}">
                <a16:creationId xmlns="" xmlns:a16="http://schemas.microsoft.com/office/drawing/2014/main" id="{39F3717C-9670-374E-BF12-87AA48AB6113}"/>
              </a:ext>
            </a:extLst>
          </p:cNvPr>
          <p:cNvPicPr>
            <a:picLocks noChangeAspect="1"/>
          </p:cNvPicPr>
          <p:nvPr/>
        </p:nvPicPr>
        <p:blipFill>
          <a:blip r:embed="rId6"/>
          <a:stretch>
            <a:fillRect/>
          </a:stretch>
        </p:blipFill>
        <p:spPr>
          <a:xfrm>
            <a:off x="9924429" y="4887242"/>
            <a:ext cx="3895453" cy="3284059"/>
          </a:xfrm>
          <a:prstGeom prst="rect">
            <a:avLst/>
          </a:prstGeom>
        </p:spPr>
      </p:pic>
      <p:pic>
        <p:nvPicPr>
          <p:cNvPr id="15" name="Picture 14">
            <a:extLst>
              <a:ext uri="{FF2B5EF4-FFF2-40B4-BE49-F238E27FC236}">
                <a16:creationId xmlns="" xmlns:a16="http://schemas.microsoft.com/office/drawing/2014/main" id="{24FB0B5A-69FE-4649-BA0A-3401FB236E94}"/>
              </a:ext>
            </a:extLst>
          </p:cNvPr>
          <p:cNvPicPr>
            <a:picLocks noChangeAspect="1"/>
          </p:cNvPicPr>
          <p:nvPr/>
        </p:nvPicPr>
        <p:blipFill>
          <a:blip r:embed="rId7"/>
          <a:stretch>
            <a:fillRect/>
          </a:stretch>
        </p:blipFill>
        <p:spPr>
          <a:xfrm>
            <a:off x="155704" y="5838622"/>
            <a:ext cx="3765931" cy="2191087"/>
          </a:xfrm>
          <a:prstGeom prst="rect">
            <a:avLst/>
          </a:prstGeom>
        </p:spPr>
      </p:pic>
    </p:spTree>
    <p:extLst>
      <p:ext uri="{BB962C8B-B14F-4D97-AF65-F5344CB8AC3E}">
        <p14:creationId xmlns:p14="http://schemas.microsoft.com/office/powerpoint/2010/main" val="32759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174" y="23811"/>
            <a:ext cx="12793980" cy="659444"/>
          </a:xfrm>
        </p:spPr>
        <p:txBody>
          <a:bodyPr/>
          <a:lstStyle/>
          <a:p>
            <a:r>
              <a:rPr lang="en-US" dirty="0" smtClean="0"/>
              <a:t>Transcranial MR</a:t>
            </a:r>
            <a:r>
              <a:rPr lang="en-US" cap="none" dirty="0" smtClean="0"/>
              <a:t>g</a:t>
            </a:r>
            <a:r>
              <a:rPr lang="en-US" dirty="0" smtClean="0"/>
              <a:t>FUS imaging</a:t>
            </a:r>
            <a:endParaRPr lang="en-US" dirty="0"/>
          </a:p>
        </p:txBody>
      </p:sp>
      <p:pic>
        <p:nvPicPr>
          <p:cNvPr id="4" name="Content Placeholder 4">
            <a:extLst>
              <a:ext uri="{FF2B5EF4-FFF2-40B4-BE49-F238E27FC236}">
                <a16:creationId xmlns="" xmlns:a16="http://schemas.microsoft.com/office/drawing/2014/main" id="{768F8D46-6CE6-974E-AB9B-AA25A84FB660}"/>
              </a:ext>
            </a:extLst>
          </p:cNvPr>
          <p:cNvPicPr>
            <a:picLocks noChangeAspect="1"/>
          </p:cNvPicPr>
          <p:nvPr/>
        </p:nvPicPr>
        <p:blipFill rotWithShape="1">
          <a:blip r:embed="rId3">
            <a:extLst>
              <a:ext uri="{28A0092B-C50C-407E-A947-70E740481C1C}">
                <a14:useLocalDpi xmlns:a14="http://schemas.microsoft.com/office/drawing/2010/main" val="0"/>
              </a:ext>
            </a:extLst>
          </a:blip>
          <a:srcRect l="14862" t="5520" r="12251" b="3915"/>
          <a:stretch/>
        </p:blipFill>
        <p:spPr>
          <a:xfrm>
            <a:off x="492445" y="1942362"/>
            <a:ext cx="2619983" cy="3255467"/>
          </a:xfrm>
          <a:prstGeom prst="rect">
            <a:avLst/>
          </a:prstGeom>
        </p:spPr>
      </p:pic>
      <p:pic>
        <p:nvPicPr>
          <p:cNvPr id="6" name="Picture 5"/>
          <p:cNvPicPr>
            <a:picLocks noChangeAspect="1"/>
          </p:cNvPicPr>
          <p:nvPr/>
        </p:nvPicPr>
        <p:blipFill>
          <a:blip r:embed="rId4"/>
          <a:stretch>
            <a:fillRect/>
          </a:stretch>
        </p:blipFill>
        <p:spPr>
          <a:xfrm>
            <a:off x="3534338" y="1314767"/>
            <a:ext cx="6445858" cy="3614088"/>
          </a:xfrm>
          <a:prstGeom prst="rect">
            <a:avLst/>
          </a:prstGeom>
        </p:spPr>
      </p:pic>
      <p:pic>
        <p:nvPicPr>
          <p:cNvPr id="8" name="Picture 7"/>
          <p:cNvPicPr>
            <a:picLocks noChangeAspect="1"/>
          </p:cNvPicPr>
          <p:nvPr/>
        </p:nvPicPr>
        <p:blipFill>
          <a:blip r:embed="rId5"/>
          <a:stretch>
            <a:fillRect/>
          </a:stretch>
        </p:blipFill>
        <p:spPr>
          <a:xfrm>
            <a:off x="3904851" y="4928855"/>
            <a:ext cx="5701833" cy="3089663"/>
          </a:xfrm>
          <a:prstGeom prst="rect">
            <a:avLst/>
          </a:prstGeom>
        </p:spPr>
      </p:pic>
      <p:pic>
        <p:nvPicPr>
          <p:cNvPr id="9" name="Picture 8">
            <a:extLst>
              <a:ext uri="{FF2B5EF4-FFF2-40B4-BE49-F238E27FC236}">
                <a16:creationId xmlns="" xmlns:a16="http://schemas.microsoft.com/office/drawing/2014/main" id="{18B58347-79BA-4C4A-BA23-A4D6C6F9FEA9}"/>
              </a:ext>
            </a:extLst>
          </p:cNvPr>
          <p:cNvPicPr/>
          <p:nvPr/>
        </p:nvPicPr>
        <p:blipFill rotWithShape="1">
          <a:blip r:embed="rId6" cstate="print">
            <a:extLst>
              <a:ext uri="{28A0092B-C50C-407E-A947-70E740481C1C}">
                <a14:useLocalDpi xmlns:a14="http://schemas.microsoft.com/office/drawing/2010/main" val="0"/>
              </a:ext>
            </a:extLst>
          </a:blip>
          <a:srcRect t="15741"/>
          <a:stretch/>
        </p:blipFill>
        <p:spPr>
          <a:xfrm>
            <a:off x="3357512" y="2390332"/>
            <a:ext cx="9234610" cy="4485958"/>
          </a:xfrm>
          <a:prstGeom prst="rect">
            <a:avLst/>
          </a:prstGeom>
        </p:spPr>
      </p:pic>
      <p:sp>
        <p:nvSpPr>
          <p:cNvPr id="10" name="TextBox 9"/>
          <p:cNvSpPr txBox="1"/>
          <p:nvPr/>
        </p:nvSpPr>
        <p:spPr>
          <a:xfrm>
            <a:off x="283177" y="806889"/>
            <a:ext cx="13072209" cy="461665"/>
          </a:xfrm>
          <a:prstGeom prst="rect">
            <a:avLst/>
          </a:prstGeom>
          <a:noFill/>
        </p:spPr>
        <p:txBody>
          <a:bodyPr wrap="none" rtlCol="0">
            <a:spAutoFit/>
          </a:bodyPr>
          <a:lstStyle/>
          <a:p>
            <a:r>
              <a:rPr lang="en-US" sz="2400" dirty="0">
                <a:latin typeface="Century Gothic"/>
                <a:cs typeface="Century Gothic"/>
              </a:rPr>
              <a:t>S. Allen</a:t>
            </a:r>
            <a:r>
              <a:rPr lang="en-US" sz="2400" dirty="0" smtClean="0">
                <a:latin typeface="Century Gothic"/>
                <a:cs typeface="Century Gothic"/>
              </a:rPr>
              <a:t>, H. Sporkin, S. </a:t>
            </a:r>
            <a:r>
              <a:rPr lang="en-US" sz="2400" dirty="0" err="1" smtClean="0">
                <a:latin typeface="Century Gothic"/>
                <a:cs typeface="Century Gothic"/>
              </a:rPr>
              <a:t>Fielden</a:t>
            </a:r>
            <a:r>
              <a:rPr lang="en-US" sz="2400" dirty="0" smtClean="0">
                <a:latin typeface="Century Gothic"/>
                <a:cs typeface="Century Gothic"/>
              </a:rPr>
              <a:t>, J. </a:t>
            </a:r>
            <a:r>
              <a:rPr lang="en-US" sz="2400" dirty="0" err="1" smtClean="0">
                <a:latin typeface="Century Gothic"/>
                <a:cs typeface="Century Gothic"/>
              </a:rPr>
              <a:t>Mugler</a:t>
            </a:r>
            <a:r>
              <a:rPr lang="en-US" sz="2400" dirty="0" smtClean="0">
                <a:latin typeface="Century Gothic"/>
                <a:cs typeface="Century Gothic"/>
              </a:rPr>
              <a:t>, G. Miller, S. Allen, J. </a:t>
            </a:r>
            <a:r>
              <a:rPr lang="en-US" sz="2400" dirty="0" err="1" smtClean="0">
                <a:latin typeface="Century Gothic"/>
                <a:cs typeface="Century Gothic"/>
              </a:rPr>
              <a:t>Pfeuffer</a:t>
            </a:r>
            <a:r>
              <a:rPr lang="en-US" sz="2400" dirty="0" smtClean="0">
                <a:latin typeface="Century Gothic"/>
                <a:cs typeface="Century Gothic"/>
              </a:rPr>
              <a:t>, B. Kiefer, C. Meyer*</a:t>
            </a:r>
            <a:endParaRPr lang="en-US" sz="2400" dirty="0">
              <a:latin typeface="Century Gothic"/>
              <a:cs typeface="Century Gothic"/>
            </a:endParaRPr>
          </a:p>
        </p:txBody>
      </p:sp>
      <p:sp>
        <p:nvSpPr>
          <p:cNvPr id="11" name="TextBox 10"/>
          <p:cNvSpPr txBox="1"/>
          <p:nvPr/>
        </p:nvSpPr>
        <p:spPr>
          <a:xfrm>
            <a:off x="294942" y="1277841"/>
            <a:ext cx="3118011" cy="461665"/>
          </a:xfrm>
          <a:prstGeom prst="rect">
            <a:avLst/>
          </a:prstGeom>
          <a:noFill/>
        </p:spPr>
        <p:txBody>
          <a:bodyPr wrap="none" rtlCol="0">
            <a:spAutoFit/>
          </a:bodyPr>
          <a:lstStyle/>
          <a:p>
            <a:r>
              <a:rPr lang="en-US" sz="2400" dirty="0" smtClean="0">
                <a:latin typeface="Century Gothic"/>
                <a:cs typeface="Century Gothic"/>
              </a:rPr>
              <a:t>University of Virginia</a:t>
            </a:r>
            <a:endParaRPr lang="en-US" sz="2400" dirty="0">
              <a:latin typeface="Century Gothic"/>
              <a:cs typeface="Century Gothic"/>
            </a:endParaRPr>
          </a:p>
        </p:txBody>
      </p:sp>
    </p:spTree>
    <p:extLst>
      <p:ext uri="{BB962C8B-B14F-4D97-AF65-F5344CB8AC3E}">
        <p14:creationId xmlns:p14="http://schemas.microsoft.com/office/powerpoint/2010/main" val="38844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83176" y="156550"/>
            <a:ext cx="14347224" cy="659444"/>
          </a:xfrm>
        </p:spPr>
        <p:txBody>
          <a:bodyPr/>
          <a:lstStyle/>
          <a:p>
            <a:r>
              <a:rPr lang="en-US" sz="2900" dirty="0" err="1" smtClean="0"/>
              <a:t>Cortico</a:t>
            </a:r>
            <a:r>
              <a:rPr lang="en-US" sz="2900" dirty="0" smtClean="0"/>
              <a:t>-spinal tract visualization in </a:t>
            </a:r>
            <a:r>
              <a:rPr lang="en-US" sz="2900" dirty="0" err="1" smtClean="0"/>
              <a:t>Dir</a:t>
            </a:r>
            <a:r>
              <a:rPr lang="en-US" sz="2900" dirty="0" smtClean="0"/>
              <a:t> sequences for vim targeting</a:t>
            </a:r>
            <a:endParaRPr lang="en-US" sz="2900" dirty="0"/>
          </a:p>
        </p:txBody>
      </p:sp>
      <p:pic>
        <p:nvPicPr>
          <p:cNvPr id="7" name="Picture 3" descr="LogoNeu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73646" y="6279909"/>
            <a:ext cx="1656754" cy="194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5" descr="univr-color.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34264" y="6343432"/>
            <a:ext cx="17033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83177" y="696455"/>
            <a:ext cx="13124106" cy="461665"/>
          </a:xfrm>
          <a:prstGeom prst="rect">
            <a:avLst/>
          </a:prstGeom>
          <a:noFill/>
        </p:spPr>
        <p:txBody>
          <a:bodyPr wrap="none" rtlCol="0">
            <a:spAutoFit/>
          </a:bodyPr>
          <a:lstStyle/>
          <a:p>
            <a:r>
              <a:rPr lang="en-US" sz="2400" dirty="0" err="1" smtClean="0">
                <a:latin typeface="Century Gothic"/>
                <a:cs typeface="Century Gothic"/>
              </a:rPr>
              <a:t>Ricciardi</a:t>
            </a:r>
            <a:r>
              <a:rPr lang="en-US" sz="2400" dirty="0" smtClean="0">
                <a:latin typeface="Century Gothic"/>
                <a:cs typeface="Century Gothic"/>
              </a:rPr>
              <a:t>, </a:t>
            </a:r>
            <a:r>
              <a:rPr lang="en-US" sz="2400" dirty="0" err="1" smtClean="0">
                <a:latin typeface="Century Gothic"/>
                <a:cs typeface="Century Gothic"/>
              </a:rPr>
              <a:t>Ciceri</a:t>
            </a:r>
            <a:r>
              <a:rPr lang="en-US" sz="2400" dirty="0" smtClean="0">
                <a:latin typeface="Century Gothic"/>
                <a:cs typeface="Century Gothic"/>
              </a:rPr>
              <a:t>, </a:t>
            </a:r>
            <a:r>
              <a:rPr lang="en-US" sz="2400" dirty="0" err="1" smtClean="0">
                <a:latin typeface="Century Gothic"/>
                <a:cs typeface="Century Gothic"/>
              </a:rPr>
              <a:t>Foroni</a:t>
            </a:r>
            <a:r>
              <a:rPr lang="en-US" sz="2400" dirty="0" smtClean="0">
                <a:latin typeface="Century Gothic"/>
                <a:cs typeface="Century Gothic"/>
              </a:rPr>
              <a:t>, </a:t>
            </a:r>
            <a:r>
              <a:rPr lang="en-US" sz="2400" dirty="0" err="1" smtClean="0">
                <a:latin typeface="Century Gothic"/>
                <a:cs typeface="Century Gothic"/>
              </a:rPr>
              <a:t>Tamburin</a:t>
            </a:r>
            <a:r>
              <a:rPr lang="en-US" sz="2400" dirty="0" smtClean="0">
                <a:latin typeface="Century Gothic"/>
                <a:cs typeface="Century Gothic"/>
              </a:rPr>
              <a:t>, </a:t>
            </a:r>
            <a:r>
              <a:rPr lang="en-US" sz="2400" dirty="0" err="1" smtClean="0">
                <a:latin typeface="Century Gothic"/>
                <a:cs typeface="Century Gothic"/>
              </a:rPr>
              <a:t>Longhi</a:t>
            </a:r>
            <a:r>
              <a:rPr lang="en-US" sz="2400" dirty="0" smtClean="0">
                <a:latin typeface="Century Gothic"/>
                <a:cs typeface="Century Gothic"/>
              </a:rPr>
              <a:t>, </a:t>
            </a:r>
            <a:r>
              <a:rPr lang="en-US" sz="2400" dirty="0" err="1" smtClean="0">
                <a:latin typeface="Century Gothic"/>
                <a:cs typeface="Century Gothic"/>
              </a:rPr>
              <a:t>Bovi</a:t>
            </a:r>
            <a:r>
              <a:rPr lang="en-US" sz="2400" dirty="0" smtClean="0">
                <a:latin typeface="Century Gothic"/>
                <a:cs typeface="Century Gothic"/>
              </a:rPr>
              <a:t>, </a:t>
            </a:r>
            <a:r>
              <a:rPr lang="en-US" sz="2400" dirty="0" err="1" smtClean="0">
                <a:latin typeface="Century Gothic"/>
                <a:cs typeface="Century Gothic"/>
              </a:rPr>
              <a:t>Nicolato</a:t>
            </a:r>
            <a:r>
              <a:rPr lang="en-US" sz="2400" dirty="0" smtClean="0">
                <a:latin typeface="Century Gothic"/>
                <a:cs typeface="Century Gothic"/>
              </a:rPr>
              <a:t>, </a:t>
            </a:r>
            <a:r>
              <a:rPr lang="en-US" sz="2400" dirty="0" err="1" smtClean="0">
                <a:latin typeface="Century Gothic"/>
                <a:cs typeface="Century Gothic"/>
              </a:rPr>
              <a:t>Tinazzi</a:t>
            </a:r>
            <a:r>
              <a:rPr lang="en-US" sz="2400" dirty="0" smtClean="0">
                <a:latin typeface="Century Gothic"/>
                <a:cs typeface="Century Gothic"/>
              </a:rPr>
              <a:t>, </a:t>
            </a:r>
            <a:r>
              <a:rPr lang="en-US" sz="2400" dirty="0" err="1" smtClean="0">
                <a:latin typeface="Century Gothic"/>
                <a:cs typeface="Century Gothic"/>
              </a:rPr>
              <a:t>Cavedon</a:t>
            </a:r>
            <a:r>
              <a:rPr lang="en-US" sz="2400" dirty="0" smtClean="0">
                <a:latin typeface="Century Gothic"/>
                <a:cs typeface="Century Gothic"/>
              </a:rPr>
              <a:t>, </a:t>
            </a:r>
            <a:r>
              <a:rPr lang="en-US" sz="2400" dirty="0" err="1" smtClean="0">
                <a:latin typeface="Century Gothic"/>
                <a:cs typeface="Century Gothic"/>
              </a:rPr>
              <a:t>Montemezzi</a:t>
            </a:r>
            <a:endParaRPr lang="en-US" sz="2400" dirty="0">
              <a:latin typeface="Century Gothic"/>
              <a:cs typeface="Century Gothic"/>
            </a:endParaRPr>
          </a:p>
        </p:txBody>
      </p:sp>
      <p:sp>
        <p:nvSpPr>
          <p:cNvPr id="10" name="TextBox 9"/>
          <p:cNvSpPr txBox="1"/>
          <p:nvPr/>
        </p:nvSpPr>
        <p:spPr>
          <a:xfrm>
            <a:off x="273774" y="1161428"/>
            <a:ext cx="9740617" cy="461665"/>
          </a:xfrm>
          <a:prstGeom prst="rect">
            <a:avLst/>
          </a:prstGeom>
          <a:noFill/>
        </p:spPr>
        <p:txBody>
          <a:bodyPr wrap="none" rtlCol="0">
            <a:spAutoFit/>
          </a:bodyPr>
          <a:lstStyle/>
          <a:p>
            <a:r>
              <a:rPr lang="en-US" sz="2400" dirty="0" smtClean="0">
                <a:latin typeface="Century Gothic"/>
                <a:cs typeface="Century Gothic"/>
              </a:rPr>
              <a:t>Neuroradiology Unit, Verona University Hospital, Director: E. </a:t>
            </a:r>
            <a:r>
              <a:rPr lang="en-US" sz="2400" dirty="0" err="1" smtClean="0">
                <a:latin typeface="Century Gothic"/>
                <a:cs typeface="Century Gothic"/>
              </a:rPr>
              <a:t>Ciceri</a:t>
            </a:r>
            <a:endParaRPr lang="en-US" sz="2400" dirty="0">
              <a:latin typeface="Century Gothic"/>
              <a:cs typeface="Century Gothic"/>
            </a:endParaRPr>
          </a:p>
        </p:txBody>
      </p:sp>
      <p:sp>
        <p:nvSpPr>
          <p:cNvPr id="2" name="Content Placeholder 1"/>
          <p:cNvSpPr>
            <a:spLocks noGrp="1"/>
          </p:cNvSpPr>
          <p:nvPr>
            <p:ph sz="half" idx="1"/>
          </p:nvPr>
        </p:nvSpPr>
        <p:spPr>
          <a:xfrm>
            <a:off x="161237" y="1818544"/>
            <a:ext cx="14253524" cy="2859139"/>
          </a:xfrm>
        </p:spPr>
        <p:txBody>
          <a:bodyPr/>
          <a:lstStyle/>
          <a:p>
            <a:r>
              <a:rPr lang="en-US" smtClean="0"/>
              <a:t>CST not </a:t>
            </a:r>
            <a:r>
              <a:rPr lang="en-US" dirty="0" smtClean="0"/>
              <a:t>readily visible on conventional MRI</a:t>
            </a:r>
          </a:p>
          <a:p>
            <a:r>
              <a:rPr lang="en-US" dirty="0" smtClean="0"/>
              <a:t>DTI-</a:t>
            </a:r>
            <a:r>
              <a:rPr lang="en-US" dirty="0" err="1" smtClean="0"/>
              <a:t>tractography</a:t>
            </a:r>
            <a:r>
              <a:rPr lang="en-US" dirty="0" smtClean="0"/>
              <a:t> proposed for CST identification</a:t>
            </a:r>
          </a:p>
          <a:p>
            <a:pPr lvl="1"/>
            <a:r>
              <a:rPr lang="en-US" dirty="0" smtClean="0"/>
              <a:t>Time consuming, operator dependent, distortion</a:t>
            </a:r>
          </a:p>
          <a:p>
            <a:r>
              <a:rPr lang="en-US" dirty="0" smtClean="0"/>
              <a:t>DIR at level of the internal capsule, CST is readily visible</a:t>
            </a:r>
          </a:p>
          <a:p>
            <a:pPr lvl="1"/>
            <a:endParaRPr lang="en-US" dirty="0"/>
          </a:p>
        </p:txBody>
      </p:sp>
      <p:pic>
        <p:nvPicPr>
          <p:cNvPr id="16" name="Immagine 9">
            <a:extLst>
              <a:ext uri="{FF2B5EF4-FFF2-40B4-BE49-F238E27FC236}">
                <a16:creationId xmlns:a16="http://schemas.microsoft.com/office/drawing/2014/main" xmlns="" id="{E9C5F358-7440-724F-983E-AC174C5D9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000" contrast="42000"/>
                    </a14:imgEffect>
                  </a14:imgLayer>
                </a14:imgProps>
              </a:ext>
            </a:extLst>
          </a:blip>
          <a:srcRect l="19180" t="29115" r="15048" b="19194"/>
          <a:stretch/>
        </p:blipFill>
        <p:spPr>
          <a:xfrm>
            <a:off x="1056901" y="5071803"/>
            <a:ext cx="2334274" cy="2248784"/>
          </a:xfrm>
          <a:prstGeom prst="rect">
            <a:avLst/>
          </a:prstGeom>
        </p:spPr>
      </p:pic>
      <p:pic>
        <p:nvPicPr>
          <p:cNvPr id="17" name="Immagin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33000" contrast="29000"/>
                    </a14:imgEffect>
                  </a14:imgLayer>
                </a14:imgProps>
              </a:ext>
            </a:extLst>
          </a:blip>
          <a:srcRect l="20928" t="28324" r="22679" b="19617"/>
          <a:stretch/>
        </p:blipFill>
        <p:spPr>
          <a:xfrm flipH="1">
            <a:off x="5735682" y="5071801"/>
            <a:ext cx="2075004" cy="2258525"/>
          </a:xfrm>
          <a:prstGeom prst="rect">
            <a:avLst/>
          </a:prstGeom>
        </p:spPr>
      </p:pic>
      <p:pic>
        <p:nvPicPr>
          <p:cNvPr id="20" name="Immagine 13"/>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0000" contrast="19000"/>
                    </a14:imgEffect>
                  </a14:imgLayer>
                </a14:imgProps>
              </a:ext>
            </a:extLst>
          </a:blip>
          <a:srcRect l="20718" t="29778" r="23214" b="20077"/>
          <a:stretch/>
        </p:blipFill>
        <p:spPr>
          <a:xfrm flipH="1">
            <a:off x="3514362" y="5071803"/>
            <a:ext cx="2211743" cy="2258525"/>
          </a:xfrm>
          <a:prstGeom prst="rect">
            <a:avLst/>
          </a:prstGeom>
        </p:spPr>
      </p:pic>
      <p:pic>
        <p:nvPicPr>
          <p:cNvPr id="21" name="Immagine 10">
            <a:extLst>
              <a:ext uri="{FF2B5EF4-FFF2-40B4-BE49-F238E27FC236}">
                <a16:creationId xmlns:a16="http://schemas.microsoft.com/office/drawing/2014/main" xmlns="" id="{1AD95AD5-51B5-B745-86E2-88D6E37D5EA8}"/>
              </a:ext>
            </a:extLst>
          </p:cNvPr>
          <p:cNvPicPr>
            <a:picLocks noChangeAspect="1"/>
          </p:cNvPicPr>
          <p:nvPr/>
        </p:nvPicPr>
        <p:blipFill rotWithShape="1">
          <a:blip r:embed="rId11"/>
          <a:srcRect l="21784" t="28924" r="21821" b="24672"/>
          <a:stretch/>
        </p:blipFill>
        <p:spPr>
          <a:xfrm>
            <a:off x="7948878" y="5071802"/>
            <a:ext cx="2232624" cy="2262083"/>
          </a:xfrm>
          <a:prstGeom prst="rect">
            <a:avLst/>
          </a:prstGeom>
        </p:spPr>
      </p:pic>
      <p:cxnSp>
        <p:nvCxnSpPr>
          <p:cNvPr id="22" name="Connettore 2 6"/>
          <p:cNvCxnSpPr/>
          <p:nvPr/>
        </p:nvCxnSpPr>
        <p:spPr>
          <a:xfrm flipV="1">
            <a:off x="8040469" y="6336379"/>
            <a:ext cx="356839" cy="34568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16"/>
          <p:cNvCxnSpPr/>
          <p:nvPr/>
        </p:nvCxnSpPr>
        <p:spPr>
          <a:xfrm flipH="1" flipV="1">
            <a:off x="9712185" y="6336378"/>
            <a:ext cx="314033" cy="34568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47369" y="4578604"/>
            <a:ext cx="551833" cy="535531"/>
          </a:xfrm>
          <a:prstGeom prst="rect">
            <a:avLst/>
          </a:prstGeom>
          <a:noFill/>
        </p:spPr>
        <p:txBody>
          <a:bodyPr wrap="none" rtlCol="0">
            <a:spAutoFit/>
          </a:bodyPr>
          <a:lstStyle/>
          <a:p>
            <a:r>
              <a:rPr lang="en-US" dirty="0" smtClean="0"/>
              <a:t>T1</a:t>
            </a:r>
            <a:endParaRPr lang="en-US" dirty="0"/>
          </a:p>
        </p:txBody>
      </p:sp>
      <p:sp>
        <p:nvSpPr>
          <p:cNvPr id="25" name="TextBox 24"/>
          <p:cNvSpPr txBox="1"/>
          <p:nvPr/>
        </p:nvSpPr>
        <p:spPr>
          <a:xfrm>
            <a:off x="5249092" y="4536270"/>
            <a:ext cx="979755" cy="535531"/>
          </a:xfrm>
          <a:prstGeom prst="rect">
            <a:avLst/>
          </a:prstGeom>
          <a:noFill/>
        </p:spPr>
        <p:txBody>
          <a:bodyPr wrap="none" rtlCol="0">
            <a:spAutoFit/>
          </a:bodyPr>
          <a:lstStyle/>
          <a:p>
            <a:r>
              <a:rPr lang="en-US" dirty="0" smtClean="0"/>
              <a:t>DTI-T</a:t>
            </a:r>
            <a:endParaRPr lang="en-US" dirty="0"/>
          </a:p>
        </p:txBody>
      </p:sp>
      <p:sp>
        <p:nvSpPr>
          <p:cNvPr id="26" name="TextBox 25"/>
          <p:cNvSpPr txBox="1"/>
          <p:nvPr/>
        </p:nvSpPr>
        <p:spPr>
          <a:xfrm>
            <a:off x="8703558" y="4536270"/>
            <a:ext cx="705481" cy="535531"/>
          </a:xfrm>
          <a:prstGeom prst="rect">
            <a:avLst/>
          </a:prstGeom>
          <a:noFill/>
        </p:spPr>
        <p:txBody>
          <a:bodyPr wrap="none" rtlCol="0">
            <a:spAutoFit/>
          </a:bodyPr>
          <a:lstStyle/>
          <a:p>
            <a:r>
              <a:rPr lang="en-US" dirty="0" smtClean="0"/>
              <a:t>DIR</a:t>
            </a:r>
            <a:endParaRPr lang="en-US" dirty="0"/>
          </a:p>
        </p:txBody>
      </p:sp>
      <p:sp>
        <p:nvSpPr>
          <p:cNvPr id="27" name="TextBox 26"/>
          <p:cNvSpPr txBox="1"/>
          <p:nvPr/>
        </p:nvSpPr>
        <p:spPr>
          <a:xfrm>
            <a:off x="1056901" y="7317743"/>
            <a:ext cx="2354128" cy="535531"/>
          </a:xfrm>
          <a:prstGeom prst="rect">
            <a:avLst/>
          </a:prstGeom>
          <a:noFill/>
        </p:spPr>
        <p:txBody>
          <a:bodyPr wrap="none" rtlCol="0">
            <a:spAutoFit/>
          </a:bodyPr>
          <a:lstStyle/>
          <a:p>
            <a:r>
              <a:rPr lang="en-US" dirty="0" smtClean="0"/>
              <a:t>CST not visible</a:t>
            </a:r>
            <a:endParaRPr lang="en-US" dirty="0"/>
          </a:p>
        </p:txBody>
      </p:sp>
      <p:sp>
        <p:nvSpPr>
          <p:cNvPr id="28" name="TextBox 27"/>
          <p:cNvSpPr txBox="1"/>
          <p:nvPr/>
        </p:nvSpPr>
        <p:spPr>
          <a:xfrm>
            <a:off x="4474953" y="7333885"/>
            <a:ext cx="2511563" cy="535531"/>
          </a:xfrm>
          <a:prstGeom prst="rect">
            <a:avLst/>
          </a:prstGeom>
          <a:noFill/>
        </p:spPr>
        <p:txBody>
          <a:bodyPr wrap="none" rtlCol="0">
            <a:spAutoFit/>
          </a:bodyPr>
          <a:lstStyle/>
          <a:p>
            <a:r>
              <a:rPr lang="en-US" dirty="0" smtClean="0"/>
              <a:t>Variable results</a:t>
            </a:r>
            <a:endParaRPr lang="en-US" dirty="0"/>
          </a:p>
        </p:txBody>
      </p:sp>
      <p:sp>
        <p:nvSpPr>
          <p:cNvPr id="29" name="TextBox 28"/>
          <p:cNvSpPr txBox="1"/>
          <p:nvPr/>
        </p:nvSpPr>
        <p:spPr>
          <a:xfrm>
            <a:off x="7878289" y="7330326"/>
            <a:ext cx="2398469" cy="978729"/>
          </a:xfrm>
          <a:prstGeom prst="rect">
            <a:avLst/>
          </a:prstGeom>
          <a:noFill/>
        </p:spPr>
        <p:txBody>
          <a:bodyPr wrap="square" rtlCol="0">
            <a:spAutoFit/>
          </a:bodyPr>
          <a:lstStyle/>
          <a:p>
            <a:pPr algn="ctr"/>
            <a:r>
              <a:rPr lang="en-US" dirty="0" smtClean="0"/>
              <a:t>Reproducible results</a:t>
            </a:r>
            <a:endParaRPr lang="en-US" dirty="0"/>
          </a:p>
        </p:txBody>
      </p:sp>
    </p:spTree>
    <p:extLst>
      <p:ext uri="{BB962C8B-B14F-4D97-AF65-F5344CB8AC3E}">
        <p14:creationId xmlns:p14="http://schemas.microsoft.com/office/powerpoint/2010/main" val="339895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7F15D18245C1458954909DB36AE657" ma:contentTypeVersion="0" ma:contentTypeDescription="Create a new document." ma:contentTypeScope="" ma:versionID="31d1ffe5a42fea02fd9322eb624dbb2b">
  <xsd:schema xmlns:xsd="http://www.w3.org/2001/XMLSchema" xmlns:xs="http://www.w3.org/2001/XMLSchema" xmlns:p="http://schemas.microsoft.com/office/2006/metadata/properties" xmlns:ns2="402b49ca-617a-4412-a136-22a821ef8eb4" targetNamespace="http://schemas.microsoft.com/office/2006/metadata/properties" ma:root="true" ma:fieldsID="2b995caac7fa654b91bcd9862e99db1b" ns2:_="">
    <xsd:import namespace="402b49ca-617a-4412-a136-22a821ef8eb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b49ca-617a-4412-a136-22a821ef8e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402b49ca-617a-4412-a136-22a821ef8eb4">PULSEDOC-1743074161-10</_dlc_DocId>
    <_dlc_DocIdUrl xmlns="402b49ca-617a-4412-a136-22a821ef8eb4">
      <Url>https://pulse.utah.edu/site/marcomm/_layouts/15/DocIdRedir.aspx?ID=PULSEDOC-1743074161-10</Url>
      <Description>PULSEDOC-1743074161-10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546632D-6F77-41CB-AF7B-1A02CDAC0F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2b49ca-617a-4412-a136-22a821ef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DE85B8-B306-4605-8819-4A30DA8C0D5D}">
  <ds:schemaRefs>
    <ds:schemaRef ds:uri="http://schemas.microsoft.com/sharepoint/v3/contenttype/forms"/>
  </ds:schemaRefs>
</ds:datastoreItem>
</file>

<file path=customXml/itemProps3.xml><?xml version="1.0" encoding="utf-8"?>
<ds:datastoreItem xmlns:ds="http://schemas.openxmlformats.org/officeDocument/2006/customXml" ds:itemID="{405D53D2-4C8C-4500-874F-8AD70E4DEB2D}">
  <ds:schemaRefs>
    <ds:schemaRef ds:uri="http://www.w3.org/XML/1998/namespace"/>
    <ds:schemaRef ds:uri="http://schemas.microsoft.com/office/2006/documentManagement/types"/>
    <ds:schemaRef ds:uri="402b49ca-617a-4412-a136-22a821ef8eb4"/>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4.xml><?xml version="1.0" encoding="utf-8"?>
<ds:datastoreItem xmlns:ds="http://schemas.openxmlformats.org/officeDocument/2006/customXml" ds:itemID="{496F08B7-1F71-4F99-B35D-690FBC859C9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19264</TotalTime>
  <Words>2189</Words>
  <Application>Microsoft Macintosh PowerPoint</Application>
  <PresentationFormat>Custom</PresentationFormat>
  <Paragraphs>203</Paragraphs>
  <Slides>15</Slides>
  <Notes>14</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Custom Design</vt:lpstr>
      <vt:lpstr>Highlights from the Focused Ultrasound  Foundation Symposium Reston, Virginia October 21-25, 2018</vt:lpstr>
      <vt:lpstr>PowerPoint Presentation</vt:lpstr>
      <vt:lpstr>PowerPoint Presentation</vt:lpstr>
      <vt:lpstr>PowerPoint Presentation</vt:lpstr>
      <vt:lpstr>Volumetric mr thermometry</vt:lpstr>
      <vt:lpstr>Volumetric mr thermometry</vt:lpstr>
      <vt:lpstr>T1-based MR thermometry in bone</vt:lpstr>
      <vt:lpstr>Transcranial MRgFUS imaging</vt:lpstr>
      <vt:lpstr>Cortico-spinal tract visualization in Dir sequences for vim targeting</vt:lpstr>
      <vt:lpstr>Blood brain barrier opening with MRgFUS</vt:lpstr>
      <vt:lpstr>Neuromodulation targeting</vt:lpstr>
      <vt:lpstr>Multi-center trial for focal treatment of prostate cancer</vt:lpstr>
      <vt:lpstr>Treating Osteoid osteomas with MRgFUS</vt:lpstr>
      <vt:lpstr>FURTHER: Focused Ultrasound and radioTHERapy for noninvasive palliative pain treatment in patients with bone metastasis</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Svaren</dc:creator>
  <cp:lastModifiedBy>Allison Payne</cp:lastModifiedBy>
  <cp:revision>598</cp:revision>
  <cp:lastPrinted>2016-08-31T21:58:28Z</cp:lastPrinted>
  <dcterms:created xsi:type="dcterms:W3CDTF">2016-08-02T16:41:37Z</dcterms:created>
  <dcterms:modified xsi:type="dcterms:W3CDTF">2018-11-08T20:38:06Z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0x0101000B7F15D18245C1458954909DB36AE657</vt:lpwstr>
  </property>
  <property fmtid="{D5CDD505-2E9C-101B-9397-08002B2CF9AE}" pid="3" name="_dlc_DocIdItemGuid">
    <vt:lpwstr>8551c8e8-7156-4bdb-9a8d-e1a67c0c2fd5</vt:lpwstr>
  </property>
</Properties>
</file>