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5" r:id="rId1"/>
  </p:sldMasterIdLst>
  <p:notesMasterIdLst>
    <p:notesMasterId r:id="rId72"/>
  </p:notesMasterIdLst>
  <p:sldIdLst>
    <p:sldId id="256" r:id="rId2"/>
    <p:sldId id="354" r:id="rId3"/>
    <p:sldId id="258" r:id="rId4"/>
    <p:sldId id="352" r:id="rId5"/>
    <p:sldId id="335" r:id="rId6"/>
    <p:sldId id="353" r:id="rId7"/>
    <p:sldId id="264" r:id="rId8"/>
    <p:sldId id="293" r:id="rId9"/>
    <p:sldId id="261" r:id="rId10"/>
    <p:sldId id="357" r:id="rId11"/>
    <p:sldId id="367" r:id="rId12"/>
    <p:sldId id="400" r:id="rId13"/>
    <p:sldId id="311" r:id="rId14"/>
    <p:sldId id="265" r:id="rId15"/>
    <p:sldId id="336" r:id="rId16"/>
    <p:sldId id="337" r:id="rId17"/>
    <p:sldId id="338" r:id="rId18"/>
    <p:sldId id="339" r:id="rId19"/>
    <p:sldId id="340" r:id="rId20"/>
    <p:sldId id="268" r:id="rId21"/>
    <p:sldId id="304" r:id="rId22"/>
    <p:sldId id="302" r:id="rId23"/>
    <p:sldId id="303" r:id="rId24"/>
    <p:sldId id="389" r:id="rId25"/>
    <p:sldId id="390" r:id="rId26"/>
    <p:sldId id="347" r:id="rId27"/>
    <p:sldId id="368" r:id="rId28"/>
    <p:sldId id="391" r:id="rId29"/>
    <p:sldId id="341" r:id="rId30"/>
    <p:sldId id="342" r:id="rId31"/>
    <p:sldId id="343" r:id="rId32"/>
    <p:sldId id="395" r:id="rId33"/>
    <p:sldId id="396" r:id="rId34"/>
    <p:sldId id="399" r:id="rId35"/>
    <p:sldId id="344" r:id="rId36"/>
    <p:sldId id="269" r:id="rId37"/>
    <p:sldId id="312" r:id="rId38"/>
    <p:sldId id="313" r:id="rId39"/>
    <p:sldId id="270" r:id="rId40"/>
    <p:sldId id="323" r:id="rId41"/>
    <p:sldId id="324" r:id="rId42"/>
    <p:sldId id="325" r:id="rId43"/>
    <p:sldId id="274" r:id="rId44"/>
    <p:sldId id="275" r:id="rId45"/>
    <p:sldId id="276" r:id="rId46"/>
    <p:sldId id="349" r:id="rId47"/>
    <p:sldId id="285" r:id="rId48"/>
    <p:sldId id="326" r:id="rId49"/>
    <p:sldId id="288" r:id="rId50"/>
    <p:sldId id="398" r:id="rId51"/>
    <p:sldId id="393" r:id="rId52"/>
    <p:sldId id="350" r:id="rId53"/>
    <p:sldId id="392" r:id="rId54"/>
    <p:sldId id="386" r:id="rId55"/>
    <p:sldId id="394" r:id="rId56"/>
    <p:sldId id="297" r:id="rId57"/>
    <p:sldId id="372" r:id="rId58"/>
    <p:sldId id="373" r:id="rId59"/>
    <p:sldId id="374" r:id="rId60"/>
    <p:sldId id="375" r:id="rId61"/>
    <p:sldId id="376" r:id="rId62"/>
    <p:sldId id="377" r:id="rId63"/>
    <p:sldId id="378" r:id="rId64"/>
    <p:sldId id="379" r:id="rId65"/>
    <p:sldId id="380" r:id="rId66"/>
    <p:sldId id="381" r:id="rId67"/>
    <p:sldId id="382" r:id="rId68"/>
    <p:sldId id="383" r:id="rId69"/>
    <p:sldId id="384" r:id="rId70"/>
    <p:sldId id="385" r:id="rId7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8" userDrawn="1">
          <p15:clr>
            <a:srgbClr val="A4A3A4"/>
          </p15:clr>
        </p15:guide>
        <p15:guide id="2" orient="horz" pos="1706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884" userDrawn="1">
          <p15:clr>
            <a:srgbClr val="A4A3A4"/>
          </p15:clr>
        </p15:guide>
        <p15:guide id="5" pos="277" userDrawn="1">
          <p15:clr>
            <a:srgbClr val="A4A3A4"/>
          </p15:clr>
        </p15:guide>
        <p15:guide id="6" pos="2691" userDrawn="1">
          <p15:clr>
            <a:srgbClr val="A4A3A4"/>
          </p15:clr>
        </p15:guide>
        <p15:guide id="7" pos="7408" userDrawn="1">
          <p15:clr>
            <a:srgbClr val="A4A3A4"/>
          </p15:clr>
        </p15:guide>
        <p15:guide id="8" pos="49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E9D1DD"/>
    <a:srgbClr val="FFC000"/>
    <a:srgbClr val="FFFC00"/>
    <a:srgbClr val="F9EECD"/>
    <a:srgbClr val="00FA00"/>
    <a:srgbClr val="F7A757"/>
    <a:srgbClr val="C27F3C"/>
    <a:srgbClr val="CBCBCB"/>
    <a:srgbClr val="F2E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3"/>
    <p:restoredTop sz="94725"/>
  </p:normalViewPr>
  <p:slideViewPr>
    <p:cSldViewPr snapToGrid="0">
      <p:cViewPr varScale="1">
        <p:scale>
          <a:sx n="73" d="100"/>
          <a:sy n="73" d="100"/>
        </p:scale>
        <p:origin x="804" y="66"/>
      </p:cViewPr>
      <p:guideLst>
        <p:guide orient="horz" pos="578"/>
        <p:guide orient="horz" pos="1706"/>
        <p:guide orient="horz" pos="2840"/>
        <p:guide orient="horz" pos="3884"/>
        <p:guide pos="277"/>
        <p:guide pos="2691"/>
        <p:guide pos="7408"/>
        <p:guide pos="49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90C96C2-D052-1F4A-A592-44CA383127BC}" type="datetimeFigureOut">
              <a:rPr lang="en-US"/>
              <a:pPr>
                <a:defRPr/>
              </a:pPr>
              <a:t>8/9/2018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BCF05DC-475C-8546-94CD-D81427BBD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97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CF05DC-475C-8546-94CD-D81427BBD16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49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018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451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378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2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287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410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58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141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411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19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CF05DC-475C-8546-94CD-D81427BBD16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46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571F6C-1EFC-6749-8541-E5E93D788A58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516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571F6C-1EFC-6749-8541-E5E93D788A58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155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571F6C-1EFC-6749-8541-E5E93D788A58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24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571F6C-1EFC-6749-8541-E5E93D788A58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176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09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1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879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0291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371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983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4622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559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40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256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0726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705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9781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2233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727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997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89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76601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056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3566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9863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526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0589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3455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905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CF05DC-475C-8546-94CD-D81427BBD16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848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CF05DC-475C-8546-94CD-D81427BBD16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988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CF05DC-475C-8546-94CD-D81427BBD16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6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65582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385431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CF05DC-475C-8546-94CD-D81427BBD16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658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17739-7E4C-4151-8A05-A77F1F784A45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550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17739-7E4C-4151-8A05-A77F1F784A45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113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000050"/>
                </a:solidFill>
              </a:rPr>
              <a:t>Main eigenvectors  </a:t>
            </a:r>
            <a:r>
              <a:rPr lang="en-GB" sz="1200" b="1" dirty="0">
                <a:solidFill>
                  <a:srgbClr val="000050"/>
                </a:solidFill>
              </a:rPr>
              <a:t>e</a:t>
            </a:r>
            <a:r>
              <a:rPr lang="en-GB" sz="1200" b="1" baseline="-25000" dirty="0">
                <a:solidFill>
                  <a:srgbClr val="000050"/>
                </a:solidFill>
              </a:rPr>
              <a:t>1</a:t>
            </a:r>
            <a:r>
              <a:rPr lang="en-GB" sz="1200" b="1" i="1" dirty="0">
                <a:solidFill>
                  <a:srgbClr val="000050"/>
                </a:solidFill>
              </a:rPr>
              <a:t> overlaid on a FA map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17739-7E4C-4151-8A05-A77F1F784A45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5790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17739-7E4C-4151-8A05-A77F1F784A45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0304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17739-7E4C-4151-8A05-A77F1F784A45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1756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17739-7E4C-4151-8A05-A77F1F784A45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9734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17739-7E4C-4151-8A05-A77F1F784A45}" type="slidenum">
              <a:rPr lang="fr-FR" smtClean="0"/>
              <a:pPr>
                <a:defRPr/>
              </a:pPr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788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17739-7E4C-4151-8A05-A77F1F784A45}" type="slidenum">
              <a:rPr lang="fr-FR" smtClean="0"/>
              <a:pPr>
                <a:defRPr/>
              </a:pPr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699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36032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diffusion </a:t>
            </a:r>
            <a:r>
              <a:rPr lang="fr-FR" dirty="0" err="1"/>
              <a:t>tensor</a:t>
            </a:r>
            <a:r>
              <a:rPr lang="fr-FR" dirty="0"/>
              <a:t> </a:t>
            </a:r>
            <a:r>
              <a:rPr lang="fr-FR" dirty="0" err="1"/>
              <a:t>imaging</a:t>
            </a:r>
            <a:r>
              <a:rPr lang="fr-FR" dirty="0"/>
              <a:t> and diffusion </a:t>
            </a:r>
            <a:r>
              <a:rPr lang="fr-FR" dirty="0" err="1"/>
              <a:t>spectroscopy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combined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baseline="0" dirty="0"/>
              <a:t> to </a:t>
            </a:r>
            <a:r>
              <a:rPr lang="fr-FR" baseline="0" dirty="0" err="1"/>
              <a:t>investigate</a:t>
            </a:r>
            <a:r>
              <a:rPr lang="fr-FR" baseline="0" dirty="0"/>
              <a:t> </a:t>
            </a:r>
            <a:r>
              <a:rPr lang="fr-FR" baseline="0" dirty="0" err="1"/>
              <a:t>cell-specific</a:t>
            </a:r>
            <a:r>
              <a:rPr lang="fr-FR" baseline="0" dirty="0"/>
              <a:t> microstructural changes in patients </a:t>
            </a:r>
            <a:r>
              <a:rPr lang="fr-FR" baseline="0" dirty="0" err="1"/>
              <a:t>with</a:t>
            </a:r>
            <a:r>
              <a:rPr lang="fr-FR" baseline="0" dirty="0"/>
              <a:t> SLE and neuro-</a:t>
            </a:r>
            <a:r>
              <a:rPr lang="fr-FR" baseline="0" dirty="0" err="1"/>
              <a:t>psychiatric</a:t>
            </a:r>
            <a:r>
              <a:rPr lang="fr-FR" baseline="0" dirty="0"/>
              <a:t> SLE.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17739-7E4C-4151-8A05-A77F1F784A45}" type="slidenum">
              <a:rPr lang="fr-FR" smtClean="0"/>
              <a:pPr>
                <a:defRPr/>
              </a:pPr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3732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a few attempts have been made so far at obtaining maps of the diffusion properties of brain metabolites with DW-CSI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long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scanning times these experiments require limit their clinical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applicability, and so far they have been characterized by a lack of robustness and reproducibility.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phase encoding gradient is placed after the second lobe of the refocusing diffusion gradient and before the echo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maximum such that 25–30 navigator data points are acquired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 to the phase-encoding step. 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turbo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spectroscopic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imaging</a:t>
            </a:r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 with two echo acquisitions (TE¼100/205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used, and 256 sample points were acquired for each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two echoes with a spectral bandwidth of 5000 Hz. This threshold was then used 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real-time as an accept/reject criterion for subsequent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acquisitions for that diffusion condition such that for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k-space location, data that fell below the threshold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 reacquired. An upper limit for the number of reacquisitions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set to 100 for each diffusion condition.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navigator time-domain data were zero-filled to 128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points and line-broadened. Following a Fourier transformation,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coarse spectrum of the navigator was obtained.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phase for each acquisition was then estimated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residual water, and diffusion-induced phase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fluctuations were removed using the formula…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0226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Metabolite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ADC values obtained in this study related meaningfully to the underlying tissue cellular 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45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560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594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78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1D07-34ED-F04B-9060-5122CF0995BE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14" descr="Orange_716_ppt_smal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t="33252" r="3369"/>
          <a:stretch>
            <a:fillRect/>
          </a:stretch>
        </p:blipFill>
        <p:spPr bwMode="auto">
          <a:xfrm>
            <a:off x="0" y="-7938"/>
            <a:ext cx="121920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B4438-7001-0C49-9951-0BD024A3DB4B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AEED5-3801-964F-B14E-4935286A09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4D6-F87D-EC48-A375-1C85A22D6C44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7A71D9-9628-CA4A-A894-E00ECB78B62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1146694" y="6165855"/>
            <a:ext cx="709247" cy="5762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fr-FR" sz="1800">
              <a:latin typeface="Tahoma" pitchFamily="116" charset="0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1125416" y="1412776"/>
            <a:ext cx="9945077" cy="4680050"/>
          </a:xfrm>
        </p:spPr>
        <p:txBody>
          <a:bodyPr/>
          <a:lstStyle>
            <a:lvl1pPr marL="257181" indent="-257181">
              <a:buFont typeface="Wingdings" pitchFamily="2" charset="2"/>
              <a:buChar char="§"/>
              <a:defRPr sz="1500"/>
            </a:lvl1pPr>
            <a:lvl2pPr>
              <a:defRPr sz="1350"/>
            </a:lvl2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7A0EA-D7B2-42C2-80EE-26519B161DEE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055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B7E07-B314-7341-ACEC-D0467A0707F2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C74F-9096-EF4E-B5F2-5B35F8F65EC2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756342-B418-204C-84A6-C7A1A183C38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412C6-BD92-A84E-91B6-8F5DD6A8EA20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9C2C5-1AF6-1345-8D38-B7C8B69B0897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4F68-B4E5-BA47-9823-E1CEC28A33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B702-ACA4-6C4F-9CED-11CC2121D334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C0F7E-DD4A-844E-B74D-E99F05BFC81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4E78-BFA2-7843-92D3-E797C955F792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A87F6-8D71-564A-A754-FE5103AAA2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9394-6DDF-F74F-A584-AEC33C9FB8E3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5AA56-B25A-9848-8D46-A8DFB92D405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0704FFB-52DE-3A42-BCFE-34422B914B57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90D2-E172-1247-854E-0EE6D245890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8159F21-776C-EC43-B54D-F0CC801455E2}" type="datetime1">
              <a:rPr lang="en-GB" smtClean="0"/>
              <a:t>09/08/2018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C3E24C-1A91-2A4A-B882-03B2C8714BA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14" descr="Orange_716_ppt_wid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t="58717" r="2190"/>
          <a:stretch>
            <a:fillRect/>
          </a:stretch>
        </p:blipFill>
        <p:spPr bwMode="auto">
          <a:xfrm>
            <a:off x="0" y="0"/>
            <a:ext cx="12192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33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8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gi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tif"/><Relationship Id="rId5" Type="http://schemas.openxmlformats.org/officeDocument/2006/relationships/image" Target="../media/image17.gif"/><Relationship Id="rId4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image" Target="../media/image4.gif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3.tiff"/><Relationship Id="rId4" Type="http://schemas.openxmlformats.org/officeDocument/2006/relationships/image" Target="../media/image13.png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tiff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tif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31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65.png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62.png"/><Relationship Id="rId4" Type="http://schemas.openxmlformats.org/officeDocument/2006/relationships/image" Target="../media/image61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76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tiff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9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4.gif"/><Relationship Id="rId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tiff"/><Relationship Id="rId4" Type="http://schemas.openxmlformats.org/officeDocument/2006/relationships/image" Target="../media/image4.gi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4.gif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47850" y="1725614"/>
            <a:ext cx="8496300" cy="1368425"/>
          </a:xfrm>
        </p:spPr>
        <p:txBody>
          <a:bodyPr>
            <a:noAutofit/>
          </a:bodyPr>
          <a:lstStyle/>
          <a:p>
            <a:r>
              <a:rPr lang="en-US" sz="2000" b="1" dirty="0"/>
              <a:t>Diffusion Weighted </a:t>
            </a:r>
            <a:r>
              <a:rPr lang="en-US" sz="2000" b="1" dirty="0" smtClean="0"/>
              <a:t>MRS</a:t>
            </a:r>
            <a:br>
              <a:rPr lang="en-US" sz="2000" b="1" dirty="0" smtClean="0"/>
            </a:br>
            <a:r>
              <a:rPr lang="en-US" sz="2000" b="1" dirty="0" smtClean="0"/>
              <a:t> </a:t>
            </a:r>
            <a:br>
              <a:rPr lang="en-US" sz="2000" b="1" dirty="0" smtClean="0"/>
            </a:br>
            <a:r>
              <a:rPr lang="en-US" sz="1800" b="1" i="1" dirty="0" smtClean="0"/>
              <a:t>Numerical </a:t>
            </a:r>
            <a:r>
              <a:rPr lang="en-US" sz="1800" b="1" i="1" dirty="0"/>
              <a:t>Simulation &amp; Experimental Design for Microstructural Modeling</a:t>
            </a:r>
            <a:endParaRPr lang="en-US" sz="2000" b="1" i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47850" y="3661122"/>
            <a:ext cx="8496300" cy="309721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GB" altLang="en-US" sz="2400" i="1" dirty="0" smtClean="0"/>
              <a:t>Marco </a:t>
            </a:r>
            <a:r>
              <a:rPr lang="en-GB" altLang="en-US" sz="2400" i="1" dirty="0" err="1" smtClean="0"/>
              <a:t>Palombo</a:t>
            </a:r>
            <a:r>
              <a:rPr lang="en-GB" altLang="en-US" sz="2400" i="1" dirty="0" smtClean="0"/>
              <a:t>, Ph.D.</a:t>
            </a:r>
          </a:p>
          <a:p>
            <a:pPr algn="ctr" eaLnBrk="1" hangingPunct="1">
              <a:defRPr/>
            </a:pPr>
            <a:endParaRPr lang="en-GB" altLang="en-US" sz="2400" i="1" dirty="0" smtClean="0"/>
          </a:p>
          <a:p>
            <a:pPr algn="ctr" eaLnBrk="1" hangingPunct="1">
              <a:defRPr/>
            </a:pPr>
            <a:r>
              <a:rPr lang="fr-FR" dirty="0" err="1"/>
              <a:t>Dep</a:t>
            </a:r>
            <a:r>
              <a:rPr lang="fr-FR" dirty="0"/>
              <a:t>. of Computer Science and Centre for </a:t>
            </a:r>
            <a:r>
              <a:rPr lang="fr-FR" dirty="0" err="1"/>
              <a:t>Medical</a:t>
            </a:r>
            <a:r>
              <a:rPr lang="fr-FR" dirty="0"/>
              <a:t> Image </a:t>
            </a:r>
            <a:r>
              <a:rPr lang="fr-FR" dirty="0" err="1" smtClean="0"/>
              <a:t>Computing</a:t>
            </a:r>
            <a:r>
              <a:rPr lang="fr-FR" dirty="0" smtClean="0"/>
              <a:t> </a:t>
            </a:r>
          </a:p>
          <a:p>
            <a:pPr algn="ctr" eaLnBrk="1" hangingPunct="1">
              <a:defRPr/>
            </a:pPr>
            <a:r>
              <a:rPr lang="fr-FR" dirty="0" err="1" smtClean="0"/>
              <a:t>University</a:t>
            </a:r>
            <a:r>
              <a:rPr lang="fr-FR" dirty="0" smtClean="0"/>
              <a:t> </a:t>
            </a:r>
            <a:r>
              <a:rPr lang="fr-FR" dirty="0" err="1" smtClean="0"/>
              <a:t>College</a:t>
            </a:r>
            <a:r>
              <a:rPr lang="fr-FR" dirty="0" smtClean="0"/>
              <a:t> London</a:t>
            </a:r>
          </a:p>
          <a:p>
            <a:pPr algn="ctr" eaLnBrk="1" hangingPunct="1">
              <a:defRPr/>
            </a:pPr>
            <a:r>
              <a:rPr lang="fr-FR" dirty="0" smtClean="0"/>
              <a:t>UK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557667" y="301030"/>
            <a:ext cx="5293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/>
              </a:rPr>
              <a:t>ISMRM Virtual Meeting: Diffusion Weighted </a:t>
            </a: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MRS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9</a:t>
            </a:r>
            <a:r>
              <a:rPr lang="en-US" sz="2000" baseline="30000" dirty="0" smtClean="0">
                <a:solidFill>
                  <a:srgbClr val="FFFFFF"/>
                </a:solidFill>
                <a:latin typeface="Calibri"/>
              </a:rPr>
              <a:t>th</a:t>
            </a: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 August 2018</a:t>
            </a:r>
            <a:endParaRPr lang="en-GB" sz="20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" y="274526"/>
            <a:ext cx="2226365" cy="81588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7"/>
          <p:cNvSpPr txBox="1"/>
          <p:nvPr/>
        </p:nvSpPr>
        <p:spPr>
          <a:xfrm>
            <a:off x="1622136" y="873077"/>
            <a:ext cx="89375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altLang="fr-FR" dirty="0">
                <a:solidFill>
                  <a:srgbClr val="000050"/>
                </a:solidFill>
              </a:rPr>
              <a:t>DW-MRS </a:t>
            </a:r>
            <a:r>
              <a:rPr lang="fr-FR" altLang="fr-FR" dirty="0" err="1">
                <a:solidFill>
                  <a:srgbClr val="000050"/>
                </a:solidFill>
              </a:rPr>
              <a:t>is</a:t>
            </a:r>
            <a:r>
              <a:rPr lang="fr-FR" altLang="fr-FR" dirty="0">
                <a:solidFill>
                  <a:srgbClr val="000050"/>
                </a:solidFill>
              </a:rPr>
              <a:t> a unique </a:t>
            </a:r>
            <a:r>
              <a:rPr lang="fr-FR" altLang="fr-FR" dirty="0" err="1">
                <a:solidFill>
                  <a:srgbClr val="000050"/>
                </a:solidFill>
              </a:rPr>
              <a:t>tool</a:t>
            </a:r>
            <a:r>
              <a:rPr lang="fr-FR" altLang="fr-FR" dirty="0">
                <a:solidFill>
                  <a:srgbClr val="000050"/>
                </a:solidFill>
              </a:rPr>
              <a:t> to </a:t>
            </a:r>
            <a:r>
              <a:rPr lang="fr-FR" altLang="fr-FR" dirty="0" err="1">
                <a:solidFill>
                  <a:srgbClr val="000050"/>
                </a:solidFill>
              </a:rPr>
              <a:t>investigate</a:t>
            </a:r>
            <a:r>
              <a:rPr lang="fr-FR" altLang="fr-FR" dirty="0">
                <a:solidFill>
                  <a:srgbClr val="000050"/>
                </a:solidFill>
              </a:rPr>
              <a:t> the </a:t>
            </a:r>
            <a:r>
              <a:rPr lang="fr-FR" altLang="fr-FR" b="1" u="sng" dirty="0">
                <a:solidFill>
                  <a:srgbClr val="000050"/>
                </a:solidFill>
              </a:rPr>
              <a:t>motion</a:t>
            </a:r>
            <a:r>
              <a:rPr lang="fr-FR" altLang="fr-FR" dirty="0">
                <a:solidFill>
                  <a:srgbClr val="000050"/>
                </a:solidFill>
              </a:rPr>
              <a:t> of </a:t>
            </a:r>
            <a:r>
              <a:rPr lang="fr-FR" altLang="fr-FR" dirty="0" err="1">
                <a:solidFill>
                  <a:srgbClr val="000050"/>
                </a:solidFill>
              </a:rPr>
              <a:t>brain</a:t>
            </a:r>
            <a:r>
              <a:rPr lang="fr-FR" altLang="fr-FR" dirty="0">
                <a:solidFill>
                  <a:srgbClr val="000050"/>
                </a:solidFill>
              </a:rPr>
              <a:t> </a:t>
            </a:r>
            <a:r>
              <a:rPr lang="fr-FR" altLang="fr-FR" dirty="0" err="1">
                <a:solidFill>
                  <a:srgbClr val="000050"/>
                </a:solidFill>
              </a:rPr>
              <a:t>metabolites</a:t>
            </a:r>
            <a:r>
              <a:rPr lang="fr-FR" altLang="fr-FR" dirty="0">
                <a:solidFill>
                  <a:srgbClr val="000050"/>
                </a:solidFill>
              </a:rPr>
              <a:t> in vivo.</a:t>
            </a:r>
            <a:r>
              <a:rPr lang="en-US" altLang="fr-FR" dirty="0">
                <a:solidFill>
                  <a:srgbClr val="000050"/>
                </a:solidFill>
              </a:rPr>
              <a:t> </a:t>
            </a:r>
            <a:endParaRPr lang="fr-FR" altLang="fr-FR" dirty="0">
              <a:solidFill>
                <a:srgbClr val="000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200" dirty="0">
              <a:solidFill>
                <a:prstClr val="black"/>
              </a:solidFill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200" dirty="0">
              <a:solidFill>
                <a:prstClr val="black"/>
              </a:solidFill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5" name="Rectangle 14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19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Brain metabolites are cell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specific molecules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7"/>
          <p:cNvSpPr txBox="1"/>
          <p:nvPr/>
        </p:nvSpPr>
        <p:spPr>
          <a:xfrm>
            <a:off x="1622135" y="873077"/>
            <a:ext cx="89375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altLang="fr-FR" dirty="0">
                <a:solidFill>
                  <a:srgbClr val="000050"/>
                </a:solidFill>
              </a:rPr>
              <a:t>DW-MRS </a:t>
            </a:r>
            <a:r>
              <a:rPr lang="fr-FR" altLang="fr-FR" dirty="0" err="1">
                <a:solidFill>
                  <a:srgbClr val="000050"/>
                </a:solidFill>
              </a:rPr>
              <a:t>is</a:t>
            </a:r>
            <a:r>
              <a:rPr lang="fr-FR" altLang="fr-FR" dirty="0">
                <a:solidFill>
                  <a:srgbClr val="000050"/>
                </a:solidFill>
              </a:rPr>
              <a:t> a unique </a:t>
            </a:r>
            <a:r>
              <a:rPr lang="fr-FR" altLang="fr-FR" dirty="0" err="1">
                <a:solidFill>
                  <a:srgbClr val="000050"/>
                </a:solidFill>
              </a:rPr>
              <a:t>tool</a:t>
            </a:r>
            <a:r>
              <a:rPr lang="fr-FR" altLang="fr-FR" dirty="0">
                <a:solidFill>
                  <a:srgbClr val="000050"/>
                </a:solidFill>
              </a:rPr>
              <a:t> to </a:t>
            </a:r>
            <a:r>
              <a:rPr lang="fr-FR" altLang="fr-FR" dirty="0" err="1">
                <a:solidFill>
                  <a:srgbClr val="000050"/>
                </a:solidFill>
              </a:rPr>
              <a:t>investigate</a:t>
            </a:r>
            <a:r>
              <a:rPr lang="fr-FR" altLang="fr-FR" dirty="0">
                <a:solidFill>
                  <a:srgbClr val="000050"/>
                </a:solidFill>
              </a:rPr>
              <a:t> the </a:t>
            </a:r>
            <a:r>
              <a:rPr lang="fr-FR" altLang="fr-FR" b="1" u="sng" dirty="0">
                <a:solidFill>
                  <a:srgbClr val="000050"/>
                </a:solidFill>
              </a:rPr>
              <a:t>motion</a:t>
            </a:r>
            <a:r>
              <a:rPr lang="fr-FR" altLang="fr-FR" dirty="0">
                <a:solidFill>
                  <a:srgbClr val="000050"/>
                </a:solidFill>
              </a:rPr>
              <a:t> of </a:t>
            </a:r>
            <a:r>
              <a:rPr lang="fr-FR" altLang="fr-FR" dirty="0" err="1">
                <a:solidFill>
                  <a:srgbClr val="000050"/>
                </a:solidFill>
              </a:rPr>
              <a:t>brain</a:t>
            </a:r>
            <a:r>
              <a:rPr lang="fr-FR" altLang="fr-FR" dirty="0">
                <a:solidFill>
                  <a:srgbClr val="000050"/>
                </a:solidFill>
              </a:rPr>
              <a:t> </a:t>
            </a:r>
            <a:r>
              <a:rPr lang="fr-FR" altLang="fr-FR" dirty="0" err="1">
                <a:solidFill>
                  <a:srgbClr val="000050"/>
                </a:solidFill>
              </a:rPr>
              <a:t>metabolites</a:t>
            </a:r>
            <a:r>
              <a:rPr lang="fr-FR" altLang="fr-FR" dirty="0">
                <a:solidFill>
                  <a:srgbClr val="000050"/>
                </a:solidFill>
              </a:rPr>
              <a:t> in vivo.</a:t>
            </a:r>
            <a:r>
              <a:rPr lang="en-US" altLang="fr-FR" dirty="0">
                <a:solidFill>
                  <a:srgbClr val="000050"/>
                </a:solidFill>
              </a:rPr>
              <a:t> </a:t>
            </a:r>
            <a:endParaRPr lang="fr-FR" altLang="fr-FR" dirty="0">
              <a:solidFill>
                <a:srgbClr val="000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200" dirty="0">
              <a:solidFill>
                <a:prstClr val="black"/>
              </a:solidFill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200" dirty="0">
              <a:solidFill>
                <a:prstClr val="black"/>
              </a:solidFill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47" name="Rectangle 46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49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Brain metabolites are cell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specific molecules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0112" y="1579127"/>
            <a:ext cx="4738705" cy="4853100"/>
            <a:chOff x="1945104" y="1650567"/>
            <a:chExt cx="4738705" cy="4853100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431125" y="2757429"/>
              <a:ext cx="2712375" cy="37176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400">
                <a:latin typeface="Tahoma" pitchFamily="116" charset="0"/>
              </a:endParaRPr>
            </a:p>
          </p:txBody>
        </p:sp>
        <p:sp>
          <p:nvSpPr>
            <p:cNvPr id="38" name="ZoneTexte 7"/>
            <p:cNvSpPr txBox="1"/>
            <p:nvPr/>
          </p:nvSpPr>
          <p:spPr>
            <a:xfrm>
              <a:off x="1945104" y="1650567"/>
              <a:ext cx="4738705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2000" dirty="0">
                <a:solidFill>
                  <a:srgbClr val="000050"/>
                </a:solidFill>
              </a:endParaRPr>
            </a:p>
            <a:p>
              <a:pPr marL="800100" lvl="1" indent="-342900" fontAlgn="auto">
                <a:spcBef>
                  <a:spcPts val="0"/>
                </a:spcBef>
                <a:spcAft>
                  <a:spcPts val="0"/>
                </a:spcAft>
                <a:buBlip>
                  <a:blip r:embed="rId5"/>
                </a:buBlip>
              </a:pPr>
              <a:r>
                <a:rPr lang="fr-FR" dirty="0" err="1">
                  <a:solidFill>
                    <a:srgbClr val="000050"/>
                  </a:solidFill>
                </a:rPr>
                <a:t>Compartment</a:t>
              </a:r>
              <a:r>
                <a:rPr lang="fr-FR" dirty="0">
                  <a:solidFill>
                    <a:srgbClr val="000050"/>
                  </a:solidFill>
                </a:rPr>
                <a:t> </a:t>
              </a:r>
              <a:r>
                <a:rPr lang="fr-FR" dirty="0" err="1">
                  <a:solidFill>
                    <a:srgbClr val="000050"/>
                  </a:solidFill>
                </a:rPr>
                <a:t>specificity</a:t>
              </a:r>
              <a:endParaRPr lang="fr-FR" dirty="0">
                <a:solidFill>
                  <a:srgbClr val="000050"/>
                </a:solidFill>
              </a:endParaRPr>
            </a:p>
            <a:p>
              <a:pPr marL="800100" lvl="1" indent="-3429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Blip>
                  <a:blip r:embed="rId5"/>
                </a:buBlip>
              </a:pPr>
              <a:r>
                <a:rPr lang="fr-FR" dirty="0">
                  <a:solidFill>
                    <a:srgbClr val="000050"/>
                  </a:solidFill>
                </a:rPr>
                <a:t>No extra-cellular space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57175" indent="-257175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endParaRPr lang="en-GB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3" t="18354" r="20178" b="17833"/>
            <a:stretch/>
          </p:blipFill>
          <p:spPr>
            <a:xfrm>
              <a:off x="2525722" y="2714565"/>
              <a:ext cx="2617778" cy="378910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5356" r="49756" b="47201"/>
          <a:stretch/>
        </p:blipFill>
        <p:spPr>
          <a:xfrm>
            <a:off x="404595" y="1828710"/>
            <a:ext cx="2195700" cy="2440257"/>
          </a:xfrm>
          <a:prstGeom prst="rect">
            <a:avLst/>
          </a:prstGeom>
        </p:spPr>
      </p:pic>
      <p:pic>
        <p:nvPicPr>
          <p:cNvPr id="17" name="Image 2"/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4161" r="14996" b="6836"/>
          <a:stretch/>
        </p:blipFill>
        <p:spPr bwMode="auto">
          <a:xfrm>
            <a:off x="404595" y="4359645"/>
            <a:ext cx="2093999" cy="190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35254" y="5023854"/>
            <a:ext cx="4552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[NAA] &amp; [</a:t>
            </a:r>
            <a:r>
              <a:rPr lang="en-US" sz="1600" b="1" dirty="0" err="1" smtClean="0">
                <a:latin typeface="Calibri" charset="0"/>
                <a:ea typeface="Calibri" charset="0"/>
                <a:cs typeface="Calibri" charset="0"/>
              </a:rPr>
              <a:t>Glu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], large consensus mostly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in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 neurons  </a:t>
            </a:r>
            <a:endParaRPr lang="en-US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35254" y="1791439"/>
            <a:ext cx="455201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18 different studies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suggest</a:t>
            </a:r>
            <a:r>
              <a:rPr lang="en-US" sz="1600" baseline="30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ctr">
              <a:buFont typeface="Wingdings" charset="2"/>
              <a:buChar char="Ø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[Ins] in neurons (except NT2-N) &lt; 4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mM</a:t>
            </a:r>
            <a:endParaRPr lang="en-US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ctr">
              <a:buFont typeface="Wingdings" charset="2"/>
              <a:buChar char="Ø"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[Ins] in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astrocytes ~ 12-15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mM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285750" indent="-285750" algn="ctr">
              <a:buFont typeface="Wingdings" charset="2"/>
              <a:buChar char="Ø"/>
            </a:pPr>
            <a:endParaRPr lang="en-US" sz="16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[Ins] ~ 3x higher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in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 astrocytes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compared to 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neurons</a:t>
            </a:r>
          </a:p>
          <a:p>
            <a:pPr algn="ctr"/>
            <a:endParaRPr lang="en-US" sz="1600" dirty="0"/>
          </a:p>
        </p:txBody>
      </p:sp>
      <p:sp>
        <p:nvSpPr>
          <p:cNvPr id="21" name="ZoneTexte 8"/>
          <p:cNvSpPr txBox="1"/>
          <p:nvPr/>
        </p:nvSpPr>
        <p:spPr>
          <a:xfrm>
            <a:off x="7266047" y="5785896"/>
            <a:ext cx="2954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Tx/>
              <a:buAutoNum type="arabicParenBoth"/>
              <a:defRPr/>
            </a:pPr>
            <a:r>
              <a:rPr lang="en-US" sz="1200" i="1" dirty="0"/>
              <a:t>Fisher S et </a:t>
            </a:r>
            <a:r>
              <a:rPr lang="en-US" sz="1200" i="1" dirty="0" smtClean="0"/>
              <a:t>al., </a:t>
            </a:r>
            <a:r>
              <a:rPr lang="en-US" sz="1200" i="1" dirty="0"/>
              <a:t>J </a:t>
            </a:r>
            <a:r>
              <a:rPr lang="en-US" sz="1200" i="1" dirty="0" err="1"/>
              <a:t>Neurochem</a:t>
            </a:r>
            <a:r>
              <a:rPr lang="en-US" sz="1200" i="1" dirty="0"/>
              <a:t> </a:t>
            </a:r>
            <a:r>
              <a:rPr lang="en-US" sz="1200" i="1" dirty="0" smtClean="0"/>
              <a:t>2002</a:t>
            </a:r>
          </a:p>
          <a:p>
            <a:pPr marL="228600" indent="-228600">
              <a:buFontTx/>
              <a:buAutoNum type="arabicParenBoth"/>
              <a:defRPr/>
            </a:pPr>
            <a:r>
              <a:rPr lang="en-US" sz="1200" i="1" dirty="0" err="1"/>
              <a:t>Urenjak</a:t>
            </a:r>
            <a:r>
              <a:rPr lang="en-US" sz="1200" i="1" dirty="0"/>
              <a:t> J et al., </a:t>
            </a:r>
            <a:r>
              <a:rPr lang="en-US" sz="1200" i="1" dirty="0" smtClean="0"/>
              <a:t>J </a:t>
            </a:r>
            <a:r>
              <a:rPr lang="en-US" sz="1200" i="1" dirty="0" err="1"/>
              <a:t>Neurosci</a:t>
            </a:r>
            <a:r>
              <a:rPr lang="en-US" sz="1200" i="1" dirty="0"/>
              <a:t>. </a:t>
            </a:r>
            <a:r>
              <a:rPr lang="en-US" sz="1200" i="1" dirty="0" smtClean="0"/>
              <a:t>1993</a:t>
            </a:r>
          </a:p>
          <a:p>
            <a:pPr marL="228600" indent="-228600">
              <a:buFontTx/>
              <a:buAutoNum type="arabicParenBoth"/>
              <a:defRPr/>
            </a:pPr>
            <a:r>
              <a:rPr lang="fr-FR" sz="1200" i="1" dirty="0"/>
              <a:t>Le Belle JE et </a:t>
            </a:r>
            <a:r>
              <a:rPr lang="fr-FR" sz="1200" i="1" dirty="0" smtClean="0"/>
              <a:t>al. </a:t>
            </a:r>
            <a:r>
              <a:rPr lang="en-US" sz="1200" i="1" dirty="0"/>
              <a:t>NMR Biomed. 2002</a:t>
            </a:r>
            <a:endParaRPr lang="fr-FR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7035254" y="3454194"/>
            <a:ext cx="47813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ctr">
              <a:buFont typeface="Wingdings" charset="2"/>
              <a:buChar char="Ø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tCho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] ~ 2.5x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higher in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glia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compared to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neurons</a:t>
            </a:r>
            <a:r>
              <a:rPr lang="en-US" sz="1600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tCho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] ~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10x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higher in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glia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compared to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neurons</a:t>
            </a:r>
            <a:r>
              <a:rPr lang="en-US" sz="1600" baseline="30000" dirty="0" smtClean="0">
                <a:latin typeface="Calibri" charset="0"/>
                <a:ea typeface="Calibri" charset="0"/>
                <a:cs typeface="Calibri" charset="0"/>
              </a:rPr>
              <a:t>3</a:t>
            </a:r>
          </a:p>
          <a:p>
            <a:pPr marL="285750" indent="-285750" algn="ctr">
              <a:buFont typeface="Wingdings" charset="2"/>
              <a:buChar char="Ø"/>
            </a:pPr>
            <a:endParaRPr lang="en-US" sz="16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sz="1600" b="1" dirty="0" err="1" smtClean="0">
                <a:latin typeface="Calibri" charset="0"/>
                <a:ea typeface="Calibri" charset="0"/>
                <a:cs typeface="Calibri" charset="0"/>
              </a:rPr>
              <a:t>tCho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] ~ 6x higher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glia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compared to 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neurons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119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7"/>
          <p:cNvSpPr txBox="1"/>
          <p:nvPr/>
        </p:nvSpPr>
        <p:spPr>
          <a:xfrm>
            <a:off x="1622135" y="873077"/>
            <a:ext cx="89375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altLang="fr-FR" dirty="0">
                <a:solidFill>
                  <a:srgbClr val="000050"/>
                </a:solidFill>
              </a:rPr>
              <a:t>DW-MRS </a:t>
            </a:r>
            <a:r>
              <a:rPr lang="fr-FR" altLang="fr-FR" dirty="0" err="1">
                <a:solidFill>
                  <a:srgbClr val="000050"/>
                </a:solidFill>
              </a:rPr>
              <a:t>is</a:t>
            </a:r>
            <a:r>
              <a:rPr lang="fr-FR" altLang="fr-FR" dirty="0">
                <a:solidFill>
                  <a:srgbClr val="000050"/>
                </a:solidFill>
              </a:rPr>
              <a:t> a unique </a:t>
            </a:r>
            <a:r>
              <a:rPr lang="fr-FR" altLang="fr-FR" dirty="0" err="1">
                <a:solidFill>
                  <a:srgbClr val="000050"/>
                </a:solidFill>
              </a:rPr>
              <a:t>tool</a:t>
            </a:r>
            <a:r>
              <a:rPr lang="fr-FR" altLang="fr-FR" dirty="0">
                <a:solidFill>
                  <a:srgbClr val="000050"/>
                </a:solidFill>
              </a:rPr>
              <a:t> to </a:t>
            </a:r>
            <a:r>
              <a:rPr lang="fr-FR" altLang="fr-FR" dirty="0" err="1">
                <a:solidFill>
                  <a:srgbClr val="000050"/>
                </a:solidFill>
              </a:rPr>
              <a:t>investigate</a:t>
            </a:r>
            <a:r>
              <a:rPr lang="fr-FR" altLang="fr-FR" dirty="0">
                <a:solidFill>
                  <a:srgbClr val="000050"/>
                </a:solidFill>
              </a:rPr>
              <a:t> the </a:t>
            </a:r>
            <a:r>
              <a:rPr lang="fr-FR" altLang="fr-FR" b="1" u="sng" dirty="0">
                <a:solidFill>
                  <a:srgbClr val="000050"/>
                </a:solidFill>
              </a:rPr>
              <a:t>motion</a:t>
            </a:r>
            <a:r>
              <a:rPr lang="fr-FR" altLang="fr-FR" dirty="0">
                <a:solidFill>
                  <a:srgbClr val="000050"/>
                </a:solidFill>
              </a:rPr>
              <a:t> of </a:t>
            </a:r>
            <a:r>
              <a:rPr lang="fr-FR" altLang="fr-FR" dirty="0" err="1">
                <a:solidFill>
                  <a:srgbClr val="000050"/>
                </a:solidFill>
              </a:rPr>
              <a:t>brain</a:t>
            </a:r>
            <a:r>
              <a:rPr lang="fr-FR" altLang="fr-FR" dirty="0">
                <a:solidFill>
                  <a:srgbClr val="000050"/>
                </a:solidFill>
              </a:rPr>
              <a:t> </a:t>
            </a:r>
            <a:r>
              <a:rPr lang="fr-FR" altLang="fr-FR" dirty="0" err="1">
                <a:solidFill>
                  <a:srgbClr val="000050"/>
                </a:solidFill>
              </a:rPr>
              <a:t>metabolites</a:t>
            </a:r>
            <a:r>
              <a:rPr lang="fr-FR" altLang="fr-FR" dirty="0">
                <a:solidFill>
                  <a:srgbClr val="000050"/>
                </a:solidFill>
              </a:rPr>
              <a:t> in vivo.</a:t>
            </a:r>
            <a:r>
              <a:rPr lang="en-US" altLang="fr-FR" dirty="0">
                <a:solidFill>
                  <a:srgbClr val="000050"/>
                </a:solidFill>
              </a:rPr>
              <a:t> </a:t>
            </a:r>
            <a:endParaRPr lang="fr-FR" altLang="fr-FR" dirty="0">
              <a:solidFill>
                <a:srgbClr val="000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200" dirty="0">
              <a:solidFill>
                <a:prstClr val="black"/>
              </a:solidFill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200" dirty="0">
              <a:solidFill>
                <a:prstClr val="black"/>
              </a:solidFill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56134" y="1846330"/>
            <a:ext cx="5174160" cy="4374662"/>
            <a:chOff x="5762333" y="2422067"/>
            <a:chExt cx="5174160" cy="4374662"/>
          </a:xfrm>
        </p:grpSpPr>
        <p:pic>
          <p:nvPicPr>
            <p:cNvPr id="40" name="Picture 3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07" t="5339" r="22727" b="6875"/>
            <a:stretch/>
          </p:blipFill>
          <p:spPr bwMode="auto">
            <a:xfrm>
              <a:off x="8066918" y="2786583"/>
              <a:ext cx="1467223" cy="11813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Content Placeholder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gray">
            <a:xfrm>
              <a:off x="6916633" y="2422067"/>
              <a:ext cx="1336559" cy="12812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ZoneTexte 7"/>
            <p:cNvSpPr txBox="1"/>
            <p:nvPr/>
          </p:nvSpPr>
          <p:spPr>
            <a:xfrm>
              <a:off x="5762333" y="3857463"/>
              <a:ext cx="5174160" cy="293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2000" dirty="0">
                <a:solidFill>
                  <a:srgbClr val="000050"/>
                </a:solidFill>
              </a:endParaRPr>
            </a:p>
            <a:p>
              <a:pPr marL="800100" lvl="1" indent="-3429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Blip>
                  <a:blip r:embed="rId6"/>
                </a:buBlip>
              </a:pPr>
              <a:r>
                <a:rPr lang="en-GB" kern="0" dirty="0">
                  <a:solidFill>
                    <a:srgbClr val="000050"/>
                  </a:solidFill>
                </a:rPr>
                <a:t>Cellular morphology </a:t>
              </a:r>
            </a:p>
            <a:p>
              <a:pPr marL="800100" lvl="1" indent="-3429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Blip>
                  <a:blip r:embed="rId6"/>
                </a:buBlip>
              </a:pPr>
              <a:r>
                <a:rPr lang="en-GB" kern="0" dirty="0">
                  <a:solidFill>
                    <a:srgbClr val="000050"/>
                  </a:solidFill>
                </a:rPr>
                <a:t>Cytosol viscosity</a:t>
              </a:r>
            </a:p>
            <a:p>
              <a:pPr marL="800100" lvl="1" indent="-3429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Blip>
                  <a:blip r:embed="rId6"/>
                </a:buBlip>
              </a:pPr>
              <a:r>
                <a:rPr lang="en-GB" kern="0" dirty="0">
                  <a:solidFill>
                    <a:srgbClr val="000050"/>
                  </a:solidFill>
                </a:rPr>
                <a:t>Tortuosity</a:t>
              </a:r>
            </a:p>
            <a:p>
              <a:pPr marL="800100" lvl="1" indent="-3429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Blip>
                  <a:blip r:embed="rId6"/>
                </a:buBlip>
              </a:pPr>
              <a:r>
                <a:rPr lang="en-GB" kern="0" dirty="0">
                  <a:solidFill>
                    <a:srgbClr val="000050"/>
                  </a:solidFill>
                </a:rPr>
                <a:t>Changes in intra-cellular structures</a:t>
              </a:r>
            </a:p>
            <a:p>
              <a:pPr marL="800100" lvl="1" indent="-3429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Blip>
                  <a:blip r:embed="rId6"/>
                </a:buBlip>
              </a:pPr>
              <a:r>
                <a:rPr lang="en-GB" kern="0" dirty="0">
                  <a:solidFill>
                    <a:srgbClr val="000050"/>
                  </a:solidFill>
                </a:rPr>
                <a:t>Chemical reactions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57175" indent="-257175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endParaRPr lang="en-GB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47" name="Rectangle 46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49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Brain metabolites are cell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specific molecules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0112" y="1579127"/>
            <a:ext cx="4738705" cy="4853100"/>
            <a:chOff x="1945104" y="1650567"/>
            <a:chExt cx="4738705" cy="4853100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431125" y="2757429"/>
              <a:ext cx="2712375" cy="37176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400">
                <a:latin typeface="Tahoma" pitchFamily="116" charset="0"/>
              </a:endParaRPr>
            </a:p>
          </p:txBody>
        </p:sp>
        <p:sp>
          <p:nvSpPr>
            <p:cNvPr id="38" name="ZoneTexte 7"/>
            <p:cNvSpPr txBox="1"/>
            <p:nvPr/>
          </p:nvSpPr>
          <p:spPr>
            <a:xfrm>
              <a:off x="1945104" y="1650567"/>
              <a:ext cx="4738705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sz="2000" dirty="0">
                <a:solidFill>
                  <a:srgbClr val="000050"/>
                </a:solidFill>
              </a:endParaRPr>
            </a:p>
            <a:p>
              <a:pPr marL="800100" lvl="1" indent="-342900" fontAlgn="auto">
                <a:spcBef>
                  <a:spcPts val="0"/>
                </a:spcBef>
                <a:spcAft>
                  <a:spcPts val="0"/>
                </a:spcAft>
                <a:buBlip>
                  <a:blip r:embed="rId6"/>
                </a:buBlip>
              </a:pPr>
              <a:r>
                <a:rPr lang="fr-FR" dirty="0" err="1">
                  <a:solidFill>
                    <a:srgbClr val="000050"/>
                  </a:solidFill>
                </a:rPr>
                <a:t>Compartment</a:t>
              </a:r>
              <a:r>
                <a:rPr lang="fr-FR" dirty="0">
                  <a:solidFill>
                    <a:srgbClr val="000050"/>
                  </a:solidFill>
                </a:rPr>
                <a:t> </a:t>
              </a:r>
              <a:r>
                <a:rPr lang="fr-FR" dirty="0" err="1">
                  <a:solidFill>
                    <a:srgbClr val="000050"/>
                  </a:solidFill>
                </a:rPr>
                <a:t>specificity</a:t>
              </a:r>
              <a:endParaRPr lang="fr-FR" dirty="0">
                <a:solidFill>
                  <a:srgbClr val="000050"/>
                </a:solidFill>
              </a:endParaRPr>
            </a:p>
            <a:p>
              <a:pPr marL="800100" lvl="1" indent="-3429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Blip>
                  <a:blip r:embed="rId6"/>
                </a:buBlip>
              </a:pPr>
              <a:r>
                <a:rPr lang="fr-FR" dirty="0">
                  <a:solidFill>
                    <a:srgbClr val="000050"/>
                  </a:solidFill>
                </a:rPr>
                <a:t>No extra-cellular space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57175" indent="-257175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endParaRPr lang="en-GB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3" t="18354" r="20178" b="17833"/>
            <a:stretch/>
          </p:blipFill>
          <p:spPr>
            <a:xfrm>
              <a:off x="2525722" y="2714565"/>
              <a:ext cx="2617778" cy="378910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5356" r="49756" b="47201"/>
          <a:stretch/>
        </p:blipFill>
        <p:spPr>
          <a:xfrm>
            <a:off x="404595" y="1828710"/>
            <a:ext cx="2195700" cy="2440257"/>
          </a:xfrm>
          <a:prstGeom prst="rect">
            <a:avLst/>
          </a:prstGeom>
        </p:spPr>
      </p:pic>
      <p:pic>
        <p:nvPicPr>
          <p:cNvPr id="17" name="Image 2"/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4161" r="14996" b="6836"/>
          <a:stretch/>
        </p:blipFill>
        <p:spPr bwMode="auto">
          <a:xfrm>
            <a:off x="404595" y="4359645"/>
            <a:ext cx="2093999" cy="190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8"/>
          <p:cNvSpPr txBox="1">
            <a:spLocks noChangeArrowheads="1"/>
          </p:cNvSpPr>
          <p:nvPr/>
        </p:nvSpPr>
        <p:spPr bwMode="auto">
          <a:xfrm>
            <a:off x="8138651" y="5786801"/>
            <a:ext cx="28091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 err="1"/>
              <a:t>Neuroimage</a:t>
            </a:r>
            <a:r>
              <a:rPr lang="fr-FR" altLang="en-US" sz="1200" i="1" dirty="0"/>
              <a:t> </a:t>
            </a:r>
            <a:r>
              <a:rPr lang="fr-FR" altLang="en-US" sz="1200" dirty="0"/>
              <a:t>(2017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1" name="Group 8"/>
          <p:cNvGrpSpPr>
            <a:grpSpLocks noChangeAspect="1"/>
          </p:cNvGrpSpPr>
          <p:nvPr/>
        </p:nvGrpSpPr>
        <p:grpSpPr bwMode="auto">
          <a:xfrm>
            <a:off x="3124201" y="616258"/>
            <a:ext cx="6011863" cy="5967424"/>
            <a:chOff x="3937069" y="1714501"/>
            <a:chExt cx="3386137" cy="3361183"/>
          </a:xfrm>
        </p:grpSpPr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771736" y="1764297"/>
              <a:ext cx="1707748" cy="1858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82936" tIns="41468" rIns="82936" bIns="41468">
              <a:spAutoFit/>
            </a:bodyPr>
            <a:lstStyle>
              <a:lvl1pPr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n-lt"/>
                  <a:ea typeface="ＭＳ Ｐゴシック" pitchFamily="34" charset="-128"/>
                </a:rPr>
                <a:t>Variations in cell morphology</a:t>
              </a:r>
            </a:p>
          </p:txBody>
        </p:sp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>
              <a:off x="4364818" y="3480956"/>
              <a:ext cx="522948" cy="20802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1" dirty="0" smtClean="0">
                  <a:latin typeface="+mn-lt"/>
                </a:rPr>
                <a:t>Control</a:t>
              </a: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6260799" y="3477561"/>
              <a:ext cx="681855" cy="20802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1" dirty="0" smtClean="0">
                  <a:latin typeface="+mn-lt"/>
                </a:rPr>
                <a:t>Alzheimer</a:t>
              </a:r>
            </a:p>
          </p:txBody>
        </p:sp>
        <p:pic>
          <p:nvPicPr>
            <p:cNvPr id="29708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" t="54805" r="51814" b="3258"/>
            <a:stretch>
              <a:fillRect/>
            </a:stretch>
          </p:blipFill>
          <p:spPr bwMode="auto">
            <a:xfrm>
              <a:off x="4009077" y="3773487"/>
              <a:ext cx="1225550" cy="127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9" name="Imag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39" t="54807" b="3320"/>
            <a:stretch>
              <a:fillRect/>
            </a:stretch>
          </p:blipFill>
          <p:spPr bwMode="auto">
            <a:xfrm>
              <a:off x="6004565" y="3775075"/>
              <a:ext cx="1244600" cy="127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cteur droit 72"/>
            <p:cNvCxnSpPr/>
            <p:nvPr/>
          </p:nvCxnSpPr>
          <p:spPr>
            <a:xfrm>
              <a:off x="4703250" y="4977352"/>
              <a:ext cx="3598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6"/>
            <p:cNvSpPr txBox="1">
              <a:spLocks noChangeArrowheads="1"/>
            </p:cNvSpPr>
            <p:nvPr/>
          </p:nvSpPr>
          <p:spPr bwMode="auto">
            <a:xfrm>
              <a:off x="4631047" y="4781745"/>
              <a:ext cx="863511" cy="19069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  <a:ea typeface="Arial" charset="0"/>
                  <a:cs typeface="Arial" charset="0"/>
                </a:rPr>
                <a:t> 20 µm</a:t>
              </a:r>
            </a:p>
          </p:txBody>
        </p:sp>
        <p:pic>
          <p:nvPicPr>
            <p:cNvPr id="29712" name="Image 2" descr="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47" r="50000" b="2274"/>
            <a:stretch>
              <a:fillRect/>
            </a:stretch>
          </p:blipFill>
          <p:spPr bwMode="auto">
            <a:xfrm>
              <a:off x="4050352" y="2085975"/>
              <a:ext cx="1138238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3" name="Image 2" descr="image0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847" b="2287"/>
            <a:stretch>
              <a:fillRect/>
            </a:stretch>
          </p:blipFill>
          <p:spPr bwMode="auto">
            <a:xfrm>
              <a:off x="6041077" y="2085975"/>
              <a:ext cx="1139825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ZoneTexte 2"/>
            <p:cNvSpPr txBox="1">
              <a:spLocks noChangeArrowheads="1"/>
            </p:cNvSpPr>
            <p:nvPr/>
          </p:nvSpPr>
          <p:spPr bwMode="auto">
            <a:xfrm>
              <a:off x="5232900" y="2230581"/>
              <a:ext cx="792211" cy="2947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latin typeface="+mn-lt"/>
                </a:rPr>
                <a:t>Neuron atrophy</a:t>
              </a:r>
            </a:p>
          </p:txBody>
        </p:sp>
        <p:sp>
          <p:nvSpPr>
            <p:cNvPr id="26" name="ZoneTexte 13"/>
            <p:cNvSpPr txBox="1">
              <a:spLocks noChangeArrowheads="1"/>
            </p:cNvSpPr>
            <p:nvPr/>
          </p:nvSpPr>
          <p:spPr bwMode="auto">
            <a:xfrm>
              <a:off x="5202343" y="3844464"/>
              <a:ext cx="851061" cy="2947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latin typeface="+mn-lt"/>
                </a:rPr>
                <a:t>Astrocyte reactivity</a:t>
              </a:r>
            </a:p>
          </p:txBody>
        </p:sp>
        <p:sp>
          <p:nvSpPr>
            <p:cNvPr id="27" name="Flèche droite 78"/>
            <p:cNvSpPr/>
            <p:nvPr/>
          </p:nvSpPr>
          <p:spPr>
            <a:xfrm>
              <a:off x="5306463" y="2668570"/>
              <a:ext cx="623583" cy="264831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lèche droite 79"/>
            <p:cNvSpPr/>
            <p:nvPr/>
          </p:nvSpPr>
          <p:spPr>
            <a:xfrm>
              <a:off x="5306463" y="4276795"/>
              <a:ext cx="623583" cy="267094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9" name="Connecteur droit 80"/>
            <p:cNvCxnSpPr/>
            <p:nvPr/>
          </p:nvCxnSpPr>
          <p:spPr>
            <a:xfrm flipV="1">
              <a:off x="4837926" y="3411002"/>
              <a:ext cx="1788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6"/>
            <p:cNvSpPr txBox="1">
              <a:spLocks noChangeArrowheads="1"/>
            </p:cNvSpPr>
            <p:nvPr/>
          </p:nvSpPr>
          <p:spPr bwMode="auto">
            <a:xfrm>
              <a:off x="4712238" y="3217611"/>
              <a:ext cx="863510" cy="19069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ea typeface="Arial" charset="0"/>
                  <a:cs typeface="Arial" charset="0"/>
                </a:rPr>
                <a:t> 40 µm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37069" y="1714501"/>
              <a:ext cx="3386137" cy="336118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2" name="Connecteur droit 83"/>
            <p:cNvCxnSpPr/>
            <p:nvPr/>
          </p:nvCxnSpPr>
          <p:spPr>
            <a:xfrm>
              <a:off x="3937069" y="2029128"/>
              <a:ext cx="338613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577976" y="4317520"/>
            <a:ext cx="1214439" cy="2095507"/>
            <a:chOff x="421943" y="3869753"/>
            <a:chExt cx="1214439" cy="2095507"/>
          </a:xfrm>
        </p:grpSpPr>
        <p:sp>
          <p:nvSpPr>
            <p:cNvPr id="33" name="ZoneTexte 12"/>
            <p:cNvSpPr txBox="1">
              <a:spLocks noChangeArrowheads="1"/>
            </p:cNvSpPr>
            <p:nvPr/>
          </p:nvSpPr>
          <p:spPr bwMode="auto">
            <a:xfrm>
              <a:off x="421945" y="3869753"/>
              <a:ext cx="121443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400" b="1" dirty="0"/>
                <a:t>Cho</a:t>
              </a:r>
              <a:endParaRPr lang="en-US" altLang="en-US" sz="1400" b="1" dirty="0"/>
            </a:p>
          </p:txBody>
        </p:sp>
        <p:sp>
          <p:nvSpPr>
            <p:cNvPr id="34" name="ZoneTexte 12"/>
            <p:cNvSpPr txBox="1">
              <a:spLocks noChangeArrowheads="1"/>
            </p:cNvSpPr>
            <p:nvPr/>
          </p:nvSpPr>
          <p:spPr bwMode="auto">
            <a:xfrm>
              <a:off x="421943" y="4845222"/>
              <a:ext cx="121443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400" b="1" dirty="0" err="1"/>
                <a:t>Ins</a:t>
              </a:r>
              <a:endParaRPr lang="en-US" altLang="en-US" sz="1400" b="1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01" y="4177517"/>
              <a:ext cx="1050944" cy="63739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/>
          </p:blipFill>
          <p:spPr>
            <a:xfrm>
              <a:off x="577835" y="5183294"/>
              <a:ext cx="959686" cy="781966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607620" y="1429462"/>
            <a:ext cx="1214439" cy="2105197"/>
            <a:chOff x="1811178" y="3908574"/>
            <a:chExt cx="1214439" cy="210519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936" y="4152838"/>
              <a:ext cx="944923" cy="614200"/>
            </a:xfrm>
            <a:prstGeom prst="rect">
              <a:avLst/>
            </a:prstGeom>
          </p:spPr>
        </p:pic>
        <p:sp>
          <p:nvSpPr>
            <p:cNvPr id="41" name="ZoneTexte 12"/>
            <p:cNvSpPr txBox="1">
              <a:spLocks noChangeArrowheads="1"/>
            </p:cNvSpPr>
            <p:nvPr/>
          </p:nvSpPr>
          <p:spPr bwMode="auto">
            <a:xfrm>
              <a:off x="1811180" y="3908574"/>
              <a:ext cx="121443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400" b="1" dirty="0"/>
                <a:t>NAA</a:t>
              </a:r>
              <a:endParaRPr lang="en-US" altLang="en-US" sz="1400" b="1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7" r="18826"/>
            <a:stretch/>
          </p:blipFill>
          <p:spPr>
            <a:xfrm>
              <a:off x="1930759" y="5087502"/>
              <a:ext cx="1028700" cy="926269"/>
            </a:xfrm>
            <a:prstGeom prst="rect">
              <a:avLst/>
            </a:prstGeom>
          </p:spPr>
        </p:pic>
        <p:sp>
          <p:nvSpPr>
            <p:cNvPr id="43" name="ZoneTexte 12"/>
            <p:cNvSpPr txBox="1">
              <a:spLocks noChangeArrowheads="1"/>
            </p:cNvSpPr>
            <p:nvPr/>
          </p:nvSpPr>
          <p:spPr bwMode="auto">
            <a:xfrm>
              <a:off x="1811178" y="4884043"/>
              <a:ext cx="121443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400" b="1" dirty="0"/>
                <a:t>Glu</a:t>
              </a:r>
              <a:endParaRPr lang="en-US" altLang="en-US" sz="1400" b="1" dirty="0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3124201" y="1193884"/>
            <a:ext cx="6011863" cy="2565751"/>
          </a:xfrm>
          <a:prstGeom prst="rect">
            <a:avLst/>
          </a:prstGeom>
          <a:noFill/>
          <a:ln w="762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124201" y="4126279"/>
            <a:ext cx="6011863" cy="24574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re 1"/>
          <p:cNvSpPr txBox="1">
            <a:spLocks/>
          </p:cNvSpPr>
          <p:nvPr/>
        </p:nvSpPr>
        <p:spPr bwMode="auto">
          <a:xfrm>
            <a:off x="73504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Metabolites: cell-specific probes of tissue microstructure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345368" y="1524318"/>
            <a:ext cx="1094925" cy="1508259"/>
            <a:chOff x="7821367" y="1524317"/>
            <a:chExt cx="1094925" cy="1508259"/>
          </a:xfrm>
        </p:grpSpPr>
        <p:sp>
          <p:nvSpPr>
            <p:cNvPr id="38" name="Down Arrow 37"/>
            <p:cNvSpPr/>
            <p:nvPr/>
          </p:nvSpPr>
          <p:spPr>
            <a:xfrm>
              <a:off x="8109550" y="2057812"/>
              <a:ext cx="518560" cy="974764"/>
            </a:xfrm>
            <a:prstGeom prst="downArrow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 Box 13"/>
            <p:cNvSpPr txBox="1">
              <a:spLocks noChangeArrowheads="1"/>
            </p:cNvSpPr>
            <p:nvPr/>
          </p:nvSpPr>
          <p:spPr bwMode="auto">
            <a:xfrm>
              <a:off x="7821367" y="1524317"/>
              <a:ext cx="1094925" cy="32996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82936" tIns="41468" rIns="82936" bIns="41468">
              <a:spAutoFit/>
            </a:bodyPr>
            <a:lstStyle>
              <a:lvl1pPr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n-lt"/>
                  <a:ea typeface="ＭＳ Ｐゴシック" pitchFamily="34" charset="-128"/>
                </a:rPr>
                <a:t>NAA ADC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431783" y="4782257"/>
            <a:ext cx="956619" cy="1426491"/>
            <a:chOff x="7907782" y="4782256"/>
            <a:chExt cx="956619" cy="1426491"/>
          </a:xfrm>
        </p:grpSpPr>
        <p:sp>
          <p:nvSpPr>
            <p:cNvPr id="47" name="Down Arrow 46"/>
            <p:cNvSpPr/>
            <p:nvPr/>
          </p:nvSpPr>
          <p:spPr>
            <a:xfrm flipH="1" flipV="1">
              <a:off x="8126812" y="4782256"/>
              <a:ext cx="518560" cy="97476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 Box 13"/>
            <p:cNvSpPr txBox="1">
              <a:spLocks noChangeArrowheads="1"/>
            </p:cNvSpPr>
            <p:nvPr/>
          </p:nvSpPr>
          <p:spPr bwMode="auto">
            <a:xfrm>
              <a:off x="7907782" y="5878780"/>
              <a:ext cx="956619" cy="32996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82936" tIns="41468" rIns="82936" bIns="41468">
              <a:spAutoFit/>
            </a:bodyPr>
            <a:lstStyle>
              <a:lvl1pPr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n-lt"/>
                  <a:ea typeface="ＭＳ Ｐゴシック" pitchFamily="34" charset="-128"/>
                </a:rPr>
                <a:t>Ins ADC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50" name="Rectangle 49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9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contenu 2"/>
          <p:cNvSpPr>
            <a:spLocks noGrp="1"/>
          </p:cNvSpPr>
          <p:nvPr>
            <p:ph sz="half" idx="1"/>
          </p:nvPr>
        </p:nvSpPr>
        <p:spPr>
          <a:xfrm>
            <a:off x="1016743" y="1672564"/>
            <a:ext cx="3546335" cy="1147762"/>
          </a:xfrm>
        </p:spPr>
        <p:txBody>
          <a:bodyPr>
            <a:noAutofit/>
          </a:bodyPr>
          <a:lstStyle/>
          <a:p>
            <a:pPr algn="ctr">
              <a:buFontTx/>
              <a:buNone/>
              <a:defRPr/>
            </a:pPr>
            <a:r>
              <a:rPr lang="en-US" sz="2000" b="1" dirty="0"/>
              <a:t>   Brain intracellular metabolites </a:t>
            </a:r>
            <a:r>
              <a:rPr lang="en-US" sz="2000" b="1" dirty="0" smtClean="0"/>
              <a:t>mainly diffuse across length scales comparable with the whole cell structure</a:t>
            </a:r>
            <a:r>
              <a:rPr lang="en-US" sz="2000" b="1" baseline="30000" dirty="0" smtClean="0"/>
              <a:t>1-5</a:t>
            </a:r>
            <a:r>
              <a:rPr lang="en-US" sz="2000" b="1" dirty="0" smtClean="0"/>
              <a:t> </a:t>
            </a:r>
            <a:endParaRPr lang="en-US" sz="2000" b="1" dirty="0"/>
          </a:p>
          <a:p>
            <a:pPr algn="ctr">
              <a:buFontTx/>
              <a:buNone/>
              <a:defRPr/>
            </a:pPr>
            <a:endParaRPr lang="en-US" sz="2000" b="1" dirty="0"/>
          </a:p>
          <a:p>
            <a:pPr algn="ctr">
              <a:buFontTx/>
              <a:buNone/>
              <a:defRPr/>
            </a:pPr>
            <a:r>
              <a:rPr lang="en-US" sz="20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We can use brain metabolites as probes of the brain cell morphology and intracellular space. </a:t>
            </a:r>
            <a:endParaRPr lang="fr-FR" sz="2000" b="1" u="sng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7652" name="Picture 4" descr="Step0.pdf"/>
          <p:cNvPicPr>
            <a:picLocks noChangeAspect="1"/>
          </p:cNvPicPr>
          <p:nvPr/>
        </p:nvPicPr>
        <p:blipFill>
          <a:blip r:embed="rId3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28750"/>
            <a:ext cx="5524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llipse 58"/>
          <p:cNvSpPr/>
          <p:nvPr/>
        </p:nvSpPr>
        <p:spPr>
          <a:xfrm>
            <a:off x="7593014" y="3387725"/>
            <a:ext cx="71437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4762225" y="5661253"/>
            <a:ext cx="5620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Tx/>
              <a:buAutoNum type="arabicParenBoth"/>
              <a:defRPr/>
            </a:pPr>
            <a:r>
              <a:rPr lang="fr-FR" sz="1200" dirty="0" err="1"/>
              <a:t>Marchadour</a:t>
            </a:r>
            <a:r>
              <a:rPr lang="fr-FR" sz="1200" dirty="0"/>
              <a:t> C et al. </a:t>
            </a:r>
            <a:r>
              <a:rPr lang="en-US" sz="1200" i="1" dirty="0"/>
              <a:t>Journal of Cerebral Blood Flow &amp; Metabolism </a:t>
            </a:r>
            <a:r>
              <a:rPr lang="en-US" sz="1200" dirty="0"/>
              <a:t>(2012) </a:t>
            </a:r>
            <a:endParaRPr lang="en-US" sz="1200" dirty="0" smtClean="0"/>
          </a:p>
          <a:p>
            <a:pPr marL="228600" indent="-228600">
              <a:buFontTx/>
              <a:buAutoNum type="arabicParenBoth"/>
              <a:defRPr/>
            </a:pPr>
            <a:r>
              <a:rPr lang="fr-FR" sz="1200" dirty="0" smtClean="0"/>
              <a:t> Najac C et al. </a:t>
            </a:r>
            <a:r>
              <a:rPr lang="fr-FR" sz="1200" dirty="0" err="1" smtClean="0"/>
              <a:t>Neuroimage</a:t>
            </a:r>
            <a:r>
              <a:rPr lang="fr-FR" sz="1200" dirty="0" smtClean="0"/>
              <a:t> (2014) </a:t>
            </a:r>
          </a:p>
          <a:p>
            <a:pPr marL="228600" indent="-228600">
              <a:buFontTx/>
              <a:buAutoNum type="arabicParenBoth"/>
              <a:defRPr/>
            </a:pPr>
            <a:r>
              <a:rPr lang="fr-FR" sz="1200" dirty="0" smtClean="0"/>
              <a:t> </a:t>
            </a:r>
            <a:r>
              <a:rPr lang="fr-FR" sz="1200" dirty="0"/>
              <a:t>Najac C et al. Brain Structure and </a:t>
            </a:r>
            <a:r>
              <a:rPr lang="fr-FR" sz="1200" dirty="0" err="1"/>
              <a:t>Function</a:t>
            </a:r>
            <a:r>
              <a:rPr lang="fr-FR" sz="1200" dirty="0"/>
              <a:t> (2014</a:t>
            </a:r>
            <a:r>
              <a:rPr lang="fr-FR" sz="1200" dirty="0" smtClean="0"/>
              <a:t>)</a:t>
            </a:r>
            <a:endParaRPr lang="fr-FR" sz="1200" dirty="0"/>
          </a:p>
          <a:p>
            <a:pPr marL="228600" indent="-228600">
              <a:buAutoNum type="arabicParenBoth" startAt="4"/>
              <a:defRPr/>
            </a:pPr>
            <a:r>
              <a:rPr lang="fr-FR" sz="1200" dirty="0" smtClean="0"/>
              <a:t>Ligneul </a:t>
            </a:r>
            <a:r>
              <a:rPr lang="fr-FR" sz="1200" dirty="0"/>
              <a:t>C et al. </a:t>
            </a:r>
            <a:r>
              <a:rPr lang="fr-FR" sz="1200" i="1" dirty="0" err="1"/>
              <a:t>Magnetic</a:t>
            </a:r>
            <a:r>
              <a:rPr lang="fr-FR" sz="1200" i="1" dirty="0"/>
              <a:t> </a:t>
            </a:r>
            <a:r>
              <a:rPr lang="fr-FR" sz="1200" i="1" dirty="0" err="1"/>
              <a:t>Resonance</a:t>
            </a:r>
            <a:r>
              <a:rPr lang="fr-FR" sz="1200" i="1" dirty="0"/>
              <a:t> in </a:t>
            </a:r>
            <a:r>
              <a:rPr lang="fr-FR" sz="1200" i="1" dirty="0" err="1"/>
              <a:t>Medicine</a:t>
            </a:r>
            <a:r>
              <a:rPr lang="fr-FR" sz="1200" i="1" dirty="0"/>
              <a:t> </a:t>
            </a:r>
            <a:r>
              <a:rPr lang="fr-FR" sz="1200" dirty="0"/>
              <a:t>(</a:t>
            </a:r>
            <a:r>
              <a:rPr lang="fr-FR" sz="1200" dirty="0" smtClean="0"/>
              <a:t>2017)</a:t>
            </a:r>
          </a:p>
          <a:p>
            <a:pPr marL="228600" indent="-228600">
              <a:buFontTx/>
              <a:buAutoNum type="arabicParenBoth" startAt="4"/>
              <a:defRPr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 err="1"/>
              <a:t>Neuroimage</a:t>
            </a:r>
            <a:r>
              <a:rPr lang="fr-FR" altLang="en-US" sz="1200" i="1" dirty="0"/>
              <a:t> </a:t>
            </a:r>
            <a:r>
              <a:rPr lang="fr-FR" altLang="en-US" sz="1200" dirty="0"/>
              <a:t>(2017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Diffusion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weighted MRS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can use metabolites as probe molecules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1" name="Rectangle 10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17 0.00255 C 0.0043 0.0088 0.00248 0.01158 0.00208 0.02362 C 0.00221 0.025 0.00208 0.02662 0.00261 0.02778 C 0.00469 0.03195 0.00729 0.02709 0.00261 0.03241 C 0.00182 0.0382 0.00234 0.04074 0.0043 0.04514 C 0.00339 0.05255 0.00339 0.05695 0.00117 0.06274 C -0.00078 0.07153 0.00065 0.06829 -0.00195 0.07454 C -0.00221 0.0794 -0.00195 0.08473 -0.0026 0.08889 C -0.00273 0.09098 -0.0043 0.09098 -0.00482 0.0919 C -0.00872 0.1007 -0.00195 0.0919 -0.00794 0.09838 C -0.0095 0.10649 -0.00976 0.11158 -0.01328 0.11713 C -0.0138 0.11875 -0.01406 0.11968 -0.01419 0.12107 C -0.01445 0.12639 -0.01419 0.13195 -0.0151 0.13727 C -0.01575 0.1419 -0.02161 0.14399 -0.02161 0.14422 C -0.02396 0.15417 -0.0194 0.14352 -0.01901 0.14167 C -0.01784 0.13426 -0.01875 0.12616 -0.01419 0.12431 C -0.00924 0.11852 -0.01185 0.11274 -0.00976 0.10787 C -0.00846 0.10533 -0.00482 0.10301 -0.00482 0.10324 C -0.00377 0.09121 -0.0043 0.09514 -0.00872 0.08774 C -0.01016 0.09468 -0.00781 0.09931 -0.00404 0.10162 C -0.0043 0.10487 -0.00404 0.10857 -0.00482 0.11204 C -0.00547 0.11412 -0.01263 0.12454 -0.01419 0.12639 C -0.01588 0.14352 -0.01706 0.14422 -0.02474 0.15301 C -0.02617 0.16042 -0.02513 0.15625 -0.02864 0.16528 C -0.02904 0.16667 -0.0306 0.17037 -0.03021 0.16899 C -0.02812 0.16459 -0.02604 0.15926 -0.02409 0.15463 C -0.02331 0.15186 -0.02109 0.14676 -0.02109 0.14699 C -0.02044 0.13982 -0.0207 0.13704 -0.01706 0.13334 C -0.01627 0.1338 -0.0151 0.13334 -0.0151 0.13473 C -0.01432 0.13936 -0.02109 0.14399 -0.02109 0.14422 C -0.02252 0.14838 -0.02357 0.15186 -0.02474 0.15602 C -0.02617 0.17084 -0.02747 0.16783 -0.03489 0.17176 C -0.0332 0.18079 -0.0306 0.1838 -0.03489 0.19468 C -0.03646 0.20417 -0.03555 0.21112 -0.04193 0.21412 C -0.04258 0.21482 -0.04375 0.21505 -0.04414 0.2169 C -0.04479 0.21991 -0.04375 0.22362 -0.04505 0.22686 C -0.04557 0.22917 -0.04922 0.2294 -0.04922 0.22963 C -0.05443 0.23797 -0.0487 0.22686 -0.05247 0.24352 C -0.05299 0.24607 -0.05612 0.24908 -0.05716 0.25047 C -0.06094 0.26019 -0.05547 0.25139 -0.05456 0.24908 C -0.05404 0.24491 -0.05078 0.23681 -0.05078 0.23704 C -0.0513 0.23334 -0.05364 0.22292 -0.05143 0.21968 C -0.05065 0.21783 -0.04909 0.21899 -0.04792 0.21829 C -0.04544 0.21227 -0.04414 0.21181 -0.03945 0.21042 C -0.03971 0.20764 -0.03945 0.20463 -0.0401 0.20278 C -0.04062 0.20139 -0.04232 0.19977 -0.04258 0.20116 C -0.04648 0.22037 -0.03945 0.21459 -0.04544 0.21829 C -0.05443 0.22894 -0.04752 0.21713 -0.05078 0.23982 C -0.0513 0.24283 -0.05404 0.24769 -0.05404 0.24792 C -0.05456 0.2588 -0.05404 0.25926 -0.05911 0.26181 C -0.06237 0.26968 -0.0612 0.27269 -0.06641 0.27755 C -0.06706 0.28264 -0.06497 0.29283 -0.06706 0.29699 C -0.06758 0.29862 -0.06927 0.29769 -0.07083 0.29815 C -0.06953 0.30487 -0.072 0.30695 -0.07539 0.30973 C -0.07526 0.30602 -0.07344 0.29514 -0.07292 0.29422 C -0.072 0.29283 -0.07057 0.29329 -0.06914 0.29329 C -0.0681 0.29329 -0.07148 0.29375 -0.07213 0.29422 C -0.07643 0.30116 -0.07604 0.30394 -0.07005 0.29931 C -0.06654 0.29028 -0.06588 0.29399 -0.06914 0.2875 C -0.07057 0.28056 -0.06771 0.28102 -0.06562 0.27755 C -0.06367 0.27477 -0.06094 0.26922 -0.06094 0.26945 C -0.05846 0.24237 -0.0612 0.25649 -0.05456 0.24514 C -0.05351 0.23843 -0.0543 0.23172 -0.05013 0.2294 C -0.05364 0.23727 -0.05182 0.24769 -0.05846 0.25047 C -0.05638 0.24468 -0.05299 0.23936 -0.05013 0.23426 C -0.0487 0.22894 -0.04713 0.22292 -0.04596 0.2169 C -0.04557 0.21343 -0.04661 0.20764 -0.04505 0.20625 C -0.04075 0.20324 -0.0431 0.20417 -0.03854 0.20278 C -0.03945 0.21042 -0.03945 0.21343 -0.04193 0.21968 C -0.04362 0.21019 -0.04232 0.22107 -0.04101 0.21181 C -0.04023 0.20741 -0.04075 0.20301 -0.0401 0.19838 C -0.03958 0.19468 -0.03607 0.18959 -0.03489 0.18658 C -0.03398 0.18195 -0.03333 0.17848 -0.03177 0.175 C -0.03047 0.1676 -0.03177 0.17153 -0.02617 0.16528 C -0.02565 0.16459 -0.02409 0.16274 -0.02409 0.16297 C -0.02252 0.15834 -0.01953 0.14584 -0.02565 0.15301 C -0.02812 0.16019 -0.02995 0.16459 -0.02409 0.16667 C -0.02357 0.15764 -0.02252 0.14815 -0.01953 0.14005 C -0.01862 0.13334 -0.01406 0.13033 -0.01107 0.12524 C -0.01068 0.11945 -0.01068 0.11366 -0.01029 0.10787 C -0.00976 0.10139 -0.00547 0.09723 -0.00312 0.0919 C -0.00299 0.09098 -0.0026 0.08658 -0.0026 0.08774 C -0.0026 0.09098 -0.00273 0.09329 -0.00312 0.0963 C -0.00391 0.09977 -0.00547 0.1007 -0.00716 0.10301 C -0.01068 0.11204 -0.00976 0.10764 -0.01107 0.11459 C -0.01068 0.1169 -0.01146 0.11991 -0.01029 0.12107 C -0.00976 0.12223 -0.00833 0.12014 -0.00794 0.11899 C -0.00716 0.11574 -0.00755 0.11158 -0.00716 0.10787 C -0.00638 0.09931 -0.00364 0.0875 0.00052 0.08287 C 0.0013 0.0669 -0.00143 0.05602 0.00586 0.04769 C 0.00651 0.04653 0.00742 0.04537 0.00742 0.04375 C 0.00729 0.0426 0.0056 0.0426 0.00534 0.04144 C 0.00287 0.03588 0.00469 0.03334 0.00052 0.03033 C 0.00156 0.02061 0.00274 0.02269 0.00873 0.0213 C 0.01133 0.01737 0.01185 0.01459 0.01341 0.00926 C 0.01419 0.00649 0.01654 0.00139 0.01654 0.00162 C 0.02214 0.00255 0.02253 0.00209 0.02422 0.01112 C 0.02787 0.00834 0.02891 0.00093 0.0319 -0.00416 C 0.03373 -0.00995 0.03477 -0.01597 0.0388 -0.01875 C 0.04219 -0.0243 0.0418 -0.02638 0.04636 -0.02268 C 0.04662 -0.02106 0.04623 -0.01805 0.04701 -0.01713 C 0.04987 -0.01365 0.05078 -0.02708 0.05104 -0.02824 C 0.05156 -0.02407 0.05339 -0.01736 0.04805 -0.02384 C 0.04596 -0.02592 0.04557 -0.03564 0.04557 -0.03541 C 0.04401 -0.03495 0.04219 -0.03495 0.04089 -0.03333 C 0.04011 -0.03171 0.04076 -0.02939 0.04024 -0.02824 C 0.03893 -0.02384 0.03594 -0.02152 0.03333 -0.02013 C 0.03177 -0.01134 0.03503 0.00301 0.03021 0.00787 C 0.02878 0.00973 0.02617 0.00949 0.02422 0.01112 C 0.0263 0.01621 0.0293 0.01806 0.028 0.02362 C 0.02826 0.025 0.0293 0.02639 0.02891 0.02778 C 0.02826 0.0294 0.02682 0.03241 0.02565 0.03033 C 0.02448 0.02871 0.02526 0.02524 0.025 0.02246 C 0.02448 0.01991 0.02331 0.01505 0.02331 0.01528 C 0.02357 0.01065 0.02357 0.00556 0.02422 0.00139 C 0.02435 -4.07407E-6 0.02617 -0.00671 0.02422 -0.00787 C 0.01823 -0.01064 0.01185 -0.00949 0.00586 -0.0118 C 0.00456 -0.02384 0.0043 -0.01574 0.00052 -0.02384 C -0.00625 -0.03796 -0.00495 -0.03518 -0.01706 -0.03888 C -0.01888 -0.0449 -0.01797 -0.04953 -0.02161 -0.05185 C -0.02812 -0.04884 -0.03463 -0.05092 -0.04101 -0.05463 C -0.05065 -0.05115 -0.03763 -0.05555 -0.05078 -0.05185 C -0.0526 -0.05138 -0.05729 -0.05046 -0.05547 -0.05046 C -0.04818 -0.05046 -0.04062 -0.05138 -0.03333 -0.05185 C -0.03294 -0.05439 -0.03281 -0.05625 -0.03255 -0.05833 C -0.03255 -0.05972 -0.03112 -0.0618 -0.03177 -0.0625 C -0.0332 -0.06435 -0.03489 -0.06342 -0.03633 -0.06365 C -0.03932 -0.06435 -0.04219 -0.06481 -0.04505 -0.06527 C -0.04544 -0.06597 -0.04596 -0.06643 -0.047 -0.06666 C -0.04948 -0.06736 -0.05234 -0.06666 -0.05456 -0.06782 C -0.05638 -0.06851 -0.05989 -0.07963 -0.06016 -0.08009 C -0.06146 -0.08333 -0.06471 -0.08078 -0.06706 -0.08125 C -0.06953 -0.08379 -0.07031 -0.08333 -0.07174 -0.08773 C -0.072 -0.08888 -0.07187 -0.09051 -0.07213 -0.09189 C -0.07292 -0.09305 -0.07799 -0.09444 -0.07838 -0.09444 C -0.0776 -0.09537 -0.07708 -0.09722 -0.0763 -0.09722 C -0.07396 -0.09722 -0.06771 -0.09027 -0.06562 -0.08912 C -0.06536 -0.08796 -0.06471 -0.08726 -0.06471 -0.08564 C -0.06471 -0.08356 -0.06601 -0.08171 -0.06562 -0.08009 C -0.06497 -0.07754 -0.05755 -0.07638 -0.05716 -0.07615 C -0.05091 -0.07338 -0.04766 -0.06504 -0.04193 -0.0625 C -0.04414 -0.05416 -0.0457 -0.05601 -0.05143 -0.05463 C -0.05729 -0.04861 -0.06445 -0.04838 -0.07083 -0.04513 C -0.07305 -0.04375 -0.07838 -0.0412 -0.07838 -0.04097 C -0.08086 -0.03518 -0.08203 -0.03125 -0.0862 -0.02916 C -0.08724 -0.03564 -0.08828 -0.03611 -0.09232 -0.03449 C -0.09818 -0.02824 -0.10716 -0.02963 -0.11302 -0.02916 C -0.11862 -0.02685 -0.11354 -0.02916 -0.11849 -0.02615 C -0.11992 -0.02523 -0.12279 -0.02384 -0.12279 -0.02361 C -0.12891 -0.01689 -0.12982 -0.03078 -0.13594 -0.03449 C -0.14206 -0.03379 -0.14766 -0.03078 -0.15351 -0.02824 C -0.15716 -0.02592 -0.15898 -0.02384 -0.16276 -0.02268 C -0.16458 -0.02314 -0.16693 -0.02338 -0.16888 -0.02384 C -0.17057 -0.0243 -0.17279 -0.02615 -0.17279 -0.02592 C -0.17279 -0.02801 -0.17279 -0.02939 -0.17279 -0.03032 C -0.16888 -0.03935 -0.16992 -0.025 -0.16888 -0.02268 C -0.16862 -0.02152 -0.16732 -0.02106 -0.1668 -0.02013 C -0.16198 -0.02268 -0.16172 -0.02893 -0.1582 -0.03333 C -0.15026 -0.03287 -0.14193 -0.03287 -0.13359 -0.03148 C -0.13294 -0.03148 -0.13502 -0.03032 -0.13594 -0.03032 C -0.14284 -0.03032 -0.14974 -0.03101 -0.15664 -0.03148 C -0.15547 -0.03101 -0.15404 -0.03078 -0.15273 -0.03032 C -0.1513 -0.02963 -0.14818 -0.02824 -0.14818 -0.02801 C -0.14414 -0.02847 -0.13242 -0.02916 -0.12747 -0.03032 C -0.12422 -0.03101 -0.12174 -0.03703 -0.11849 -0.0375 C -0.1095 -0.03888 -0.10104 -0.03935 -0.09232 -0.04004 C -0.07943 -0.04513 -0.07526 -0.0456 -0.05911 -0.04699 C -0.05325 -0.04884 -0.04674 -0.04745 -0.04101 -0.05046 C -0.03698 -0.05532 -0.03255 -0.05486 -0.02799 -0.05601 C -0.01901 -0.06666 -0.0319 -0.05023 -0.02474 -0.0625 C -0.02161 -0.06805 -0.01328 -0.06736 -0.01029 -0.06782 C -0.01016 -0.06828 -0.00586 -0.07939 -0.00404 -0.08125 C -0.00195 -0.08402 0.00248 -0.08426 0.00534 -0.08703 C 0.01016 -0.09074 0.0125 -0.09328 0.0181 -0.09444 C 0.025 -0.09861 0.02096 -0.09953 0.03021 -0.10138 C 0.03529 -0.10347 0.03776 -0.11319 0.03958 -0.12152 C 0.03685 -0.13379 0.03893 -0.1331 0.04479 -0.13449 C 0.04753 -0.13981 0.04935 -0.13935 0.05104 -0.14513 C 0.04753 -0.15301 0.04232 -0.15254 0.04089 -0.14236 C 0.04167 -0.13796 0.04232 -0.1331 0.04245 -0.12754 C 0.04297 -0.1206 0.03737 -0.11736 0.0349 -0.11226 C 0.03373 -0.10231 0.03281 -0.10578 0.03021 -0.11226 C 0.03112 -0.12546 0.03177 -0.13009 0.03425 -0.1412 C 0.03451 -0.14791 0.03425 -0.15439 0.0349 -0.16134 C 0.03529 -0.16504 0.03776 -0.16666 0.0388 -0.16921 C 0.03919 -0.17037 0.04024 -0.17384 0.03958 -0.17314 C 0.03021 -0.16412 0.04349 -0.17013 0.03425 -0.16666 C 0.03242 -0.16689 0.02969 -0.16551 0.02891 -0.16759 C 0.02005 -0.19814 0.03307 -0.18217 0.02565 -0.19051 C 0.02422 -0.19398 0.01966 -0.19884 0.01966 -0.19861 C 0.0194 -0.20046 0.01849 -0.20185 0.01875 -0.2037 C 0.01888 -0.20694 0.02018 -0.21319 0.02018 -0.21273 C 0.02018 -0.21597 0.02018 -0.21944 0.01966 -0.22199 C 0.01927 -0.22338 0.01784 -0.22222 0.01732 -0.22338 C 0.0168 -0.2243 0.01693 -0.22615 0.01654 -0.22754 C 0.01563 -0.23263 0.01315 -0.2368 0.01185 -0.24213 C 0.01211 -0.24328 0.01198 -0.24676 0.01276 -0.24583 C 0.0138 -0.24537 0.0138 -0.24259 0.01406 -0.24097 C 0.01641 -0.23217 0.01471 -0.23611 0.0181 -0.23032 C 0.01966 -0.22199 0.01836 -0.22754 0.02253 -0.21574 L 0.02253 -0.21551 C 0.025 -0.20463 0.02526 -0.19236 0.03112 -0.18518 C 0.03333 -0.17268 0.02904 -0.16088 0.03333 -0.14907 C 0.03255 -0.14375 0.03203 -0.14051 0.03021 -0.13564 C 0.03112 -0.12245 0.03346 -0.11319 0.03112 -0.1 C 0.03151 -0.09583 0.03086 -0.09097 0.0319 -0.08773 C 0.03242 -0.08703 0.03425 -0.08773 0.03425 -0.08912 C 0.03529 -0.09976 0.03177 -0.11342 0.03815 -0.11713 C 0.03633 -0.12638 0.03503 -0.12176 0.03646 -0.13333 C 0.03919 -0.12592 0.03633 -0.12199 0.0349 -0.11435 C 0.03399 -0.10231 0.03399 -0.10324 0.02734 -0.10509 C 0.02761 -0.10671 0.02761 -0.10879 0.028 -0.11041 C 0.0319 -0.12407 0.03542 -0.11875 0.04245 -0.12407 C 0.04662 -0.12662 0.04636 -0.12754 0.05026 -0.13449 C 0.05521 -0.14259 0.05482 -0.15648 0.06029 -0.16273 C 0.06081 -0.16481 0.06159 -0.1662 0.06172 -0.16759 C 0.06211 -0.17129 0.06172 -0.17476 0.06237 -0.17847 C 0.06328 -0.18217 0.06901 -0.18865 0.07109 -0.19305 C 0.07123 -0.1956 0.07083 -0.19838 0.07175 -0.20069 C 0.07279 -0.20254 0.07643 -0.20509 0.07643 -0.20208 C 0.07643 -0.19884 0.07331 -0.2 0.07175 -0.19884 C 0.06823 -0.19513 0.06576 -0.1949 0.06458 -0.18773 C 0.06979 -0.17916 0.06849 -0.17407 0.06406 -0.16666 C 0.06159 -0.16203 0.06159 -0.15787 0.05781 -0.15578 C 0.05365 -0.14444 0.04961 -0.14189 0.0418 -0.13865 C 0.04024 -0.13981 0.03763 -0.13865 0.03737 -0.1412 C 0.03711 -0.14375 0.04206 -0.14583 0.04336 -0.14676 C 0.05013 -0.15138 0.05417 -0.15254 0.06172 -0.15439 C 0.06537 -0.15856 0.06341 -0.16134 0.06654 -0.16574 C 0.06836 -0.16782 0.07162 -0.16713 0.07396 -0.16759 C 0.07774 -0.17013 0.08151 -0.17106 0.08555 -0.17176 C 0.08971 -0.17685 0.08763 -0.17801 0.09011 -0.18379 C 0.09063 -0.18518 0.0931 -0.18703 0.09245 -0.18634 C 0.08685 -0.17916 0.08867 -0.18055 0.08373 -0.17847 C 0.08099 -0.17453 0.07839 -0.17592 0.07643 -0.17037 C 0.07617 -0.16805 0.07656 -0.1662 0.07578 -0.16435 C 0.07461 -0.16226 0.07305 -0.16203 0.07175 -0.16134 C 0.06732 -0.15833 0.06302 -0.15694 0.05873 -0.15439 C 0.05703 -0.14699 0.05586 -0.14004 0.05104 -0.1375 C 0.0487 -0.13449 0.04636 -0.13217 0.04401 -0.12916 C 0.04336 -0.12824 0.0418 -0.12638 0.0418 -0.12615 C 0.04037 -0.12291 0.04011 -0.12152 0.03815 -0.11875 C 0.03646 -0.1162 0.03333 -0.11342 0.03333 -0.11319 C 0.03151 -0.10277 0.02891 -0.08703 0.03333 -0.07708 C 0.03529 -0.07268 0.03958 -0.07546 0.04245 -0.07453 C 0.04453 -0.06435 0.03867 -0.06921 0.04479 -0.06365 C 0.04805 -0.06435 0.0513 -0.06296 0.05417 -0.06527 C 0.05586 -0.06713 0.0556 -0.0743 0.05781 -0.07453 C 0.06094 -0.07546 0.06406 -0.07569 0.06706 -0.07615 C 0.07123 -0.08148 0.07721 -0.08194 0.06537 -0.08009 C 0.06498 -0.07893 0.06432 -0.07731 0.06406 -0.07615 C 0.06367 -0.07407 0.0638 -0.07199 0.06328 -0.0706 C 0.06159 -0.06527 0.05716 -0.06435 0.05417 -0.0625 C 0.05339 -0.06064 0.053 -0.05763 0.05169 -0.05717 C 0.04974 -0.05648 0.04961 -0.06527 0.05104 -0.06782 C 0.05261 -0.0706 0.0556 -0.06944 0.05781 -0.0706 C 0.05807 -0.07152 0.05925 -0.07338 0.05873 -0.07453 C 0.05768 -0.07708 0.05417 -0.08009 0.05417 -0.07986 C 0.04701 -0.07777 0.04935 -0.07847 0.04701 -0.06898 C 0.04662 -0.05787 0.04675 -0.04722 0.04636 -0.03564 C 0.04623 -0.03402 0.04479 -0.03263 0.04479 -0.03032 C 0.04479 -0.01666 0.06667 -0.01875 0.06706 -0.01875 C 0.07344 -0.01134 0.07279 -0.00926 0.08099 -0.00787 C 0.0849 0.00139 0.08047 -0.00694 0.09141 -0.00162 C 0.09349 -0.00023 0.09701 0.00139 0.09701 0.00162 C 0.09779 0.00741 0.09818 0.00996 0.10169 0.0125 C 0.1 0.01412 0.0974 0.01806 0.09544 0.01366 C 0.09466 0.01204 0.09518 0.0088 0.09636 0.00787 C 0.09831 0.00625 0.10078 0.00718 0.10365 0.00672 C 0.10117 -0.00439 0.0832 0.00024 0.08164 -4.07407E-6 C 0.07813 -0.00416 0.07813 -0.00926 0.07474 -0.01296 C 0.06862 -0.0125 0.06185 -0.01551 0.05638 -0.01018 C 0.05469 -0.00856 0.05391 -0.00509 0.05261 -0.00301 C 0.03984 -0.00671 0.05794 0.00047 0.04557 -0.00879 C 0.04401 -0.01018 0.04193 -0.00972 0.04024 -0.01018 C 0.03737 -0.01365 0.03737 -0.01689 0.03542 -0.02268 C 0.02891 -0.02037 0.03034 -0.01666 0.03112 -0.00416 C 0.03203 0.01297 0.02904 0.00949 0.0349 0.0125 C 0.03646 0.02084 0.03203 0.02871 0.03021 0.0375 C 0.03112 0.03889 0.03177 0.04051 0.03255 0.04144 C 0.03333 0.04213 0.03477 0.04144 0.0349 0.0426 C 0.03581 0.04769 0.03373 0.05695 0.0319 0.06135 C 0.03255 0.06713 0.03307 0.07014 0.0349 0.07454 C 0.03607 0.08102 0.03737 0.08496 0.0349 0.09306 C 0.03451 0.09468 0.03386 0.08959 0.03333 0.08774 C 0.0319 0.08149 0.03073 0.07454 0.02956 0.06806 C 0.03073 0.06135 0.03242 0.06343 0.03333 0.05602 C 0.03281 0.04468 0.03425 0.03959 0.028 0.0426 C 0.02891 0.05348 0.02826 0.06482 0.0349 0.06806 C 0.03438 0.08403 0.03307 0.09306 0.04245 0.09746 C 0.04701 0.11042 0.03893 0.08588 0.04479 0.11459 C 0.04492 0.11574 0.04961 0.11667 0.05104 0.11713 C 0.05156 0.11899 0.05248 0.12061 0.05261 0.12269 C 0.053 0.13056 0.05221 0.13912 0.05339 0.14676 C 0.05378 0.15024 0.05703 0.14862 0.05873 0.14977 C 0.06029 0.15093 0.0625 0.15139 0.06328 0.15463 C 0.06341 0.15579 0.06341 0.15764 0.06406 0.15857 C 0.06654 0.16343 0.07031 0.16366 0.06328 0.16158 C 0.0599 0.15301 0.05638 0.14607 0.05339 0.13727 C 0.05482 0.12848 0.0556 0.13125 0.05781 0.13727 C 0.05833 0.1426 0.05833 0.15209 0.06107 0.15602 C 0.06406 0.16042 0.06797 0.16297 0.07109 0.16783 C 0.07279 0.18241 0.07253 0.18681 0.08164 0.19005 C 0.08255 0.19561 0.08555 0.20996 0.08698 0.21297 C 0.08828 0.21551 0.09206 0.21737 0.09401 0.21968 C 0.09727 0.2294 0.10508 0.23172 0.09245 0.2294 C 0.09206 0.22917 0.08802 0.22454 0.08776 0.22338 C 0.08464 0.20718 0.08984 0.21482 0.0849 0.20903 C 0.08255 0.20371 0.07904 0.20186 0.07643 0.19699 C 0.07578 0.19237 0.07578 0.1838 0.07396 0.17963 C 0.07253 0.17709 0.06758 0.17732 0.06537 0.17593 C 0.06432 0.16945 0.0655 0.16227 0.06406 0.15602 C 0.06289 0.15116 0.05899 0.1507 0.05638 0.14977 C 0.05339 0.14167 0.05261 0.1382 0.05104 0.1294 C 0.04974 0.12223 0.04948 0.11482 0.04557 0.11088 C 0.04349 0.10371 0.0418 0.09422 0.03737 0.0919 C 0.03177 0.07824 0.03945 0.06806 0.02891 0.06135 C 0.03086 0.04977 0.03438 0.02987 0.028 0.02246 C 0.02721 0.01551 0.02617 0.00903 0.02188 0.00672 C 0.01953 0.00348 0.01341 0.00139 0.01341 0.00162 C 0.01198 -0.00671 0.00873 -0.01157 0.0043 -0.01458 C 0.00221 -0.02384 -0.00195 -0.01898 -0.00716 -0.01713 C -0.00807 -0.01018 -0.00976 -0.00717 -0.01263 -0.00301 C -0.0138 0.00324 -0.01237 0.01065 -0.01419 0.01644 C -0.01497 0.01945 -0.01901 0.0213 -0.01901 0.02153 C -0.02005 0.02084 -0.02161 0.02153 -0.02252 0.02014 C -0.02331 0.01945 -0.02187 0.0176 -0.02161 0.01644 C -0.0207 0.01158 -0.01575 0.00371 -0.01575 0.00394 C -0.0151 -0.00208 -0.01263 -0.01226 -0.00976 -0.01597 C -0.00755 -0.01805 -0.00469 -0.01898 -0.0026 -0.02152 C -0.00104 -0.02546 0.00208 -0.03958 -0.00404 -0.03148 C -0.00625 -0.02245 -0.00937 -0.02314 -0.0151 -0.02013 C -0.01575 -0.01967 -0.01706 -0.01875 -0.01706 -0.01828 C -0.02109 -0.00856 -0.02005 0.00278 -0.01627 0.0125 C -0.01745 0.02061 -0.0207 0.02269 -0.02474 0.02639 C -0.03177 0.02477 -0.02747 0.02362 -0.03177 0.02917 C -0.03333 0.03195 -0.03633 0.03496 -0.03633 0.03519 C -0.03802 0.03959 -0.04258 0.0463 -0.04258 0.04653 C -0.04101 0.04977 -0.0388 0.05695 -0.04101 0.06135 C -0.04219 0.06412 -0.04544 0.06713 -0.04544 0.06737 C -0.04792 0.07246 -0.04805 0.07894 -0.05078 0.08426 C -0.0526 0.09537 -0.05091 0.10718 -0.05638 0.11621 C -0.05729 0.1213 -0.05599 0.12269 -0.05456 0.12801 C -0.05612 0.1419 -0.05586 0.13496 -0.05911 0.14399 C -0.05963 0.14838 -0.05885 0.15232 -0.06016 0.15602 C -0.06042 0.15764 -0.06159 0.15324 -0.06172 0.15186 C -0.06185 0.15093 -0.0612 0.14977 -0.06094 0.14838 C -0.05989 0.14445 -0.05846 0.14283 -0.05716 0.14005 C -0.05521 0.13056 -0.0543 0.13357 -0.05781 0.1294 C -0.05989 0.13496 -0.05924 0.13635 -0.05638 0.14005 C -0.05495 0.1463 -0.05534 0.15 -0.05846 0.15301 C -0.06159 0.14514 -0.0582 0.13311 -0.05547 0.12524 C -0.05521 0.12176 -0.05521 0.11852 -0.05456 0.11459 C -0.05443 0.1132 -0.05325 0.11227 -0.05325 0.11088 C -0.05325 0.10926 -0.05482 0.10787 -0.05547 0.10649 C -0.05456 0.09491 -0.05482 0.09352 -0.05078 0.08681 C -0.05052 0.08565 -0.05052 0.08426 -0.05013 0.08287 C -0.04961 0.08102 -0.0487 0.0801 -0.04844 0.07871 C -0.04792 0.07547 -0.04792 0.06829 -0.047 0.06574 C -0.04466 0.05649 -0.04505 0.06551 -0.04505 0.05903 L -0.04505 0.04769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5572" y="2112931"/>
            <a:ext cx="2107420" cy="1440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703224" y="2112931"/>
            <a:ext cx="2178858" cy="1440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52"/>
          <p:cNvGrpSpPr/>
          <p:nvPr/>
        </p:nvGrpSpPr>
        <p:grpSpPr>
          <a:xfrm>
            <a:off x="2476804" y="1714488"/>
            <a:ext cx="708958" cy="746882"/>
            <a:chOff x="952804" y="1387483"/>
            <a:chExt cx="708958" cy="746882"/>
          </a:xfrm>
        </p:grpSpPr>
        <p:cxnSp>
          <p:nvCxnSpPr>
            <p:cNvPr id="44" name="Connecteur droit avec flèche 43"/>
            <p:cNvCxnSpPr/>
            <p:nvPr/>
          </p:nvCxnSpPr>
          <p:spPr>
            <a:xfrm rot="5400000">
              <a:off x="972319" y="1813707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>
              <a:off x="1146151" y="1643050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952804" y="1857366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y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1400152" y="138748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x</a:t>
              </a:r>
            </a:p>
          </p:txBody>
        </p:sp>
      </p:grpSp>
      <p:grpSp>
        <p:nvGrpSpPr>
          <p:cNvPr id="3" name="Groupe 51"/>
          <p:cNvGrpSpPr/>
          <p:nvPr/>
        </p:nvGrpSpPr>
        <p:grpSpPr>
          <a:xfrm>
            <a:off x="6351454" y="1723239"/>
            <a:ext cx="708958" cy="746882"/>
            <a:chOff x="4827454" y="1396234"/>
            <a:chExt cx="708958" cy="746882"/>
          </a:xfrm>
        </p:grpSpPr>
        <p:cxnSp>
          <p:nvCxnSpPr>
            <p:cNvPr id="48" name="Connecteur droit avec flèche 47"/>
            <p:cNvCxnSpPr/>
            <p:nvPr/>
          </p:nvCxnSpPr>
          <p:spPr>
            <a:xfrm rot="5400000">
              <a:off x="4846969" y="1822458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5020801" y="1651801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4827454" y="1866117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y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5274802" y="139623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x</a:t>
              </a:r>
            </a:p>
          </p:txBody>
        </p:sp>
      </p:grpSp>
      <p:cxnSp>
        <p:nvCxnSpPr>
          <p:cNvPr id="113" name="Connecteur droit avec flèche 112"/>
          <p:cNvCxnSpPr/>
          <p:nvPr/>
        </p:nvCxnSpPr>
        <p:spPr>
          <a:xfrm rot="5400000" flipH="1" flipV="1">
            <a:off x="2453456" y="4499776"/>
            <a:ext cx="714380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2795564" y="4857760"/>
            <a:ext cx="2571768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ZoneTexte 114"/>
          <p:cNvSpPr txBox="1"/>
          <p:nvPr/>
        </p:nvSpPr>
        <p:spPr>
          <a:xfrm>
            <a:off x="2238348" y="385762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  <a:r>
              <a:rPr lang="fr-FR" dirty="0" smtClean="0"/>
              <a:t>(x)</a:t>
            </a:r>
            <a:endParaRPr lang="fr-FR" dirty="0"/>
          </a:p>
        </p:txBody>
      </p:sp>
      <p:sp>
        <p:nvSpPr>
          <p:cNvPr id="116" name="ZoneTexte 115"/>
          <p:cNvSpPr txBox="1"/>
          <p:nvPr/>
        </p:nvSpPr>
        <p:spPr>
          <a:xfrm>
            <a:off x="5295852" y="47863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endParaRPr lang="fr-FR" dirty="0"/>
          </a:p>
        </p:txBody>
      </p:sp>
      <p:cxnSp>
        <p:nvCxnSpPr>
          <p:cNvPr id="117" name="Connecteur droit 116"/>
          <p:cNvCxnSpPr/>
          <p:nvPr/>
        </p:nvCxnSpPr>
        <p:spPr>
          <a:xfrm>
            <a:off x="2952728" y="4357694"/>
            <a:ext cx="214314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/>
          <p:nvPr/>
        </p:nvCxnSpPr>
        <p:spPr>
          <a:xfrm rot="5400000" flipH="1" flipV="1">
            <a:off x="6311108" y="4569626"/>
            <a:ext cx="714380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/>
          <p:cNvCxnSpPr/>
          <p:nvPr/>
        </p:nvCxnSpPr>
        <p:spPr>
          <a:xfrm>
            <a:off x="6653216" y="4927610"/>
            <a:ext cx="2571768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ZoneTexte 125"/>
          <p:cNvSpPr txBox="1"/>
          <p:nvPr/>
        </p:nvSpPr>
        <p:spPr>
          <a:xfrm>
            <a:off x="6096000" y="392906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  <a:r>
              <a:rPr lang="fr-FR" dirty="0" smtClean="0"/>
              <a:t>(x)</a:t>
            </a:r>
            <a:endParaRPr lang="fr-FR" dirty="0"/>
          </a:p>
        </p:txBody>
      </p:sp>
      <p:sp>
        <p:nvSpPr>
          <p:cNvPr id="127" name="ZoneTexte 126"/>
          <p:cNvSpPr txBox="1"/>
          <p:nvPr/>
        </p:nvSpPr>
        <p:spPr>
          <a:xfrm>
            <a:off x="9153504" y="48577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endParaRPr lang="fr-FR" dirty="0"/>
          </a:p>
        </p:txBody>
      </p:sp>
      <p:cxnSp>
        <p:nvCxnSpPr>
          <p:cNvPr id="128" name="Connecteur droit 127"/>
          <p:cNvCxnSpPr/>
          <p:nvPr/>
        </p:nvCxnSpPr>
        <p:spPr>
          <a:xfrm flipV="1">
            <a:off x="6881818" y="4429132"/>
            <a:ext cx="2000264" cy="3571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/>
          <p:cNvCxnSpPr/>
          <p:nvPr/>
        </p:nvCxnSpPr>
        <p:spPr>
          <a:xfrm>
            <a:off x="2524100" y="2825964"/>
            <a:ext cx="2714644" cy="158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/>
          <p:cNvCxnSpPr/>
          <p:nvPr/>
        </p:nvCxnSpPr>
        <p:spPr>
          <a:xfrm>
            <a:off x="6453190" y="2817590"/>
            <a:ext cx="2714644" cy="158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contenu 11"/>
          <p:cNvSpPr txBox="1">
            <a:spLocks/>
          </p:cNvSpPr>
          <p:nvPr/>
        </p:nvSpPr>
        <p:spPr>
          <a:xfrm>
            <a:off x="2166910" y="1142984"/>
            <a:ext cx="3357586" cy="500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None/>
            </a:pPr>
            <a:r>
              <a:rPr lang="fr-FR" sz="1600" b="1">
                <a:solidFill>
                  <a:schemeClr val="tx2"/>
                </a:solidFill>
              </a:rPr>
              <a:t>Homogeneous spatial distribution of Magnetic Field B</a:t>
            </a:r>
            <a:endParaRPr lang="fr-FR" sz="1600" b="1" dirty="0">
              <a:solidFill>
                <a:schemeClr val="tx2"/>
              </a:solidFill>
            </a:endParaRPr>
          </a:p>
        </p:txBody>
      </p:sp>
      <p:sp>
        <p:nvSpPr>
          <p:cNvPr id="33" name="Espace réservé du contenu 11"/>
          <p:cNvSpPr txBox="1">
            <a:spLocks/>
          </p:cNvSpPr>
          <p:nvPr/>
        </p:nvSpPr>
        <p:spPr>
          <a:xfrm>
            <a:off x="5988937" y="1119046"/>
            <a:ext cx="3714776" cy="5000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>
              <a:buNone/>
            </a:pPr>
            <a:r>
              <a:rPr lang="fr-FR" sz="1600" b="1" dirty="0">
                <a:solidFill>
                  <a:schemeClr val="tx2"/>
                </a:solidFill>
                <a:latin typeface="+mn-lt"/>
              </a:rPr>
              <a:t>In-</a:t>
            </a:r>
            <a:r>
              <a:rPr lang="fr-FR" sz="1600" b="1" dirty="0" err="1">
                <a:solidFill>
                  <a:schemeClr val="tx2"/>
                </a:solidFill>
                <a:latin typeface="+mn-lt"/>
              </a:rPr>
              <a:t>Homogeneous</a:t>
            </a:r>
            <a:r>
              <a:rPr lang="fr-FR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600" b="1" dirty="0">
                <a:solidFill>
                  <a:schemeClr val="tx2"/>
                </a:solidFill>
              </a:rPr>
              <a:t>spatial distribution of </a:t>
            </a:r>
            <a:r>
              <a:rPr lang="fr-FR" sz="1600" b="1" dirty="0" err="1">
                <a:solidFill>
                  <a:schemeClr val="tx2"/>
                </a:solidFill>
              </a:rPr>
              <a:t>Magnetic</a:t>
            </a:r>
            <a:r>
              <a:rPr lang="fr-FR" sz="1600" b="1" dirty="0">
                <a:solidFill>
                  <a:schemeClr val="tx2"/>
                </a:solidFill>
              </a:rPr>
              <a:t> Field B</a:t>
            </a:r>
          </a:p>
        </p:txBody>
      </p:sp>
      <p:sp>
        <p:nvSpPr>
          <p:cNvPr id="34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Magnetic Field Gradients to investigate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molecular diffusion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36" name="Rectangle 35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57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166910" y="1142984"/>
            <a:ext cx="3357586" cy="50006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fr-FR" sz="1600" b="1" dirty="0" err="1">
                <a:solidFill>
                  <a:schemeClr val="tx2"/>
                </a:solidFill>
              </a:rPr>
              <a:t>Homogeneous</a:t>
            </a:r>
            <a:r>
              <a:rPr lang="fr-FR" sz="1600" b="1" dirty="0">
                <a:solidFill>
                  <a:schemeClr val="tx2"/>
                </a:solidFill>
              </a:rPr>
              <a:t> spatial distribution of </a:t>
            </a:r>
            <a:r>
              <a:rPr lang="fr-FR" sz="1600" b="1" dirty="0" err="1">
                <a:solidFill>
                  <a:schemeClr val="tx2"/>
                </a:solidFill>
              </a:rPr>
              <a:t>Magnetic</a:t>
            </a:r>
            <a:r>
              <a:rPr lang="fr-FR" sz="1600" b="1" dirty="0">
                <a:solidFill>
                  <a:schemeClr val="tx2"/>
                </a:solidFill>
              </a:rPr>
              <a:t> Field B</a:t>
            </a:r>
          </a:p>
        </p:txBody>
      </p:sp>
      <p:sp>
        <p:nvSpPr>
          <p:cNvPr id="7" name="Rectangle 6"/>
          <p:cNvSpPr/>
          <p:nvPr/>
        </p:nvSpPr>
        <p:spPr>
          <a:xfrm>
            <a:off x="2845572" y="2112931"/>
            <a:ext cx="2107420" cy="1440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space réservé du contenu 11"/>
          <p:cNvSpPr txBox="1">
            <a:spLocks/>
          </p:cNvSpPr>
          <p:nvPr/>
        </p:nvSpPr>
        <p:spPr>
          <a:xfrm>
            <a:off x="5988937" y="1119046"/>
            <a:ext cx="3714776" cy="5000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>
              <a:buNone/>
            </a:pPr>
            <a:r>
              <a:rPr lang="fr-FR" sz="1600" b="1" dirty="0">
                <a:solidFill>
                  <a:schemeClr val="tx2"/>
                </a:solidFill>
                <a:latin typeface="+mn-lt"/>
              </a:rPr>
              <a:t>In-</a:t>
            </a:r>
            <a:r>
              <a:rPr lang="fr-FR" sz="1600" b="1" dirty="0" err="1">
                <a:solidFill>
                  <a:schemeClr val="tx2"/>
                </a:solidFill>
                <a:latin typeface="+mn-lt"/>
              </a:rPr>
              <a:t>Homogeneous</a:t>
            </a:r>
            <a:r>
              <a:rPr lang="fr-FR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600" b="1" dirty="0">
                <a:solidFill>
                  <a:schemeClr val="tx2"/>
                </a:solidFill>
              </a:rPr>
              <a:t>spatial distribution of </a:t>
            </a:r>
            <a:r>
              <a:rPr lang="fr-FR" sz="1600" b="1" dirty="0" err="1">
                <a:solidFill>
                  <a:schemeClr val="tx2"/>
                </a:solidFill>
              </a:rPr>
              <a:t>Magnetic</a:t>
            </a:r>
            <a:r>
              <a:rPr lang="fr-FR" sz="1600" b="1" dirty="0">
                <a:solidFill>
                  <a:schemeClr val="tx2"/>
                </a:solidFill>
              </a:rPr>
              <a:t> Field 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3224" y="2112931"/>
            <a:ext cx="2178858" cy="1440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52"/>
          <p:cNvGrpSpPr/>
          <p:nvPr/>
        </p:nvGrpSpPr>
        <p:grpSpPr>
          <a:xfrm>
            <a:off x="2476804" y="1714488"/>
            <a:ext cx="708958" cy="746882"/>
            <a:chOff x="952804" y="1387483"/>
            <a:chExt cx="708958" cy="746882"/>
          </a:xfrm>
        </p:grpSpPr>
        <p:cxnSp>
          <p:nvCxnSpPr>
            <p:cNvPr id="44" name="Connecteur droit avec flèche 43"/>
            <p:cNvCxnSpPr/>
            <p:nvPr/>
          </p:nvCxnSpPr>
          <p:spPr>
            <a:xfrm rot="5400000">
              <a:off x="972319" y="1813707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>
              <a:off x="1146151" y="1643050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952804" y="1857366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y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1400152" y="138748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x</a:t>
              </a:r>
            </a:p>
          </p:txBody>
        </p:sp>
      </p:grpSp>
      <p:grpSp>
        <p:nvGrpSpPr>
          <p:cNvPr id="3" name="Groupe 51"/>
          <p:cNvGrpSpPr/>
          <p:nvPr/>
        </p:nvGrpSpPr>
        <p:grpSpPr>
          <a:xfrm>
            <a:off x="6351454" y="1723239"/>
            <a:ext cx="708958" cy="746882"/>
            <a:chOff x="4827454" y="1396234"/>
            <a:chExt cx="708958" cy="746882"/>
          </a:xfrm>
        </p:grpSpPr>
        <p:cxnSp>
          <p:nvCxnSpPr>
            <p:cNvPr id="48" name="Connecteur droit avec flèche 47"/>
            <p:cNvCxnSpPr/>
            <p:nvPr/>
          </p:nvCxnSpPr>
          <p:spPr>
            <a:xfrm rot="5400000">
              <a:off x="4846969" y="1822458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5020801" y="1651801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4827454" y="1866117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y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5274802" y="139623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x</a:t>
              </a:r>
            </a:p>
          </p:txBody>
        </p:sp>
      </p:grpSp>
      <p:cxnSp>
        <p:nvCxnSpPr>
          <p:cNvPr id="113" name="Connecteur droit avec flèche 112"/>
          <p:cNvCxnSpPr/>
          <p:nvPr/>
        </p:nvCxnSpPr>
        <p:spPr>
          <a:xfrm rot="5400000" flipH="1" flipV="1">
            <a:off x="2453456" y="4499776"/>
            <a:ext cx="714380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2795564" y="4857760"/>
            <a:ext cx="2571768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ZoneTexte 114"/>
          <p:cNvSpPr txBox="1"/>
          <p:nvPr/>
        </p:nvSpPr>
        <p:spPr>
          <a:xfrm>
            <a:off x="2238349" y="385762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B(x)</a:t>
            </a:r>
            <a:endParaRPr lang="fr-FR" dirty="0"/>
          </a:p>
        </p:txBody>
      </p:sp>
      <p:sp>
        <p:nvSpPr>
          <p:cNvPr id="116" name="ZoneTexte 115"/>
          <p:cNvSpPr txBox="1"/>
          <p:nvPr/>
        </p:nvSpPr>
        <p:spPr>
          <a:xfrm>
            <a:off x="5295852" y="47863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endParaRPr lang="fr-FR" dirty="0"/>
          </a:p>
        </p:txBody>
      </p:sp>
      <p:cxnSp>
        <p:nvCxnSpPr>
          <p:cNvPr id="117" name="Connecteur droit 116"/>
          <p:cNvCxnSpPr/>
          <p:nvPr/>
        </p:nvCxnSpPr>
        <p:spPr>
          <a:xfrm>
            <a:off x="2952728" y="4357694"/>
            <a:ext cx="214314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/>
          <p:nvPr/>
        </p:nvCxnSpPr>
        <p:spPr>
          <a:xfrm rot="5400000" flipH="1" flipV="1">
            <a:off x="6311108" y="4569626"/>
            <a:ext cx="714380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/>
          <p:cNvCxnSpPr/>
          <p:nvPr/>
        </p:nvCxnSpPr>
        <p:spPr>
          <a:xfrm>
            <a:off x="6653216" y="4927610"/>
            <a:ext cx="2571768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ZoneTexte 125"/>
          <p:cNvSpPr txBox="1"/>
          <p:nvPr/>
        </p:nvSpPr>
        <p:spPr>
          <a:xfrm>
            <a:off x="6096001" y="392906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B(x)</a:t>
            </a:r>
            <a:endParaRPr lang="fr-FR" dirty="0"/>
          </a:p>
        </p:txBody>
      </p:sp>
      <p:sp>
        <p:nvSpPr>
          <p:cNvPr id="127" name="ZoneTexte 126"/>
          <p:cNvSpPr txBox="1"/>
          <p:nvPr/>
        </p:nvSpPr>
        <p:spPr>
          <a:xfrm>
            <a:off x="9153504" y="48577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endParaRPr lang="fr-FR" dirty="0"/>
          </a:p>
        </p:txBody>
      </p:sp>
      <p:cxnSp>
        <p:nvCxnSpPr>
          <p:cNvPr id="128" name="Connecteur droit 127"/>
          <p:cNvCxnSpPr/>
          <p:nvPr/>
        </p:nvCxnSpPr>
        <p:spPr>
          <a:xfrm flipV="1">
            <a:off x="6881818" y="4429132"/>
            <a:ext cx="2000264" cy="3571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61"/>
          <p:cNvGrpSpPr/>
          <p:nvPr/>
        </p:nvGrpSpPr>
        <p:grpSpPr>
          <a:xfrm>
            <a:off x="2809854" y="2143116"/>
            <a:ext cx="2143139" cy="1368000"/>
            <a:chOff x="1285853" y="2143116"/>
            <a:chExt cx="2143139" cy="1368000"/>
          </a:xfrm>
        </p:grpSpPr>
        <p:cxnSp>
          <p:nvCxnSpPr>
            <p:cNvPr id="53" name="Connecteur droit 52"/>
            <p:cNvCxnSpPr/>
            <p:nvPr/>
          </p:nvCxnSpPr>
          <p:spPr>
            <a:xfrm rot="5400000">
              <a:off x="1029686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rot="5400000">
              <a:off x="1458314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rot="5400000">
              <a:off x="1886942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rot="5400000">
              <a:off x="2317158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rot="10800000">
              <a:off x="1304992" y="2381180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rot="10800000">
              <a:off x="1304992" y="2678807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rot="10800000">
              <a:off x="1285853" y="2964559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rot="10800000">
              <a:off x="1304992" y="3262186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62"/>
          <p:cNvGrpSpPr/>
          <p:nvPr/>
        </p:nvGrpSpPr>
        <p:grpSpPr>
          <a:xfrm>
            <a:off x="6691255" y="2143116"/>
            <a:ext cx="2143139" cy="1368000"/>
            <a:chOff x="1285853" y="2143116"/>
            <a:chExt cx="2143139" cy="1368000"/>
          </a:xfrm>
        </p:grpSpPr>
        <p:cxnSp>
          <p:nvCxnSpPr>
            <p:cNvPr id="64" name="Connecteur droit 63"/>
            <p:cNvCxnSpPr/>
            <p:nvPr/>
          </p:nvCxnSpPr>
          <p:spPr>
            <a:xfrm rot="5400000">
              <a:off x="1029686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rot="5400000">
              <a:off x="1458314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rot="5400000">
              <a:off x="1886942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rot="5400000">
              <a:off x="2317158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rot="10800000">
              <a:off x="1304992" y="2381180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 rot="10800000">
              <a:off x="1304992" y="2678807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rot="10800000">
              <a:off x="1285853" y="2964559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 rot="10800000">
              <a:off x="1304992" y="3262186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139"/>
          <p:cNvGrpSpPr/>
          <p:nvPr/>
        </p:nvGrpSpPr>
        <p:grpSpPr>
          <a:xfrm>
            <a:off x="6262627" y="4428944"/>
            <a:ext cx="3226773" cy="762256"/>
            <a:chOff x="4738626" y="4428944"/>
            <a:chExt cx="3226773" cy="762256"/>
          </a:xfrm>
        </p:grpSpPr>
        <p:sp>
          <p:nvSpPr>
            <p:cNvPr id="101" name="ZoneTexte 100"/>
            <p:cNvSpPr txBox="1"/>
            <p:nvPr/>
          </p:nvSpPr>
          <p:spPr>
            <a:xfrm>
              <a:off x="4738626" y="4595570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B(a)</a:t>
              </a:r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4750501" y="4428944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B(b)</a:t>
              </a: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5679195" y="4902138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a</a:t>
              </a: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6536639" y="4914201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b</a:t>
              </a:r>
            </a:p>
          </p:txBody>
        </p:sp>
        <p:cxnSp>
          <p:nvCxnSpPr>
            <p:cNvPr id="106" name="Connecteur droit 105"/>
            <p:cNvCxnSpPr/>
            <p:nvPr/>
          </p:nvCxnSpPr>
          <p:spPr>
            <a:xfrm>
              <a:off x="5143504" y="4703009"/>
              <a:ext cx="648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rot="5400000">
              <a:off x="5702990" y="4829409"/>
              <a:ext cx="216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>
              <a:off x="5143504" y="4548258"/>
              <a:ext cx="1512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 rot="5400000">
              <a:off x="6488246" y="4746658"/>
              <a:ext cx="360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140"/>
          <p:cNvGrpSpPr/>
          <p:nvPr/>
        </p:nvGrpSpPr>
        <p:grpSpPr>
          <a:xfrm>
            <a:off x="7105469" y="2119367"/>
            <a:ext cx="1383611" cy="1440635"/>
            <a:chOff x="5581468" y="2119366"/>
            <a:chExt cx="1383611" cy="1440635"/>
          </a:xfrm>
        </p:grpSpPr>
        <p:sp>
          <p:nvSpPr>
            <p:cNvPr id="110" name="ZoneTexte 109"/>
            <p:cNvSpPr txBox="1"/>
            <p:nvPr/>
          </p:nvSpPr>
          <p:spPr>
            <a:xfrm>
              <a:off x="5581468" y="3274249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5584195" y="297662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5584007" y="269068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5581656" y="2404930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5584007" y="2119366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35" name="ZoneTexte 134"/>
            <p:cNvSpPr txBox="1"/>
            <p:nvPr/>
          </p:nvSpPr>
          <p:spPr>
            <a:xfrm>
              <a:off x="6435997" y="3274249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6438724" y="297662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6438536" y="269068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6436185" y="2404930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6438536" y="2119366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</p:grpSp>
      <p:grpSp>
        <p:nvGrpSpPr>
          <p:cNvPr id="9" name="Groupe 142"/>
          <p:cNvGrpSpPr/>
          <p:nvPr/>
        </p:nvGrpSpPr>
        <p:grpSpPr>
          <a:xfrm>
            <a:off x="3295317" y="2107304"/>
            <a:ext cx="1383611" cy="1440635"/>
            <a:chOff x="5581468" y="2119366"/>
            <a:chExt cx="1383611" cy="1440635"/>
          </a:xfrm>
        </p:grpSpPr>
        <p:sp>
          <p:nvSpPr>
            <p:cNvPr id="144" name="ZoneTexte 143"/>
            <p:cNvSpPr txBox="1"/>
            <p:nvPr/>
          </p:nvSpPr>
          <p:spPr>
            <a:xfrm>
              <a:off x="5581468" y="3274249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5" name="ZoneTexte 144"/>
            <p:cNvSpPr txBox="1"/>
            <p:nvPr/>
          </p:nvSpPr>
          <p:spPr>
            <a:xfrm>
              <a:off x="5584195" y="297662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5584007" y="269068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7" name="ZoneTexte 146"/>
            <p:cNvSpPr txBox="1"/>
            <p:nvPr/>
          </p:nvSpPr>
          <p:spPr>
            <a:xfrm>
              <a:off x="5581656" y="2404930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5584007" y="2119366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9" name="ZoneTexte 148"/>
            <p:cNvSpPr txBox="1"/>
            <p:nvPr/>
          </p:nvSpPr>
          <p:spPr>
            <a:xfrm>
              <a:off x="6435997" y="3274249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0" name="ZoneTexte 149"/>
            <p:cNvSpPr txBox="1"/>
            <p:nvPr/>
          </p:nvSpPr>
          <p:spPr>
            <a:xfrm>
              <a:off x="6438724" y="297662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1" name="ZoneTexte 150"/>
            <p:cNvSpPr txBox="1"/>
            <p:nvPr/>
          </p:nvSpPr>
          <p:spPr>
            <a:xfrm>
              <a:off x="6438536" y="269068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6436185" y="2404930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3" name="ZoneTexte 152"/>
            <p:cNvSpPr txBox="1"/>
            <p:nvPr/>
          </p:nvSpPr>
          <p:spPr>
            <a:xfrm>
              <a:off x="6438536" y="2119366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</p:grpSp>
      <p:sp>
        <p:nvSpPr>
          <p:cNvPr id="154" name="ZoneTexte 153"/>
          <p:cNvSpPr txBox="1"/>
          <p:nvPr/>
        </p:nvSpPr>
        <p:spPr>
          <a:xfrm>
            <a:off x="2345599" y="4202944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B*</a:t>
            </a:r>
          </a:p>
        </p:txBody>
      </p:sp>
      <p:sp>
        <p:nvSpPr>
          <p:cNvPr id="155" name="ZoneTexte 154"/>
          <p:cNvSpPr txBox="1"/>
          <p:nvPr/>
        </p:nvSpPr>
        <p:spPr>
          <a:xfrm>
            <a:off x="2524288" y="5629285"/>
            <a:ext cx="7357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sz="1600" dirty="0"/>
              <a:t> It is possible to induce specific magnetic field in-homogeneities to investigate probe molecules diffusion processes</a:t>
            </a:r>
            <a:endParaRPr lang="fr-FR" sz="1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81" name="Rectangle 80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83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Magnetic Field Gradients to investigate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molecular diffusion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319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166910" y="800072"/>
            <a:ext cx="3357586" cy="50006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fr-FR" sz="1600" b="1" dirty="0" err="1">
                <a:solidFill>
                  <a:schemeClr val="tx2"/>
                </a:solidFill>
              </a:rPr>
              <a:t>Homogeneous</a:t>
            </a:r>
            <a:r>
              <a:rPr lang="fr-FR" sz="1600" b="1" dirty="0">
                <a:solidFill>
                  <a:schemeClr val="tx2"/>
                </a:solidFill>
              </a:rPr>
              <a:t> spatial distribution of </a:t>
            </a:r>
            <a:r>
              <a:rPr lang="fr-FR" sz="1600" b="1" dirty="0" err="1">
                <a:solidFill>
                  <a:schemeClr val="tx2"/>
                </a:solidFill>
              </a:rPr>
              <a:t>Magnetic</a:t>
            </a:r>
            <a:r>
              <a:rPr lang="fr-FR" sz="1600" b="1" dirty="0">
                <a:solidFill>
                  <a:schemeClr val="tx2"/>
                </a:solidFill>
              </a:rPr>
              <a:t> Field B</a:t>
            </a:r>
          </a:p>
        </p:txBody>
      </p:sp>
      <p:sp>
        <p:nvSpPr>
          <p:cNvPr id="7" name="Rectangle 6"/>
          <p:cNvSpPr/>
          <p:nvPr/>
        </p:nvSpPr>
        <p:spPr>
          <a:xfrm>
            <a:off x="2845572" y="1770019"/>
            <a:ext cx="2107420" cy="1440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space réservé du contenu 11"/>
          <p:cNvSpPr txBox="1">
            <a:spLocks/>
          </p:cNvSpPr>
          <p:nvPr/>
        </p:nvSpPr>
        <p:spPr>
          <a:xfrm>
            <a:off x="5988937" y="776134"/>
            <a:ext cx="3714776" cy="5000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>
              <a:buNone/>
            </a:pPr>
            <a:r>
              <a:rPr lang="fr-FR" sz="1600" b="1" dirty="0">
                <a:solidFill>
                  <a:schemeClr val="tx2"/>
                </a:solidFill>
                <a:latin typeface="+mn-lt"/>
              </a:rPr>
              <a:t>In-</a:t>
            </a:r>
            <a:r>
              <a:rPr lang="fr-FR" sz="1600" b="1" dirty="0" err="1">
                <a:solidFill>
                  <a:schemeClr val="tx2"/>
                </a:solidFill>
                <a:latin typeface="+mn-lt"/>
              </a:rPr>
              <a:t>Homogeneous</a:t>
            </a:r>
            <a:r>
              <a:rPr lang="fr-FR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600" b="1" dirty="0">
                <a:solidFill>
                  <a:schemeClr val="tx2"/>
                </a:solidFill>
              </a:rPr>
              <a:t>spatial distribution of </a:t>
            </a:r>
            <a:r>
              <a:rPr lang="fr-FR" sz="1600" b="1" dirty="0" err="1">
                <a:solidFill>
                  <a:schemeClr val="tx2"/>
                </a:solidFill>
              </a:rPr>
              <a:t>Magnetic</a:t>
            </a:r>
            <a:r>
              <a:rPr lang="fr-FR" sz="1600" b="1" dirty="0">
                <a:solidFill>
                  <a:schemeClr val="tx2"/>
                </a:solidFill>
              </a:rPr>
              <a:t> Field 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3224" y="1770019"/>
            <a:ext cx="2178858" cy="1440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52"/>
          <p:cNvGrpSpPr/>
          <p:nvPr/>
        </p:nvGrpSpPr>
        <p:grpSpPr>
          <a:xfrm>
            <a:off x="2476804" y="1371576"/>
            <a:ext cx="708958" cy="746882"/>
            <a:chOff x="952804" y="1387483"/>
            <a:chExt cx="708958" cy="746882"/>
          </a:xfrm>
        </p:grpSpPr>
        <p:cxnSp>
          <p:nvCxnSpPr>
            <p:cNvPr id="44" name="Connecteur droit avec flèche 43"/>
            <p:cNvCxnSpPr/>
            <p:nvPr/>
          </p:nvCxnSpPr>
          <p:spPr>
            <a:xfrm rot="5400000">
              <a:off x="972319" y="1813707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>
              <a:off x="1146151" y="1643050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952804" y="1857366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y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1400152" y="138748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x</a:t>
              </a:r>
            </a:p>
          </p:txBody>
        </p:sp>
      </p:grpSp>
      <p:grpSp>
        <p:nvGrpSpPr>
          <p:cNvPr id="3" name="Groupe 51"/>
          <p:cNvGrpSpPr/>
          <p:nvPr/>
        </p:nvGrpSpPr>
        <p:grpSpPr>
          <a:xfrm>
            <a:off x="6351454" y="1380327"/>
            <a:ext cx="708958" cy="746882"/>
            <a:chOff x="4827454" y="1396234"/>
            <a:chExt cx="708958" cy="746882"/>
          </a:xfrm>
        </p:grpSpPr>
        <p:cxnSp>
          <p:nvCxnSpPr>
            <p:cNvPr id="48" name="Connecteur droit avec flèche 47"/>
            <p:cNvCxnSpPr/>
            <p:nvPr/>
          </p:nvCxnSpPr>
          <p:spPr>
            <a:xfrm rot="5400000">
              <a:off x="4846969" y="1822458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5020801" y="1651801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4827454" y="1866117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y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5274802" y="139623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x</a:t>
              </a:r>
            </a:p>
          </p:txBody>
        </p:sp>
      </p:grpSp>
      <p:cxnSp>
        <p:nvCxnSpPr>
          <p:cNvPr id="113" name="Connecteur droit avec flèche 112"/>
          <p:cNvCxnSpPr/>
          <p:nvPr/>
        </p:nvCxnSpPr>
        <p:spPr>
          <a:xfrm rot="5400000" flipH="1" flipV="1">
            <a:off x="2453456" y="4156864"/>
            <a:ext cx="714380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2795564" y="4514848"/>
            <a:ext cx="2571768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ZoneTexte 114"/>
          <p:cNvSpPr txBox="1"/>
          <p:nvPr/>
        </p:nvSpPr>
        <p:spPr>
          <a:xfrm>
            <a:off x="2238349" y="351471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B(x)</a:t>
            </a:r>
            <a:endParaRPr lang="fr-FR" dirty="0"/>
          </a:p>
        </p:txBody>
      </p:sp>
      <p:sp>
        <p:nvSpPr>
          <p:cNvPr id="116" name="ZoneTexte 115"/>
          <p:cNvSpPr txBox="1"/>
          <p:nvPr/>
        </p:nvSpPr>
        <p:spPr>
          <a:xfrm>
            <a:off x="5295852" y="44434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endParaRPr lang="fr-FR" dirty="0"/>
          </a:p>
        </p:txBody>
      </p:sp>
      <p:cxnSp>
        <p:nvCxnSpPr>
          <p:cNvPr id="117" name="Connecteur droit 116"/>
          <p:cNvCxnSpPr/>
          <p:nvPr/>
        </p:nvCxnSpPr>
        <p:spPr>
          <a:xfrm>
            <a:off x="2952728" y="4014782"/>
            <a:ext cx="214314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/>
          <p:nvPr/>
        </p:nvCxnSpPr>
        <p:spPr>
          <a:xfrm rot="5400000" flipH="1" flipV="1">
            <a:off x="6311108" y="4226714"/>
            <a:ext cx="714380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/>
          <p:cNvCxnSpPr/>
          <p:nvPr/>
        </p:nvCxnSpPr>
        <p:spPr>
          <a:xfrm>
            <a:off x="6653216" y="4584698"/>
            <a:ext cx="2571768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ZoneTexte 125"/>
          <p:cNvSpPr txBox="1"/>
          <p:nvPr/>
        </p:nvSpPr>
        <p:spPr>
          <a:xfrm>
            <a:off x="6096001" y="358615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B(x)</a:t>
            </a:r>
            <a:endParaRPr lang="fr-FR" dirty="0"/>
          </a:p>
        </p:txBody>
      </p:sp>
      <p:sp>
        <p:nvSpPr>
          <p:cNvPr id="127" name="ZoneTexte 126"/>
          <p:cNvSpPr txBox="1"/>
          <p:nvPr/>
        </p:nvSpPr>
        <p:spPr>
          <a:xfrm>
            <a:off x="9153504" y="4514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endParaRPr lang="fr-FR" dirty="0"/>
          </a:p>
        </p:txBody>
      </p:sp>
      <p:cxnSp>
        <p:nvCxnSpPr>
          <p:cNvPr id="128" name="Connecteur droit 127"/>
          <p:cNvCxnSpPr/>
          <p:nvPr/>
        </p:nvCxnSpPr>
        <p:spPr>
          <a:xfrm flipV="1">
            <a:off x="6881818" y="4086220"/>
            <a:ext cx="2000264" cy="3571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61"/>
          <p:cNvGrpSpPr/>
          <p:nvPr/>
        </p:nvGrpSpPr>
        <p:grpSpPr>
          <a:xfrm>
            <a:off x="2809854" y="1800204"/>
            <a:ext cx="2143139" cy="1368000"/>
            <a:chOff x="1285853" y="2143116"/>
            <a:chExt cx="2143139" cy="1368000"/>
          </a:xfrm>
        </p:grpSpPr>
        <p:cxnSp>
          <p:nvCxnSpPr>
            <p:cNvPr id="53" name="Connecteur droit 52"/>
            <p:cNvCxnSpPr/>
            <p:nvPr/>
          </p:nvCxnSpPr>
          <p:spPr>
            <a:xfrm rot="5400000">
              <a:off x="1029686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rot="5400000">
              <a:off x="1458314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rot="5400000">
              <a:off x="1886942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rot="5400000">
              <a:off x="2317158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rot="10800000">
              <a:off x="1304992" y="2381180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rot="10800000">
              <a:off x="1304992" y="2678807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rot="10800000">
              <a:off x="1285853" y="2964559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rot="10800000">
              <a:off x="1304992" y="3262186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62"/>
          <p:cNvGrpSpPr/>
          <p:nvPr/>
        </p:nvGrpSpPr>
        <p:grpSpPr>
          <a:xfrm>
            <a:off x="6691255" y="1800204"/>
            <a:ext cx="2143139" cy="1368000"/>
            <a:chOff x="1285853" y="2143116"/>
            <a:chExt cx="2143139" cy="1368000"/>
          </a:xfrm>
        </p:grpSpPr>
        <p:cxnSp>
          <p:nvCxnSpPr>
            <p:cNvPr id="64" name="Connecteur droit 63"/>
            <p:cNvCxnSpPr/>
            <p:nvPr/>
          </p:nvCxnSpPr>
          <p:spPr>
            <a:xfrm rot="5400000">
              <a:off x="1029686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rot="5400000">
              <a:off x="1458314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rot="5400000">
              <a:off x="1886942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rot="5400000">
              <a:off x="2317158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rot="10800000">
              <a:off x="1304992" y="2381180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 rot="10800000">
              <a:off x="1304992" y="2678807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rot="10800000">
              <a:off x="1285853" y="2964559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 rot="10800000">
              <a:off x="1304992" y="3262186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e 80"/>
          <p:cNvGrpSpPr/>
          <p:nvPr/>
        </p:nvGrpSpPr>
        <p:grpSpPr>
          <a:xfrm>
            <a:off x="6262626" y="4175837"/>
            <a:ext cx="2153894" cy="643136"/>
            <a:chOff x="4738626" y="4518749"/>
            <a:chExt cx="2153894" cy="643136"/>
          </a:xfrm>
        </p:grpSpPr>
        <p:sp>
          <p:nvSpPr>
            <p:cNvPr id="101" name="ZoneTexte 100"/>
            <p:cNvSpPr txBox="1"/>
            <p:nvPr/>
          </p:nvSpPr>
          <p:spPr>
            <a:xfrm>
              <a:off x="4738626" y="4518749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B(a)</a:t>
              </a: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5463760" y="4884886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x(</a:t>
              </a:r>
              <a:r>
                <a:rPr lang="en-US" sz="1200" i="1" dirty="0" err="1"/>
                <a:t>t</a:t>
              </a:r>
              <a:r>
                <a:rPr lang="en-US" sz="1200" i="1" baseline="-25000" dirty="0" err="1"/>
                <a:t>i</a:t>
              </a:r>
              <a:r>
                <a:rPr lang="en-US" sz="1200" i="1" dirty="0"/>
                <a:t>) = a</a:t>
              </a:r>
            </a:p>
          </p:txBody>
        </p:sp>
        <p:cxnSp>
          <p:nvCxnSpPr>
            <p:cNvPr id="106" name="Connecteur droit 105"/>
            <p:cNvCxnSpPr/>
            <p:nvPr/>
          </p:nvCxnSpPr>
          <p:spPr>
            <a:xfrm>
              <a:off x="5143504" y="4703009"/>
              <a:ext cx="648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rot="5400000">
              <a:off x="5702990" y="4829409"/>
              <a:ext cx="216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e 81"/>
          <p:cNvGrpSpPr/>
          <p:nvPr/>
        </p:nvGrpSpPr>
        <p:grpSpPr>
          <a:xfrm>
            <a:off x="6274502" y="3991773"/>
            <a:ext cx="2990649" cy="834579"/>
            <a:chOff x="4750501" y="4334684"/>
            <a:chExt cx="2990649" cy="834579"/>
          </a:xfrm>
        </p:grpSpPr>
        <p:sp>
          <p:nvSpPr>
            <p:cNvPr id="102" name="ZoneTexte 101"/>
            <p:cNvSpPr txBox="1"/>
            <p:nvPr/>
          </p:nvSpPr>
          <p:spPr>
            <a:xfrm>
              <a:off x="4750501" y="4334684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B(b)</a:t>
              </a: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6312390" y="4892264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x(</a:t>
              </a:r>
              <a:r>
                <a:rPr lang="en-US" sz="1200" i="1" dirty="0" err="1"/>
                <a:t>t</a:t>
              </a:r>
              <a:r>
                <a:rPr lang="en-US" sz="1200" i="1" baseline="-25000" dirty="0" err="1"/>
                <a:t>f</a:t>
              </a:r>
              <a:r>
                <a:rPr lang="en-US" sz="1200" i="1" dirty="0"/>
                <a:t>) = b</a:t>
              </a:r>
            </a:p>
          </p:txBody>
        </p:sp>
        <p:cxnSp>
          <p:nvCxnSpPr>
            <p:cNvPr id="108" name="Connecteur droit 107"/>
            <p:cNvCxnSpPr/>
            <p:nvPr/>
          </p:nvCxnSpPr>
          <p:spPr>
            <a:xfrm>
              <a:off x="5143504" y="4548258"/>
              <a:ext cx="1512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 rot="5400000">
              <a:off x="6488246" y="4746658"/>
              <a:ext cx="360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140"/>
          <p:cNvGrpSpPr/>
          <p:nvPr/>
        </p:nvGrpSpPr>
        <p:grpSpPr>
          <a:xfrm>
            <a:off x="7105469" y="1776455"/>
            <a:ext cx="1383611" cy="1440635"/>
            <a:chOff x="5581468" y="2119366"/>
            <a:chExt cx="1383611" cy="1440635"/>
          </a:xfrm>
        </p:grpSpPr>
        <p:sp>
          <p:nvSpPr>
            <p:cNvPr id="110" name="ZoneTexte 109"/>
            <p:cNvSpPr txBox="1"/>
            <p:nvPr/>
          </p:nvSpPr>
          <p:spPr>
            <a:xfrm>
              <a:off x="5581468" y="3274249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5584195" y="297662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5584007" y="269068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5581656" y="2404930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5584007" y="2119366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35" name="ZoneTexte 134"/>
            <p:cNvSpPr txBox="1"/>
            <p:nvPr/>
          </p:nvSpPr>
          <p:spPr>
            <a:xfrm>
              <a:off x="6435997" y="3274249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6438724" y="297662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6438536" y="269068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6436185" y="2404930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6438536" y="2119366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</p:grpSp>
      <p:grpSp>
        <p:nvGrpSpPr>
          <p:cNvPr id="9" name="Groupe 142"/>
          <p:cNvGrpSpPr/>
          <p:nvPr/>
        </p:nvGrpSpPr>
        <p:grpSpPr>
          <a:xfrm>
            <a:off x="3295317" y="1764392"/>
            <a:ext cx="1383611" cy="1440635"/>
            <a:chOff x="5581468" y="2119366"/>
            <a:chExt cx="1383611" cy="1440635"/>
          </a:xfrm>
        </p:grpSpPr>
        <p:sp>
          <p:nvSpPr>
            <p:cNvPr id="144" name="ZoneTexte 143"/>
            <p:cNvSpPr txBox="1"/>
            <p:nvPr/>
          </p:nvSpPr>
          <p:spPr>
            <a:xfrm>
              <a:off x="5581468" y="3274249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5" name="ZoneTexte 144"/>
            <p:cNvSpPr txBox="1"/>
            <p:nvPr/>
          </p:nvSpPr>
          <p:spPr>
            <a:xfrm>
              <a:off x="5584195" y="297662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5584007" y="269068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7" name="ZoneTexte 146"/>
            <p:cNvSpPr txBox="1"/>
            <p:nvPr/>
          </p:nvSpPr>
          <p:spPr>
            <a:xfrm>
              <a:off x="5581656" y="2404930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5584007" y="2119366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9" name="ZoneTexte 148"/>
            <p:cNvSpPr txBox="1"/>
            <p:nvPr/>
          </p:nvSpPr>
          <p:spPr>
            <a:xfrm>
              <a:off x="6435997" y="3274249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0" name="ZoneTexte 149"/>
            <p:cNvSpPr txBox="1"/>
            <p:nvPr/>
          </p:nvSpPr>
          <p:spPr>
            <a:xfrm>
              <a:off x="6438724" y="297662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1" name="ZoneTexte 150"/>
            <p:cNvSpPr txBox="1"/>
            <p:nvPr/>
          </p:nvSpPr>
          <p:spPr>
            <a:xfrm>
              <a:off x="6438536" y="269068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6436185" y="2404930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3" name="ZoneTexte 152"/>
            <p:cNvSpPr txBox="1"/>
            <p:nvPr/>
          </p:nvSpPr>
          <p:spPr>
            <a:xfrm>
              <a:off x="6438536" y="2119366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</p:grpSp>
      <p:sp>
        <p:nvSpPr>
          <p:cNvPr id="154" name="ZoneTexte 153"/>
          <p:cNvSpPr txBox="1"/>
          <p:nvPr/>
        </p:nvSpPr>
        <p:spPr>
          <a:xfrm>
            <a:off x="2345599" y="3860032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B*</a:t>
            </a:r>
          </a:p>
        </p:txBody>
      </p:sp>
      <p:sp>
        <p:nvSpPr>
          <p:cNvPr id="155" name="ZoneTexte 154"/>
          <p:cNvSpPr txBox="1"/>
          <p:nvPr/>
        </p:nvSpPr>
        <p:spPr>
          <a:xfrm>
            <a:off x="2524288" y="5744413"/>
            <a:ext cx="7357926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sz="1600" dirty="0"/>
              <a:t> In diffusion </a:t>
            </a:r>
            <a:r>
              <a:rPr lang="en-US" sz="1600" dirty="0" smtClean="0"/>
              <a:t>MR </a:t>
            </a:r>
            <a:r>
              <a:rPr lang="en-US" sz="1600" dirty="0"/>
              <a:t>we use specific magnetic field gradient pulses to spatially label probe molecules and follow them </a:t>
            </a:r>
            <a:r>
              <a:rPr lang="en-US" sz="1600" dirty="0" smtClean="0"/>
              <a:t>during </a:t>
            </a:r>
            <a:r>
              <a:rPr lang="en-US" sz="1600" dirty="0"/>
              <a:t>their diffusion process</a:t>
            </a:r>
            <a:endParaRPr lang="fr-FR" sz="1600" dirty="0"/>
          </a:p>
        </p:txBody>
      </p:sp>
      <p:sp>
        <p:nvSpPr>
          <p:cNvPr id="79" name="Ellipse 78"/>
          <p:cNvSpPr/>
          <p:nvPr/>
        </p:nvSpPr>
        <p:spPr>
          <a:xfrm>
            <a:off x="7191320" y="299090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ZoneTexte 82"/>
          <p:cNvSpPr txBox="1"/>
          <p:nvPr/>
        </p:nvSpPr>
        <p:spPr>
          <a:xfrm>
            <a:off x="6667504" y="4943477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DISPLACEMENT in time interval </a:t>
            </a:r>
            <a:r>
              <a:rPr lang="fr-FR" sz="1200" b="1" i="1" dirty="0"/>
              <a:t>t</a:t>
            </a:r>
            <a:r>
              <a:rPr lang="fr-FR" sz="1200" b="1" i="1" baseline="-25000" dirty="0"/>
              <a:t>d</a:t>
            </a:r>
            <a:r>
              <a:rPr lang="fr-FR" sz="1200" b="1" i="1" dirty="0"/>
              <a:t>=</a:t>
            </a:r>
            <a:r>
              <a:rPr lang="en-US" sz="1200" b="1" i="1" dirty="0" err="1"/>
              <a:t>t</a:t>
            </a:r>
            <a:r>
              <a:rPr lang="en-US" sz="1200" b="1" i="1" baseline="-25000" dirty="0" err="1"/>
              <a:t>f</a:t>
            </a:r>
            <a:r>
              <a:rPr lang="en-US" sz="1200" b="1" i="1" dirty="0" err="1"/>
              <a:t>-t</a:t>
            </a:r>
            <a:r>
              <a:rPr lang="en-US" sz="1200" b="1" i="1" baseline="-25000" dirty="0" err="1"/>
              <a:t>i</a:t>
            </a:r>
            <a:endParaRPr lang="en-US" sz="1200" b="1" i="1" baseline="-25000" dirty="0"/>
          </a:p>
          <a:p>
            <a:pPr algn="ctr"/>
            <a:r>
              <a:rPr lang="en-US" sz="1200" i="1" dirty="0"/>
              <a:t>x(</a:t>
            </a:r>
            <a:r>
              <a:rPr lang="en-US" sz="1200" i="1" dirty="0" err="1"/>
              <a:t>t</a:t>
            </a:r>
            <a:r>
              <a:rPr lang="en-US" sz="1200" i="1" baseline="-25000" dirty="0" err="1"/>
              <a:t>f</a:t>
            </a:r>
            <a:r>
              <a:rPr lang="en-US" sz="1200" i="1" dirty="0"/>
              <a:t>) – x(</a:t>
            </a:r>
            <a:r>
              <a:rPr lang="en-US" sz="1200" i="1" dirty="0" err="1"/>
              <a:t>t</a:t>
            </a:r>
            <a:r>
              <a:rPr lang="en-US" sz="1200" i="1" baseline="-25000" dirty="0" err="1"/>
              <a:t>i</a:t>
            </a:r>
            <a:r>
              <a:rPr lang="en-US" sz="1200" i="1" dirty="0"/>
              <a:t>) = b-a</a:t>
            </a:r>
          </a:p>
        </p:txBody>
      </p:sp>
      <p:sp>
        <p:nvSpPr>
          <p:cNvPr id="85" name="Ellipse 84"/>
          <p:cNvSpPr/>
          <p:nvPr/>
        </p:nvSpPr>
        <p:spPr>
          <a:xfrm>
            <a:off x="3309918" y="298634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ZoneTexte 85"/>
          <p:cNvSpPr txBox="1"/>
          <p:nvPr/>
        </p:nvSpPr>
        <p:spPr>
          <a:xfrm>
            <a:off x="2809852" y="4943477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DISPLACEMENT in time interval </a:t>
            </a:r>
            <a:r>
              <a:rPr lang="fr-FR" sz="1200" b="1" i="1" dirty="0"/>
              <a:t>t</a:t>
            </a:r>
            <a:r>
              <a:rPr lang="fr-FR" sz="1200" b="1" i="1" baseline="-25000" dirty="0"/>
              <a:t>d</a:t>
            </a:r>
            <a:r>
              <a:rPr lang="fr-FR" sz="1200" b="1" i="1" dirty="0"/>
              <a:t>=</a:t>
            </a:r>
            <a:r>
              <a:rPr lang="en-US" sz="1200" b="1" i="1" dirty="0" err="1"/>
              <a:t>t</a:t>
            </a:r>
            <a:r>
              <a:rPr lang="en-US" sz="1200" b="1" i="1" baseline="-25000" dirty="0" err="1"/>
              <a:t>f</a:t>
            </a:r>
            <a:r>
              <a:rPr lang="en-US" sz="1200" b="1" i="1" dirty="0" err="1"/>
              <a:t>-t</a:t>
            </a:r>
            <a:r>
              <a:rPr lang="en-US" sz="1200" b="1" i="1" baseline="-25000" dirty="0" err="1"/>
              <a:t>i</a:t>
            </a:r>
            <a:endParaRPr lang="en-US" sz="1200" b="1" i="1" baseline="-25000" dirty="0"/>
          </a:p>
          <a:p>
            <a:pPr algn="ctr"/>
            <a:r>
              <a:rPr lang="en-US" sz="1200" i="1" dirty="0"/>
              <a:t>??????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3095604" y="4477915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x(</a:t>
            </a:r>
            <a:r>
              <a:rPr lang="en-US" sz="1200" i="1" dirty="0" err="1"/>
              <a:t>t</a:t>
            </a:r>
            <a:r>
              <a:rPr lang="en-US" sz="1200" i="1" baseline="-25000" dirty="0" err="1"/>
              <a:t>i</a:t>
            </a:r>
            <a:r>
              <a:rPr lang="en-US" sz="1200" i="1" dirty="0"/>
              <a:t>) = ???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4095736" y="4486668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x(</a:t>
            </a:r>
            <a:r>
              <a:rPr lang="en-US" sz="1200" i="1" dirty="0" err="1"/>
              <a:t>t</a:t>
            </a:r>
            <a:r>
              <a:rPr lang="en-US" sz="1200" i="1" baseline="-25000" dirty="0" err="1"/>
              <a:t>f</a:t>
            </a:r>
            <a:r>
              <a:rPr lang="en-US" sz="1200" i="1" dirty="0"/>
              <a:t>) = ???</a:t>
            </a:r>
          </a:p>
        </p:txBody>
      </p:sp>
      <p:sp>
        <p:nvSpPr>
          <p:cNvPr id="91" name="Triangle isocèle 90"/>
          <p:cNvSpPr/>
          <p:nvPr/>
        </p:nvSpPr>
        <p:spPr>
          <a:xfrm flipH="1">
            <a:off x="8298703" y="4085471"/>
            <a:ext cx="576000" cy="100800"/>
          </a:xfrm>
          <a:prstGeom prst="triangle">
            <a:avLst>
              <a:gd name="adj" fmla="val 0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ZoneTexte 91"/>
          <p:cNvSpPr txBox="1"/>
          <p:nvPr/>
        </p:nvSpPr>
        <p:spPr>
          <a:xfrm>
            <a:off x="8894145" y="3931469"/>
            <a:ext cx="63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g≠0</a:t>
            </a:r>
            <a:endParaRPr lang="en-US" b="1" dirty="0"/>
          </a:p>
        </p:txBody>
      </p:sp>
      <p:sp>
        <p:nvSpPr>
          <p:cNvPr id="93" name="ZoneTexte 92"/>
          <p:cNvSpPr txBox="1"/>
          <p:nvPr/>
        </p:nvSpPr>
        <p:spPr>
          <a:xfrm>
            <a:off x="5095868" y="3943344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g=0</a:t>
            </a:r>
            <a:endParaRPr lang="en-US" b="1" dirty="0"/>
          </a:p>
        </p:txBody>
      </p:sp>
      <p:cxnSp>
        <p:nvCxnSpPr>
          <p:cNvPr id="94" name="Connecteur droit 93"/>
          <p:cNvCxnSpPr/>
          <p:nvPr/>
        </p:nvCxnSpPr>
        <p:spPr>
          <a:xfrm>
            <a:off x="4500614" y="4014782"/>
            <a:ext cx="57600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96" name="Rectangle 95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98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Magnetic Field Gradients to investigate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molecular diffusion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C 0.01237 -0.01528 0.00482 -0.00972 0.02774 -0.01204 C 0.02695 -0.03079 0.0293 -0.03356 0.02109 -0.03796 C 0.01836 -0.0412 0.01732 -0.04259 0.01432 -0.04491 C 0.01237 -0.04629 0.00846 -0.04838 0.00846 -0.04815 C -0.00078 -0.05926 -8.33333E-7 -0.04861 0.00182 -0.03287 C 0.00287 -0.02361 0.00495 -0.02153 0.00951 -0.01898 C 0.01732 -0.02338 0.0069 -0.0162 0.01432 -0.02754 C 0.0168 -0.03125 0.02813 -0.03264 0.02969 -0.03287 C 0.03281 -0.04167 0.03034 -0.03796 0.02591 -0.04329 C 0.02201 -0.04259 0.0181 -0.04236 0.01432 -0.04143 C 0.01328 -0.0412 0.01159 -0.03796 0.01146 -0.03981 C 0.01068 -0.04421 0.01198 -0.04884 0.01237 -0.05347 C 0.01589 -0.05139 0.01758 -0.04722 0.02109 -0.04491 C 0.0224 -0.03796 0.02435 -0.03518 0.02682 -0.0294 C 0.03229 -0.01643 0.02774 -0.02037 0.03451 -0.01713 C 0.03854 -0.01967 0.03893 -0.02407 0.04037 -0.03102 C 0.03997 -0.03333 0.04011 -0.03634 0.03932 -0.03796 C 0.03841 -0.03958 0.03659 -0.03842 0.03542 -0.03981 C 0.03451 -0.04097 0.03412 -0.04329 0.03346 -0.04491 C 0.03386 -0.04722 0.03359 -0.05 0.03451 -0.05185 C 0.03724 -0.05764 0.04284 -0.04954 0.04505 -0.04676 C 0.04935 -0.03472 0.04701 -0.00995 0.0556 -0.00509 C 0.05964 -0.00879 0.06198 -0.00949 0.06524 -0.01551 C 0.06484 -0.02153 0.06458 -0.03727 0.05938 -0.03981 C 0.05612 -0.04167 0.05234 -0.04097 0.04896 -0.04143 C 0.0444 -0.04352 0.03997 -0.04583 0.03542 -0.04838 C 0.03412 -0.04722 0.0319 -0.04745 0.03151 -0.04491 C 0.02956 -0.03333 0.03346 -0.02708 0.03841 -0.02407 C 0.04479 -0.02824 0.04636 -0.03889 0.05 -0.04838 C 0.05261 -0.06366 0.04818 -0.0669 0.04115 -0.07083 C 0.03737 -0.07546 0.03412 -0.08032 0.02969 -0.0831 C 0.02995 -0.08773 0.02852 -0.09398 0.03073 -0.09676 C 0.03737 -0.10602 0.03958 -0.08611 0.04505 -0.0831 C 0.05195 -0.07477 0.04857 -0.07731 0.05469 -0.0743 C 0.05742 -0.05509 0.05573 -0.06273 0.06328 -0.05347 C 0.06367 -0.05185 0.06484 -0.05 0.06432 -0.04838 C 0.0638 -0.04676 0.06237 -0.04676 0.06133 -0.04676 C 0.05742 -0.04676 0.05378 -0.04792 0.05 -0.04838 C 0.04701 -0.05185 0.04414 -0.05347 0.04115 -0.05694 C 0.0405 -0.05879 0.04037 -0.06111 0.03932 -0.06227 C 0.03815 -0.06366 0.03607 -0.0618 0.03542 -0.06389 C 0.03412 -0.06829 0.03958 -0.0706 0.04037 -0.07083 C 0.04675 -0.07176 0.053 -0.07199 0.05938 -0.07268 C 0.06081 -0.07315 0.06224 -0.07292 0.06328 -0.0743 C 0.06667 -0.0794 0.06367 -0.09074 0.06042 -0.09352 C 0.05599 -0.09745 0.04883 -0.09768 0.04414 -0.09861 C 0.04323 -0.09977 0.03919 -0.10301 0.04037 -0.10717 C 0.04076 -0.10879 0.04206 -0.10856 0.0431 -0.10903 C 0.04688 -0.11065 0.05013 -0.11204 0.05378 -0.11412 C 0.05664 -0.11759 0.05899 -0.11921 0.06237 -0.12106 C 0.06706 -0.12014 0.07409 -0.11759 0.07865 -0.12106 C 0.08008 -0.12222 0.08047 -0.12569 0.08151 -0.12778 C 0.08294 -0.13032 0.08503 -0.13217 0.08646 -0.13472 " pathEditMode="relative" rAng="0" ptsTypes="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C 0.0125 -0.01528 0.00495 -0.00973 0.02826 -0.01204 C 0.02735 -0.03079 0.02969 -0.03357 0.02136 -0.03797 C 0.01862 -0.04121 0.01771 -0.0426 0.01445 -0.04491 C 0.0125 -0.0463 0.0086 -0.04838 0.0086 -0.04815 C -0.00078 -0.05926 -1.45833E-6 -0.04861 0.00195 -0.03287 C 0.003 -0.02361 0.00508 -0.02153 0.00964 -0.01898 C 0.01771 -0.02338 0.00703 -0.01621 0.01445 -0.02755 C 0.01706 -0.03125 0.02865 -0.03264 0.03021 -0.03287 C 0.03333 -0.04167 0.03073 -0.03797 0.0263 -0.04329 C 0.0224 -0.0426 0.01849 -0.04236 0.01445 -0.04144 C 0.01354 -0.04121 0.01172 -0.03797 0.01159 -0.03982 C 0.01081 -0.04422 0.01211 -0.04885 0.0125 -0.05348 C 0.01602 -0.05139 0.01784 -0.04723 0.02136 -0.04491 C 0.02279 -0.03797 0.02474 -0.03519 0.02722 -0.0294 C 0.03281 -0.01644 0.02826 -0.02037 0.03503 -0.01713 C 0.03906 -0.01968 0.03945 -0.02408 0.04089 -0.03102 C 0.0405 -0.03334 0.04076 -0.03635 0.03985 -0.03797 C 0.03893 -0.03959 0.03711 -0.03843 0.03594 -0.03982 C 0.03503 -0.04098 0.03464 -0.04329 0.03399 -0.04491 C 0.03438 -0.04723 0.03412 -0.05 0.03503 -0.05185 C 0.03776 -0.05764 0.04349 -0.04954 0.0457 -0.04676 C 0.05013 -0.03473 0.04766 -0.00996 0.05638 -0.0051 C 0.06055 -0.0088 0.06289 -0.00949 0.06615 -0.01551 C 0.06576 -0.02153 0.06563 -0.03727 0.06029 -0.03982 C 0.05703 -0.04167 0.05313 -0.04098 0.04961 -0.04144 C 0.04505 -0.04352 0.0405 -0.04584 0.03594 -0.04838 C 0.03464 -0.04723 0.03242 -0.04746 0.03203 -0.04491 C 0.03008 -0.03334 0.03399 -0.02709 0.03893 -0.02408 C 0.04544 -0.02824 0.04701 -0.03889 0.05065 -0.04838 C 0.05352 -0.06366 0.04896 -0.0669 0.0418 -0.07084 C 0.03789 -0.07547 0.03464 -0.08033 0.03021 -0.0831 C 0.03047 -0.08773 0.02904 -0.09398 0.03112 -0.09676 C 0.03789 -0.10602 0.04024 -0.08611 0.0457 -0.0831 C 0.05274 -0.07477 0.04935 -0.07732 0.05547 -0.07431 C 0.0582 -0.0551 0.05664 -0.06273 0.06419 -0.05348 C 0.06458 -0.05185 0.06576 -0.05 0.06524 -0.04838 C 0.06485 -0.04676 0.06328 -0.04676 0.06224 -0.04676 C 0.05833 -0.04676 0.05469 -0.04792 0.05065 -0.04838 C 0.04766 -0.05185 0.04479 -0.05348 0.0418 -0.05695 C 0.04115 -0.0588 0.04089 -0.06111 0.03985 -0.06227 C 0.03867 -0.06366 0.03659 -0.06181 0.03594 -0.06389 C 0.03464 -0.06829 0.04011 -0.0706 0.04089 -0.07084 C 0.0474 -0.07176 0.05391 -0.07199 0.06029 -0.07269 C 0.06172 -0.07315 0.06328 -0.07292 0.06419 -0.07431 C 0.06771 -0.0794 0.06458 -0.09074 0.06133 -0.09352 C 0.05677 -0.09746 0.04948 -0.09769 0.04479 -0.09861 C 0.04388 -0.09977 0.03972 -0.10301 0.04089 -0.10718 C 0.04128 -0.1088 0.04271 -0.10857 0.04375 -0.10903 C 0.04753 -0.11065 0.05091 -0.11204 0.05469 -0.11412 C 0.05742 -0.1176 0.0599 -0.11922 0.06328 -0.12107 C 0.0681 -0.12014 0.07513 -0.1176 0.07982 -0.12107 C 0.08138 -0.12223 0.08164 -0.1257 0.08281 -0.12778 C 0.08412 -0.13033 0.08633 -0.13218 0.08776 -0.13473 " pathEditMode="relative" rAng="0" ptsTypes="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79" grpId="0" animBg="1"/>
      <p:bldP spid="83" grpId="0"/>
      <p:bldP spid="85" grpId="0" animBg="1"/>
      <p:bldP spid="86" grpId="0"/>
      <p:bldP spid="87" grpId="0"/>
      <p:bldP spid="88" grpId="0"/>
      <p:bldP spid="91" grpId="0" animBg="1"/>
      <p:bldP spid="92" grpId="0"/>
      <p:bldP spid="9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Connecteur droit 91"/>
          <p:cNvCxnSpPr/>
          <p:nvPr/>
        </p:nvCxnSpPr>
        <p:spPr>
          <a:xfrm flipV="1">
            <a:off x="6881818" y="4086226"/>
            <a:ext cx="2000264" cy="3571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166910" y="800078"/>
            <a:ext cx="3357586" cy="50006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fr-FR" sz="1600" b="1" dirty="0" err="1">
                <a:solidFill>
                  <a:schemeClr val="tx2"/>
                </a:solidFill>
              </a:rPr>
              <a:t>Homogeneous</a:t>
            </a:r>
            <a:r>
              <a:rPr lang="fr-FR" sz="1600" b="1" dirty="0">
                <a:solidFill>
                  <a:schemeClr val="tx2"/>
                </a:solidFill>
              </a:rPr>
              <a:t> spatial distribution of </a:t>
            </a:r>
            <a:r>
              <a:rPr lang="fr-FR" sz="1600" b="1" dirty="0" err="1">
                <a:solidFill>
                  <a:schemeClr val="tx2"/>
                </a:solidFill>
              </a:rPr>
              <a:t>Magnetic</a:t>
            </a:r>
            <a:r>
              <a:rPr lang="fr-FR" sz="1600" b="1" dirty="0">
                <a:solidFill>
                  <a:schemeClr val="tx2"/>
                </a:solidFill>
              </a:rPr>
              <a:t> Field B</a:t>
            </a:r>
          </a:p>
        </p:txBody>
      </p:sp>
      <p:sp>
        <p:nvSpPr>
          <p:cNvPr id="7" name="Rectangle 6"/>
          <p:cNvSpPr/>
          <p:nvPr/>
        </p:nvSpPr>
        <p:spPr>
          <a:xfrm>
            <a:off x="2845572" y="1770025"/>
            <a:ext cx="2107420" cy="1440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space réservé du contenu 11"/>
          <p:cNvSpPr txBox="1">
            <a:spLocks/>
          </p:cNvSpPr>
          <p:nvPr/>
        </p:nvSpPr>
        <p:spPr>
          <a:xfrm>
            <a:off x="5988937" y="776140"/>
            <a:ext cx="3714776" cy="5000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ctr">
              <a:buNone/>
            </a:pPr>
            <a:r>
              <a:rPr lang="fr-FR" sz="1600" b="1" dirty="0">
                <a:solidFill>
                  <a:schemeClr val="tx2"/>
                </a:solidFill>
                <a:latin typeface="+mn-lt"/>
              </a:rPr>
              <a:t>In-</a:t>
            </a:r>
            <a:r>
              <a:rPr lang="fr-FR" sz="1600" b="1" dirty="0" err="1">
                <a:solidFill>
                  <a:schemeClr val="tx2"/>
                </a:solidFill>
                <a:latin typeface="+mn-lt"/>
              </a:rPr>
              <a:t>Homogeneous</a:t>
            </a:r>
            <a:r>
              <a:rPr lang="fr-FR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600" b="1" dirty="0">
                <a:solidFill>
                  <a:schemeClr val="tx2"/>
                </a:solidFill>
              </a:rPr>
              <a:t>spatial distribution of </a:t>
            </a:r>
            <a:r>
              <a:rPr lang="fr-FR" sz="1600" b="1" dirty="0" err="1">
                <a:solidFill>
                  <a:schemeClr val="tx2"/>
                </a:solidFill>
              </a:rPr>
              <a:t>Magnetic</a:t>
            </a:r>
            <a:r>
              <a:rPr lang="fr-FR" sz="1600" b="1" dirty="0">
                <a:solidFill>
                  <a:schemeClr val="tx2"/>
                </a:solidFill>
              </a:rPr>
              <a:t> Field 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3224" y="1770025"/>
            <a:ext cx="2178858" cy="1440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52"/>
          <p:cNvGrpSpPr/>
          <p:nvPr/>
        </p:nvGrpSpPr>
        <p:grpSpPr>
          <a:xfrm>
            <a:off x="2476804" y="1371582"/>
            <a:ext cx="708958" cy="746882"/>
            <a:chOff x="952804" y="1387483"/>
            <a:chExt cx="708958" cy="746882"/>
          </a:xfrm>
        </p:grpSpPr>
        <p:cxnSp>
          <p:nvCxnSpPr>
            <p:cNvPr id="44" name="Connecteur droit avec flèche 43"/>
            <p:cNvCxnSpPr/>
            <p:nvPr/>
          </p:nvCxnSpPr>
          <p:spPr>
            <a:xfrm rot="5400000">
              <a:off x="972319" y="1813707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>
              <a:off x="1146151" y="1643050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952804" y="1857366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y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1400152" y="138748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x</a:t>
              </a:r>
            </a:p>
          </p:txBody>
        </p:sp>
      </p:grpSp>
      <p:grpSp>
        <p:nvGrpSpPr>
          <p:cNvPr id="3" name="Groupe 51"/>
          <p:cNvGrpSpPr/>
          <p:nvPr/>
        </p:nvGrpSpPr>
        <p:grpSpPr>
          <a:xfrm>
            <a:off x="6351454" y="1380333"/>
            <a:ext cx="708958" cy="746882"/>
            <a:chOff x="4827454" y="1396234"/>
            <a:chExt cx="708958" cy="746882"/>
          </a:xfrm>
        </p:grpSpPr>
        <p:cxnSp>
          <p:nvCxnSpPr>
            <p:cNvPr id="48" name="Connecteur droit avec flèche 47"/>
            <p:cNvCxnSpPr/>
            <p:nvPr/>
          </p:nvCxnSpPr>
          <p:spPr>
            <a:xfrm rot="5400000">
              <a:off x="4846969" y="1822458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5020801" y="1651801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4827454" y="1866117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y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5274802" y="139623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x</a:t>
              </a:r>
            </a:p>
          </p:txBody>
        </p:sp>
      </p:grpSp>
      <p:cxnSp>
        <p:nvCxnSpPr>
          <p:cNvPr id="113" name="Connecteur droit avec flèche 112"/>
          <p:cNvCxnSpPr/>
          <p:nvPr/>
        </p:nvCxnSpPr>
        <p:spPr>
          <a:xfrm rot="5400000" flipH="1" flipV="1">
            <a:off x="2453456" y="4156870"/>
            <a:ext cx="714380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2795564" y="4514854"/>
            <a:ext cx="2571768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ZoneTexte 114"/>
          <p:cNvSpPr txBox="1"/>
          <p:nvPr/>
        </p:nvSpPr>
        <p:spPr>
          <a:xfrm>
            <a:off x="2238349" y="351472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B(x)</a:t>
            </a:r>
            <a:endParaRPr lang="fr-FR" dirty="0"/>
          </a:p>
        </p:txBody>
      </p:sp>
      <p:sp>
        <p:nvSpPr>
          <p:cNvPr id="116" name="ZoneTexte 115"/>
          <p:cNvSpPr txBox="1"/>
          <p:nvPr/>
        </p:nvSpPr>
        <p:spPr>
          <a:xfrm>
            <a:off x="5295852" y="44434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endParaRPr lang="fr-FR" dirty="0"/>
          </a:p>
        </p:txBody>
      </p:sp>
      <p:cxnSp>
        <p:nvCxnSpPr>
          <p:cNvPr id="117" name="Connecteur droit 116"/>
          <p:cNvCxnSpPr/>
          <p:nvPr/>
        </p:nvCxnSpPr>
        <p:spPr>
          <a:xfrm>
            <a:off x="2952728" y="4014788"/>
            <a:ext cx="214314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/>
          <p:nvPr/>
        </p:nvCxnSpPr>
        <p:spPr>
          <a:xfrm rot="5400000" flipH="1" flipV="1">
            <a:off x="6254298" y="4176746"/>
            <a:ext cx="828000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/>
          <p:cNvCxnSpPr/>
          <p:nvPr/>
        </p:nvCxnSpPr>
        <p:spPr>
          <a:xfrm>
            <a:off x="6653216" y="4584704"/>
            <a:ext cx="2571768" cy="15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ZoneTexte 125"/>
          <p:cNvSpPr txBox="1"/>
          <p:nvPr/>
        </p:nvSpPr>
        <p:spPr>
          <a:xfrm>
            <a:off x="6096001" y="344328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B(x)</a:t>
            </a:r>
            <a:endParaRPr lang="fr-FR" dirty="0"/>
          </a:p>
        </p:txBody>
      </p:sp>
      <p:sp>
        <p:nvSpPr>
          <p:cNvPr id="127" name="ZoneTexte 126"/>
          <p:cNvSpPr txBox="1"/>
          <p:nvPr/>
        </p:nvSpPr>
        <p:spPr>
          <a:xfrm>
            <a:off x="9153504" y="45148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endParaRPr lang="fr-FR" dirty="0"/>
          </a:p>
        </p:txBody>
      </p:sp>
      <p:cxnSp>
        <p:nvCxnSpPr>
          <p:cNvPr id="128" name="Connecteur droit 127"/>
          <p:cNvCxnSpPr/>
          <p:nvPr/>
        </p:nvCxnSpPr>
        <p:spPr>
          <a:xfrm flipV="1">
            <a:off x="6881818" y="3657598"/>
            <a:ext cx="2000264" cy="8572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61"/>
          <p:cNvGrpSpPr/>
          <p:nvPr/>
        </p:nvGrpSpPr>
        <p:grpSpPr>
          <a:xfrm>
            <a:off x="2809854" y="1800210"/>
            <a:ext cx="2143139" cy="1368000"/>
            <a:chOff x="1285853" y="2143116"/>
            <a:chExt cx="2143139" cy="1368000"/>
          </a:xfrm>
        </p:grpSpPr>
        <p:cxnSp>
          <p:nvCxnSpPr>
            <p:cNvPr id="53" name="Connecteur droit 52"/>
            <p:cNvCxnSpPr/>
            <p:nvPr/>
          </p:nvCxnSpPr>
          <p:spPr>
            <a:xfrm rot="5400000">
              <a:off x="1029686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rot="5400000">
              <a:off x="1458314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rot="5400000">
              <a:off x="1886942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rot="5400000">
              <a:off x="2317158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rot="10800000">
              <a:off x="1304992" y="2381180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rot="10800000">
              <a:off x="1304992" y="2678807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rot="10800000">
              <a:off x="1285853" y="2964559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rot="10800000">
              <a:off x="1304992" y="3262186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62"/>
          <p:cNvGrpSpPr/>
          <p:nvPr/>
        </p:nvGrpSpPr>
        <p:grpSpPr>
          <a:xfrm>
            <a:off x="6691255" y="1800210"/>
            <a:ext cx="2143139" cy="1368000"/>
            <a:chOff x="1285853" y="2143116"/>
            <a:chExt cx="2143139" cy="1368000"/>
          </a:xfrm>
        </p:grpSpPr>
        <p:cxnSp>
          <p:nvCxnSpPr>
            <p:cNvPr id="64" name="Connecteur droit 63"/>
            <p:cNvCxnSpPr/>
            <p:nvPr/>
          </p:nvCxnSpPr>
          <p:spPr>
            <a:xfrm rot="5400000">
              <a:off x="1029686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rot="5400000">
              <a:off x="1458314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rot="5400000">
              <a:off x="1886942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rot="5400000">
              <a:off x="2317158" y="2826322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rot="10800000">
              <a:off x="1304992" y="2381180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 rot="10800000">
              <a:off x="1304992" y="2678807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rot="10800000">
              <a:off x="1285853" y="2964559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 rot="10800000">
              <a:off x="1304992" y="3262186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80"/>
          <p:cNvGrpSpPr/>
          <p:nvPr/>
        </p:nvGrpSpPr>
        <p:grpSpPr>
          <a:xfrm>
            <a:off x="6238876" y="4086227"/>
            <a:ext cx="2177644" cy="732753"/>
            <a:chOff x="4714876" y="4429132"/>
            <a:chExt cx="2177644" cy="732753"/>
          </a:xfrm>
        </p:grpSpPr>
        <p:sp>
          <p:nvSpPr>
            <p:cNvPr id="101" name="ZoneTexte 100"/>
            <p:cNvSpPr txBox="1"/>
            <p:nvPr/>
          </p:nvSpPr>
          <p:spPr>
            <a:xfrm>
              <a:off x="4714876" y="4429132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B(a)</a:t>
              </a: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5463760" y="4884886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x(</a:t>
              </a:r>
              <a:r>
                <a:rPr lang="en-US" sz="1200" i="1" dirty="0" err="1"/>
                <a:t>t</a:t>
              </a:r>
              <a:r>
                <a:rPr lang="en-US" sz="1200" i="1" baseline="-25000" dirty="0" err="1"/>
                <a:t>i</a:t>
              </a:r>
              <a:r>
                <a:rPr lang="en-US" sz="1200" i="1" dirty="0"/>
                <a:t>) = a</a:t>
              </a:r>
            </a:p>
          </p:txBody>
        </p:sp>
        <p:cxnSp>
          <p:nvCxnSpPr>
            <p:cNvPr id="106" name="Connecteur droit 105"/>
            <p:cNvCxnSpPr/>
            <p:nvPr/>
          </p:nvCxnSpPr>
          <p:spPr>
            <a:xfrm>
              <a:off x="5143504" y="4654012"/>
              <a:ext cx="648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rot="5400000">
              <a:off x="5684990" y="4817153"/>
              <a:ext cx="252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81"/>
          <p:cNvGrpSpPr/>
          <p:nvPr/>
        </p:nvGrpSpPr>
        <p:grpSpPr>
          <a:xfrm>
            <a:off x="6238876" y="3729037"/>
            <a:ext cx="3026274" cy="1097321"/>
            <a:chOff x="4714876" y="4071942"/>
            <a:chExt cx="3026274" cy="1097321"/>
          </a:xfrm>
        </p:grpSpPr>
        <p:sp>
          <p:nvSpPr>
            <p:cNvPr id="102" name="ZoneTexte 101"/>
            <p:cNvSpPr txBox="1"/>
            <p:nvPr/>
          </p:nvSpPr>
          <p:spPr>
            <a:xfrm>
              <a:off x="4714876" y="4071942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B(b)</a:t>
              </a: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6312390" y="4892264"/>
              <a:ext cx="1428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x(</a:t>
              </a:r>
              <a:r>
                <a:rPr lang="en-US" sz="1200" i="1" dirty="0" err="1"/>
                <a:t>t</a:t>
              </a:r>
              <a:r>
                <a:rPr lang="en-US" sz="1200" i="1" baseline="-25000" dirty="0" err="1"/>
                <a:t>f</a:t>
              </a:r>
              <a:r>
                <a:rPr lang="en-US" sz="1200" i="1" dirty="0"/>
                <a:t>) = b</a:t>
              </a:r>
            </a:p>
          </p:txBody>
        </p:sp>
        <p:cxnSp>
          <p:nvCxnSpPr>
            <p:cNvPr id="108" name="Connecteur droit 107"/>
            <p:cNvCxnSpPr/>
            <p:nvPr/>
          </p:nvCxnSpPr>
          <p:spPr>
            <a:xfrm>
              <a:off x="5143504" y="4269004"/>
              <a:ext cx="15120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 rot="16200000" flipH="1">
              <a:off x="6323104" y="4606854"/>
              <a:ext cx="641196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142"/>
          <p:cNvGrpSpPr/>
          <p:nvPr/>
        </p:nvGrpSpPr>
        <p:grpSpPr>
          <a:xfrm>
            <a:off x="3295317" y="1764398"/>
            <a:ext cx="1383611" cy="1440635"/>
            <a:chOff x="5581468" y="2119366"/>
            <a:chExt cx="1383611" cy="1440635"/>
          </a:xfrm>
        </p:grpSpPr>
        <p:sp>
          <p:nvSpPr>
            <p:cNvPr id="144" name="ZoneTexte 143"/>
            <p:cNvSpPr txBox="1"/>
            <p:nvPr/>
          </p:nvSpPr>
          <p:spPr>
            <a:xfrm>
              <a:off x="5581468" y="3274249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5" name="ZoneTexte 144"/>
            <p:cNvSpPr txBox="1"/>
            <p:nvPr/>
          </p:nvSpPr>
          <p:spPr>
            <a:xfrm>
              <a:off x="5584195" y="297662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5584007" y="269068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7" name="ZoneTexte 146"/>
            <p:cNvSpPr txBox="1"/>
            <p:nvPr/>
          </p:nvSpPr>
          <p:spPr>
            <a:xfrm>
              <a:off x="5581656" y="2404930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5584007" y="2119366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49" name="ZoneTexte 148"/>
            <p:cNvSpPr txBox="1"/>
            <p:nvPr/>
          </p:nvSpPr>
          <p:spPr>
            <a:xfrm>
              <a:off x="6435997" y="3274249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0" name="ZoneTexte 149"/>
            <p:cNvSpPr txBox="1"/>
            <p:nvPr/>
          </p:nvSpPr>
          <p:spPr>
            <a:xfrm>
              <a:off x="6438724" y="297662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1" name="ZoneTexte 150"/>
            <p:cNvSpPr txBox="1"/>
            <p:nvPr/>
          </p:nvSpPr>
          <p:spPr>
            <a:xfrm>
              <a:off x="6438536" y="2690682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6436185" y="2404930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  <p:sp>
          <p:nvSpPr>
            <p:cNvPr id="153" name="ZoneTexte 152"/>
            <p:cNvSpPr txBox="1"/>
            <p:nvPr/>
          </p:nvSpPr>
          <p:spPr>
            <a:xfrm>
              <a:off x="6438536" y="2119366"/>
              <a:ext cx="526355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B*</a:t>
              </a:r>
            </a:p>
          </p:txBody>
        </p:sp>
      </p:grpSp>
      <p:sp>
        <p:nvSpPr>
          <p:cNvPr id="154" name="ZoneTexte 153"/>
          <p:cNvSpPr txBox="1"/>
          <p:nvPr/>
        </p:nvSpPr>
        <p:spPr>
          <a:xfrm>
            <a:off x="2345599" y="3860038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B*</a:t>
            </a:r>
          </a:p>
        </p:txBody>
      </p:sp>
      <p:sp>
        <p:nvSpPr>
          <p:cNvPr id="155" name="ZoneTexte 154"/>
          <p:cNvSpPr txBox="1"/>
          <p:nvPr/>
        </p:nvSpPr>
        <p:spPr>
          <a:xfrm>
            <a:off x="2458028" y="5743379"/>
            <a:ext cx="7643678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sz="1600" dirty="0"/>
              <a:t> </a:t>
            </a:r>
            <a:r>
              <a:rPr lang="en-US" sz="1600" b="1" i="1" u="sng" dirty="0"/>
              <a:t>strong g (short </a:t>
            </a:r>
            <a:r>
              <a:rPr lang="fr-FR" sz="1600" b="1" i="1" u="sng" dirty="0"/>
              <a:t>t</a:t>
            </a:r>
            <a:r>
              <a:rPr lang="fr-FR" sz="1600" b="1" i="1" baseline="-25000" dirty="0"/>
              <a:t>d</a:t>
            </a:r>
            <a:r>
              <a:rPr lang="fr-FR" sz="1600" b="1" i="1" u="sng" dirty="0"/>
              <a:t>)</a:t>
            </a:r>
            <a:r>
              <a:rPr lang="en-US" sz="1600" dirty="0"/>
              <a:t> to be </a:t>
            </a:r>
            <a:r>
              <a:rPr lang="en-US" sz="1600" b="1" i="1" u="sng" dirty="0"/>
              <a:t>more sensitive to small molecules’ displacements</a:t>
            </a:r>
            <a:r>
              <a:rPr lang="en-US" sz="1600" dirty="0"/>
              <a:t> 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sz="1600" b="1" i="1" u="sng" dirty="0"/>
              <a:t>long </a:t>
            </a:r>
            <a:r>
              <a:rPr lang="fr-FR" sz="1600" b="1" i="1" u="sng" dirty="0"/>
              <a:t>t</a:t>
            </a:r>
            <a:r>
              <a:rPr lang="fr-FR" sz="1600" b="1" i="1" baseline="-25000" dirty="0"/>
              <a:t>d</a:t>
            </a:r>
            <a:r>
              <a:rPr lang="fr-FR" sz="1600" b="1" i="1" u="sng" dirty="0"/>
              <a:t> (</a:t>
            </a:r>
            <a:r>
              <a:rPr lang="fr-FR" sz="1600" b="1" i="1" u="sng" dirty="0" err="1"/>
              <a:t>weak</a:t>
            </a:r>
            <a:r>
              <a:rPr lang="fr-FR" sz="1600" b="1" i="1" u="sng" dirty="0"/>
              <a:t> g)</a:t>
            </a:r>
            <a:r>
              <a:rPr lang="fr-FR" sz="1600" dirty="0"/>
              <a:t> to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b="1" i="1" u="sng" dirty="0"/>
              <a:t>more sensitive to large</a:t>
            </a:r>
            <a:r>
              <a:rPr lang="en-US" sz="1600" b="1" i="1" u="sng" dirty="0"/>
              <a:t> molecules’ displacements</a:t>
            </a:r>
            <a:endParaRPr lang="fr-FR" sz="1600" dirty="0"/>
          </a:p>
        </p:txBody>
      </p:sp>
      <p:sp>
        <p:nvSpPr>
          <p:cNvPr id="83" name="ZoneTexte 82"/>
          <p:cNvSpPr txBox="1"/>
          <p:nvPr/>
        </p:nvSpPr>
        <p:spPr>
          <a:xfrm>
            <a:off x="6667504" y="4943483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DISPLACEMENT in time interval </a:t>
            </a:r>
            <a:r>
              <a:rPr lang="fr-FR" sz="1200" b="1" i="1" dirty="0"/>
              <a:t>t</a:t>
            </a:r>
            <a:r>
              <a:rPr lang="fr-FR" sz="1200" b="1" i="1" baseline="-25000" dirty="0"/>
              <a:t>d</a:t>
            </a:r>
            <a:r>
              <a:rPr lang="fr-FR" sz="1200" b="1" i="1" dirty="0"/>
              <a:t>=</a:t>
            </a:r>
            <a:r>
              <a:rPr lang="en-US" sz="1200" b="1" i="1" dirty="0" err="1"/>
              <a:t>t</a:t>
            </a:r>
            <a:r>
              <a:rPr lang="en-US" sz="1200" b="1" i="1" baseline="-25000" dirty="0" err="1"/>
              <a:t>f</a:t>
            </a:r>
            <a:r>
              <a:rPr lang="en-US" sz="1200" b="1" i="1" dirty="0" err="1"/>
              <a:t>-t</a:t>
            </a:r>
            <a:r>
              <a:rPr lang="en-US" sz="1200" b="1" i="1" baseline="-25000" dirty="0" err="1"/>
              <a:t>i</a:t>
            </a:r>
            <a:endParaRPr lang="en-US" sz="1200" b="1" i="1" baseline="-25000" dirty="0"/>
          </a:p>
          <a:p>
            <a:pPr algn="ctr"/>
            <a:r>
              <a:rPr lang="en-US" sz="1200" i="1" dirty="0"/>
              <a:t>x(</a:t>
            </a:r>
            <a:r>
              <a:rPr lang="en-US" sz="1200" i="1" dirty="0" err="1"/>
              <a:t>t</a:t>
            </a:r>
            <a:r>
              <a:rPr lang="en-US" sz="1200" i="1" baseline="-25000" dirty="0" err="1"/>
              <a:t>f</a:t>
            </a:r>
            <a:r>
              <a:rPr lang="en-US" sz="1200" i="1" dirty="0"/>
              <a:t>) – x(</a:t>
            </a:r>
            <a:r>
              <a:rPr lang="en-US" sz="1200" i="1" dirty="0" err="1"/>
              <a:t>t</a:t>
            </a:r>
            <a:r>
              <a:rPr lang="en-US" sz="1200" i="1" baseline="-25000" dirty="0" err="1"/>
              <a:t>i</a:t>
            </a:r>
            <a:r>
              <a:rPr lang="en-US" sz="1200" i="1" dirty="0"/>
              <a:t>) = b-a</a:t>
            </a:r>
          </a:p>
        </p:txBody>
      </p:sp>
      <p:sp>
        <p:nvSpPr>
          <p:cNvPr id="85" name="Ellipse 84"/>
          <p:cNvSpPr/>
          <p:nvPr/>
        </p:nvSpPr>
        <p:spPr>
          <a:xfrm>
            <a:off x="3309918" y="298634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ZoneTexte 85"/>
          <p:cNvSpPr txBox="1"/>
          <p:nvPr/>
        </p:nvSpPr>
        <p:spPr>
          <a:xfrm>
            <a:off x="2809852" y="4943483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DISPLACEMENT in time interval </a:t>
            </a:r>
            <a:r>
              <a:rPr lang="en-US" sz="1200" b="1" i="1" dirty="0"/>
              <a:t>t</a:t>
            </a:r>
            <a:r>
              <a:rPr lang="en-US" sz="1200" b="1" i="1" baseline="-25000" dirty="0"/>
              <a:t>d</a:t>
            </a:r>
            <a:r>
              <a:rPr lang="fr-FR" sz="1200" b="1" i="1" dirty="0"/>
              <a:t>=t</a:t>
            </a:r>
            <a:r>
              <a:rPr lang="en-US" sz="1200" b="1" i="1" baseline="-25000" dirty="0"/>
              <a:t>f</a:t>
            </a:r>
            <a:r>
              <a:rPr lang="en-US" sz="1200" b="1" i="1" dirty="0"/>
              <a:t>-</a:t>
            </a:r>
            <a:r>
              <a:rPr lang="en-US" sz="1200" b="1" i="1" dirty="0" err="1"/>
              <a:t>t</a:t>
            </a:r>
            <a:r>
              <a:rPr lang="en-US" sz="1200" b="1" i="1" baseline="-25000" dirty="0" err="1"/>
              <a:t>i</a:t>
            </a:r>
            <a:endParaRPr lang="en-US" sz="1200" b="1" i="1" baseline="-25000" dirty="0"/>
          </a:p>
          <a:p>
            <a:pPr algn="ctr"/>
            <a:r>
              <a:rPr lang="en-US" sz="1200" i="1" dirty="0"/>
              <a:t>??????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3095604" y="4477921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x(</a:t>
            </a:r>
            <a:r>
              <a:rPr lang="en-US" sz="1200" i="1" dirty="0" err="1"/>
              <a:t>t</a:t>
            </a:r>
            <a:r>
              <a:rPr lang="en-US" sz="1200" i="1" baseline="-25000" dirty="0" err="1"/>
              <a:t>i</a:t>
            </a:r>
            <a:r>
              <a:rPr lang="en-US" sz="1200" i="1" dirty="0"/>
              <a:t>) = ???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4095736" y="4486674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x(</a:t>
            </a:r>
            <a:r>
              <a:rPr lang="en-US" sz="1200" i="1" dirty="0" err="1"/>
              <a:t>t</a:t>
            </a:r>
            <a:r>
              <a:rPr lang="en-US" sz="1200" i="1" baseline="-25000" dirty="0" err="1"/>
              <a:t>f</a:t>
            </a:r>
            <a:r>
              <a:rPr lang="en-US" sz="1200" i="1" dirty="0"/>
              <a:t>) = ???</a:t>
            </a:r>
          </a:p>
        </p:txBody>
      </p:sp>
      <p:cxnSp>
        <p:nvCxnSpPr>
          <p:cNvPr id="94" name="Connecteur droit 93"/>
          <p:cNvCxnSpPr/>
          <p:nvPr/>
        </p:nvCxnSpPr>
        <p:spPr>
          <a:xfrm rot="5400000">
            <a:off x="6220773" y="2484613"/>
            <a:ext cx="1368000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rot="5400000">
            <a:off x="6649401" y="2484613"/>
            <a:ext cx="1368000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 rot="5400000">
            <a:off x="7078029" y="2484613"/>
            <a:ext cx="1368000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5400000">
            <a:off x="7508245" y="2484613"/>
            <a:ext cx="1368000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/>
          <p:cNvCxnSpPr/>
          <p:nvPr/>
        </p:nvCxnSpPr>
        <p:spPr>
          <a:xfrm rot="5400000">
            <a:off x="7948749" y="2483416"/>
            <a:ext cx="1368000" cy="158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/>
          <p:cNvSpPr/>
          <p:nvPr/>
        </p:nvSpPr>
        <p:spPr>
          <a:xfrm>
            <a:off x="7191320" y="299090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riangle isocèle 157"/>
          <p:cNvSpPr/>
          <p:nvPr/>
        </p:nvSpPr>
        <p:spPr>
          <a:xfrm flipH="1">
            <a:off x="8298703" y="4085477"/>
            <a:ext cx="576000" cy="100800"/>
          </a:xfrm>
          <a:prstGeom prst="triangle">
            <a:avLst>
              <a:gd name="adj" fmla="val 0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riangle isocèle 158"/>
          <p:cNvSpPr/>
          <p:nvPr/>
        </p:nvSpPr>
        <p:spPr>
          <a:xfrm flipH="1">
            <a:off x="8310578" y="3655725"/>
            <a:ext cx="576000" cy="252000"/>
          </a:xfrm>
          <a:prstGeom prst="triangle">
            <a:avLst>
              <a:gd name="adj" fmla="val 0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ZoneTexte 159"/>
          <p:cNvSpPr txBox="1"/>
          <p:nvPr/>
        </p:nvSpPr>
        <p:spPr>
          <a:xfrm>
            <a:off x="8894145" y="3931475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</a:t>
            </a:r>
            <a:endParaRPr lang="en-US" b="1" dirty="0"/>
          </a:p>
        </p:txBody>
      </p:sp>
      <p:sp>
        <p:nvSpPr>
          <p:cNvPr id="161" name="ZoneTexte 160"/>
          <p:cNvSpPr txBox="1"/>
          <p:nvPr/>
        </p:nvSpPr>
        <p:spPr>
          <a:xfrm>
            <a:off x="8893957" y="3574018"/>
            <a:ext cx="702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g*</a:t>
            </a:r>
            <a:endParaRPr lang="en-US" b="1" dirty="0"/>
          </a:p>
        </p:txBody>
      </p:sp>
      <p:cxnSp>
        <p:nvCxnSpPr>
          <p:cNvPr id="163" name="Connecteur droit avec flèche 162"/>
          <p:cNvCxnSpPr/>
          <p:nvPr/>
        </p:nvCxnSpPr>
        <p:spPr>
          <a:xfrm>
            <a:off x="8596330" y="1703434"/>
            <a:ext cx="285752" cy="1588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5" name="Objet 1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592888"/>
              </p:ext>
            </p:extLst>
          </p:nvPr>
        </p:nvGraphicFramePr>
        <p:xfrm>
          <a:off x="7453322" y="1387885"/>
          <a:ext cx="2428892" cy="32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Équation" r:id="rId4" imgW="3187440" imgH="431640" progId="Equation.3">
                  <p:embed/>
                </p:oleObj>
              </mc:Choice>
              <mc:Fallback>
                <p:oleObj name="Équation" r:id="rId4" imgW="3187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3322" y="1387885"/>
                        <a:ext cx="2428892" cy="329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" name="ZoneTexte 165"/>
          <p:cNvSpPr txBox="1"/>
          <p:nvPr/>
        </p:nvSpPr>
        <p:spPr>
          <a:xfrm>
            <a:off x="5095868" y="394335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g=0</a:t>
            </a:r>
            <a:endParaRPr lang="en-US" b="1" dirty="0"/>
          </a:p>
        </p:txBody>
      </p:sp>
      <p:cxnSp>
        <p:nvCxnSpPr>
          <p:cNvPr id="169" name="Connecteur droit 168"/>
          <p:cNvCxnSpPr/>
          <p:nvPr/>
        </p:nvCxnSpPr>
        <p:spPr>
          <a:xfrm>
            <a:off x="4500614" y="4014788"/>
            <a:ext cx="57600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e 140"/>
          <p:cNvGrpSpPr/>
          <p:nvPr/>
        </p:nvGrpSpPr>
        <p:grpSpPr>
          <a:xfrm>
            <a:off x="7060320" y="1810955"/>
            <a:ext cx="1383611" cy="1354938"/>
            <a:chOff x="5581468" y="2119366"/>
            <a:chExt cx="1383611" cy="1354938"/>
          </a:xfrm>
        </p:grpSpPr>
        <p:sp>
          <p:nvSpPr>
            <p:cNvPr id="122" name="ZoneTexte 121"/>
            <p:cNvSpPr txBox="1"/>
            <p:nvPr/>
          </p:nvSpPr>
          <p:spPr>
            <a:xfrm>
              <a:off x="5581468" y="3274249"/>
              <a:ext cx="52635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5584195" y="2976622"/>
              <a:ext cx="52635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5584007" y="2690682"/>
              <a:ext cx="52635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5581656" y="2404930"/>
              <a:ext cx="52635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5584007" y="2119366"/>
              <a:ext cx="52635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 dirty="0">
                  <a:solidFill>
                    <a:schemeClr val="bg1"/>
                  </a:solidFill>
                </a:rPr>
                <a:t>B(a)</a:t>
              </a:r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6435997" y="3274249"/>
              <a:ext cx="52635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40" name="ZoneTexte 139"/>
            <p:cNvSpPr txBox="1"/>
            <p:nvPr/>
          </p:nvSpPr>
          <p:spPr>
            <a:xfrm>
              <a:off x="6438724" y="2976622"/>
              <a:ext cx="52635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41" name="ZoneTexte 140"/>
            <p:cNvSpPr txBox="1"/>
            <p:nvPr/>
          </p:nvSpPr>
          <p:spPr>
            <a:xfrm>
              <a:off x="6438536" y="2690682"/>
              <a:ext cx="52635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43" name="ZoneTexte 142"/>
            <p:cNvSpPr txBox="1"/>
            <p:nvPr/>
          </p:nvSpPr>
          <p:spPr>
            <a:xfrm>
              <a:off x="6436185" y="2404930"/>
              <a:ext cx="52635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  <p:sp>
          <p:nvSpPr>
            <p:cNvPr id="156" name="ZoneTexte 155"/>
            <p:cNvSpPr txBox="1"/>
            <p:nvPr/>
          </p:nvSpPr>
          <p:spPr>
            <a:xfrm>
              <a:off x="6438536" y="2119366"/>
              <a:ext cx="52635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B(b)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grpSp>
        <p:nvGrpSpPr>
          <p:cNvPr id="105" name="Group 104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10" name="Rectangle 109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112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Magnetic Field Gradients to investigate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molecular diffusion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ZoneTexte 154"/>
          <p:cNvSpPr txBox="1"/>
          <p:nvPr/>
        </p:nvSpPr>
        <p:spPr>
          <a:xfrm>
            <a:off x="2265010" y="5553094"/>
            <a:ext cx="7760081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sz="1600" dirty="0"/>
              <a:t> </a:t>
            </a:r>
            <a:r>
              <a:rPr lang="en-US" sz="1600" b="1" i="1" u="sng" dirty="0"/>
              <a:t>strong g (short </a:t>
            </a:r>
            <a:r>
              <a:rPr lang="fr-FR" sz="1600" b="1" i="1" u="sng" dirty="0"/>
              <a:t>t</a:t>
            </a:r>
            <a:r>
              <a:rPr lang="fr-FR" sz="1600" b="1" i="1" baseline="-25000" dirty="0"/>
              <a:t>d</a:t>
            </a:r>
            <a:r>
              <a:rPr lang="en-US" sz="1600" b="1" i="1" u="sng" dirty="0"/>
              <a:t>)</a:t>
            </a:r>
            <a:r>
              <a:rPr lang="en-US" sz="1600" dirty="0"/>
              <a:t> to be </a:t>
            </a:r>
            <a:r>
              <a:rPr lang="en-US" sz="1600" b="1" i="1" u="sng" dirty="0"/>
              <a:t>more sensitive to small molecules’ displacements</a:t>
            </a:r>
          </a:p>
          <a:p>
            <a:r>
              <a:rPr lang="en-US" sz="1600" dirty="0"/>
              <a:t> 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sz="1600" b="1" i="1" u="sng" dirty="0"/>
              <a:t>long </a:t>
            </a:r>
            <a:r>
              <a:rPr lang="fr-FR" sz="1600" b="1" i="1" u="sng" dirty="0"/>
              <a:t>t</a:t>
            </a:r>
            <a:r>
              <a:rPr lang="fr-FR" sz="1600" b="1" i="1" baseline="-25000" dirty="0"/>
              <a:t>d</a:t>
            </a:r>
            <a:r>
              <a:rPr lang="fr-FR" sz="1600" b="1" i="1" u="sng" dirty="0"/>
              <a:t> (</a:t>
            </a:r>
            <a:r>
              <a:rPr lang="fr-FR" sz="1600" b="1" i="1" u="sng" dirty="0" err="1"/>
              <a:t>weak</a:t>
            </a:r>
            <a:r>
              <a:rPr lang="fr-FR" sz="1600" b="1" i="1" u="sng" dirty="0"/>
              <a:t> g)</a:t>
            </a:r>
            <a:r>
              <a:rPr lang="fr-FR" sz="1600" dirty="0"/>
              <a:t> to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b="1" i="1" u="sng" dirty="0"/>
              <a:t>more sensitive to large</a:t>
            </a:r>
            <a:r>
              <a:rPr lang="en-US" sz="1600" b="1" i="1" u="sng" dirty="0"/>
              <a:t> molecules’ displacements</a:t>
            </a:r>
            <a:endParaRPr lang="fr-FR" sz="1600" dirty="0"/>
          </a:p>
        </p:txBody>
      </p:sp>
      <p:sp>
        <p:nvSpPr>
          <p:cNvPr id="105" name="Cylindre 104"/>
          <p:cNvSpPr/>
          <p:nvPr/>
        </p:nvSpPr>
        <p:spPr>
          <a:xfrm>
            <a:off x="3370576" y="1714488"/>
            <a:ext cx="428628" cy="242889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e 118"/>
          <p:cNvGrpSpPr/>
          <p:nvPr/>
        </p:nvGrpSpPr>
        <p:grpSpPr>
          <a:xfrm>
            <a:off x="2084692" y="3430604"/>
            <a:ext cx="618800" cy="855652"/>
            <a:chOff x="1381432" y="3080563"/>
            <a:chExt cx="618800" cy="855652"/>
          </a:xfrm>
        </p:grpSpPr>
        <p:grpSp>
          <p:nvGrpSpPr>
            <p:cNvPr id="2" name="Groupe 52"/>
            <p:cNvGrpSpPr/>
            <p:nvPr/>
          </p:nvGrpSpPr>
          <p:grpSpPr>
            <a:xfrm>
              <a:off x="1550637" y="3262392"/>
              <a:ext cx="449595" cy="673823"/>
              <a:chOff x="1146151" y="1363751"/>
              <a:chExt cx="449595" cy="673823"/>
            </a:xfrm>
          </p:grpSpPr>
          <p:cxnSp>
            <p:nvCxnSpPr>
              <p:cNvPr id="44" name="Connecteur droit avec flèche 43"/>
              <p:cNvCxnSpPr/>
              <p:nvPr/>
            </p:nvCxnSpPr>
            <p:spPr>
              <a:xfrm rot="1200000">
                <a:off x="1146764" y="1769389"/>
                <a:ext cx="357190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avec flèche 44"/>
              <p:cNvCxnSpPr/>
              <p:nvPr/>
            </p:nvCxnSpPr>
            <p:spPr>
              <a:xfrm rot="20340000">
                <a:off x="1146151" y="1643050"/>
                <a:ext cx="357190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ZoneTexte 45"/>
              <p:cNvSpPr txBox="1"/>
              <p:nvPr/>
            </p:nvSpPr>
            <p:spPr>
              <a:xfrm>
                <a:off x="1334136" y="1760575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y</a:t>
                </a:r>
              </a:p>
            </p:txBody>
          </p:sp>
          <p:sp>
            <p:nvSpPr>
              <p:cNvPr id="47" name="ZoneTexte 46"/>
              <p:cNvSpPr txBox="1"/>
              <p:nvPr/>
            </p:nvSpPr>
            <p:spPr>
              <a:xfrm>
                <a:off x="1333847" y="1363751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x</a:t>
                </a:r>
              </a:p>
            </p:txBody>
          </p:sp>
        </p:grpSp>
        <p:cxnSp>
          <p:nvCxnSpPr>
            <p:cNvPr id="110" name="Connecteur droit avec flèche 109"/>
            <p:cNvCxnSpPr/>
            <p:nvPr/>
          </p:nvCxnSpPr>
          <p:spPr>
            <a:xfrm rot="16200000">
              <a:off x="1385852" y="3424291"/>
              <a:ext cx="35719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ZoneTexte 110"/>
            <p:cNvSpPr txBox="1"/>
            <p:nvPr/>
          </p:nvSpPr>
          <p:spPr>
            <a:xfrm>
              <a:off x="1381432" y="308056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z</a:t>
              </a:r>
            </a:p>
          </p:txBody>
        </p:sp>
      </p:grpSp>
      <p:sp>
        <p:nvSpPr>
          <p:cNvPr id="112" name="Ellipse 111"/>
          <p:cNvSpPr/>
          <p:nvPr/>
        </p:nvSpPr>
        <p:spPr>
          <a:xfrm>
            <a:off x="3442014" y="3071248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Cylindre 120"/>
          <p:cNvSpPr/>
          <p:nvPr/>
        </p:nvSpPr>
        <p:spPr>
          <a:xfrm>
            <a:off x="4727898" y="1714488"/>
            <a:ext cx="428628" cy="242889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Ellipse 134"/>
          <p:cNvSpPr/>
          <p:nvPr/>
        </p:nvSpPr>
        <p:spPr>
          <a:xfrm>
            <a:off x="4798774" y="307181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ZoneTexte 135"/>
          <p:cNvSpPr txBox="1"/>
          <p:nvPr/>
        </p:nvSpPr>
        <p:spPr>
          <a:xfrm>
            <a:off x="3174649" y="4152134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i="1" dirty="0"/>
              <a:t>Short t</a:t>
            </a:r>
            <a:r>
              <a:rPr lang="fr-FR" sz="1200" b="1" i="1" baseline="-25000" dirty="0"/>
              <a:t>d</a:t>
            </a:r>
          </a:p>
          <a:p>
            <a:pPr algn="ctr"/>
            <a:r>
              <a:rPr lang="fr-FR" sz="1200" b="1" i="1" dirty="0"/>
              <a:t>D</a:t>
            </a:r>
            <a:r>
              <a:rPr lang="fr-FR" sz="1200" b="1" i="1" baseline="-25000" dirty="0"/>
              <a:t>0</a:t>
            </a:r>
            <a:r>
              <a:rPr lang="fr-FR" sz="1200" b="1" i="1" dirty="0"/>
              <a:t>t</a:t>
            </a:r>
            <a:r>
              <a:rPr lang="fr-FR" sz="1200" b="1" i="1" baseline="-25000" dirty="0"/>
              <a:t>d </a:t>
            </a:r>
            <a:r>
              <a:rPr lang="fr-FR" sz="1200" b="1" i="1" dirty="0"/>
              <a:t>&lt; L</a:t>
            </a:r>
            <a:r>
              <a:rPr lang="fr-FR" sz="1200" b="1" i="1" baseline="30000" dirty="0"/>
              <a:t>2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4558774" y="4143381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i="1" dirty="0"/>
              <a:t>Long t</a:t>
            </a:r>
            <a:r>
              <a:rPr lang="fr-FR" sz="1200" b="1" i="1" baseline="-25000" dirty="0"/>
              <a:t>d</a:t>
            </a:r>
          </a:p>
          <a:p>
            <a:pPr algn="ctr"/>
            <a:r>
              <a:rPr lang="fr-FR" sz="1200" b="1" i="1" dirty="0"/>
              <a:t>D</a:t>
            </a:r>
            <a:r>
              <a:rPr lang="fr-FR" sz="1200" b="1" i="1" baseline="-25000" dirty="0"/>
              <a:t>0</a:t>
            </a:r>
            <a:r>
              <a:rPr lang="fr-FR" sz="1200" b="1" i="1" dirty="0"/>
              <a:t>t</a:t>
            </a:r>
            <a:r>
              <a:rPr lang="fr-FR" sz="1200" b="1" i="1" baseline="-25000" dirty="0"/>
              <a:t>d </a:t>
            </a:r>
            <a:r>
              <a:rPr lang="fr-FR" sz="1200" b="1" i="1" dirty="0"/>
              <a:t>&gt; L</a:t>
            </a:r>
            <a:r>
              <a:rPr lang="fr-FR" sz="1200" b="1" i="1" baseline="30000" dirty="0"/>
              <a:t>2</a:t>
            </a:r>
          </a:p>
        </p:txBody>
      </p:sp>
      <p:grpSp>
        <p:nvGrpSpPr>
          <p:cNvPr id="188" name="Groupe 187"/>
          <p:cNvGrpSpPr/>
          <p:nvPr/>
        </p:nvGrpSpPr>
        <p:grpSpPr>
          <a:xfrm>
            <a:off x="6351454" y="714356"/>
            <a:ext cx="2530628" cy="1829692"/>
            <a:chOff x="4827454" y="714356"/>
            <a:chExt cx="2530628" cy="1829692"/>
          </a:xfrm>
        </p:grpSpPr>
        <p:sp>
          <p:nvSpPr>
            <p:cNvPr id="14" name="Rectangle 13"/>
            <p:cNvSpPr/>
            <p:nvPr/>
          </p:nvSpPr>
          <p:spPr>
            <a:xfrm>
              <a:off x="5179224" y="1104048"/>
              <a:ext cx="2178858" cy="144000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90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" name="Groupe 51"/>
            <p:cNvGrpSpPr/>
            <p:nvPr/>
          </p:nvGrpSpPr>
          <p:grpSpPr>
            <a:xfrm>
              <a:off x="4827454" y="714356"/>
              <a:ext cx="708958" cy="746882"/>
              <a:chOff x="4827454" y="1396234"/>
              <a:chExt cx="708958" cy="746882"/>
            </a:xfrm>
          </p:grpSpPr>
          <p:cxnSp>
            <p:nvCxnSpPr>
              <p:cNvPr id="48" name="Connecteur droit avec flèche 47"/>
              <p:cNvCxnSpPr/>
              <p:nvPr/>
            </p:nvCxnSpPr>
            <p:spPr>
              <a:xfrm rot="5400000">
                <a:off x="4846969" y="1822458"/>
                <a:ext cx="357190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/>
              <p:cNvCxnSpPr/>
              <p:nvPr/>
            </p:nvCxnSpPr>
            <p:spPr>
              <a:xfrm>
                <a:off x="5020801" y="1651801"/>
                <a:ext cx="357190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ZoneTexte 49"/>
              <p:cNvSpPr txBox="1"/>
              <p:nvPr/>
            </p:nvSpPr>
            <p:spPr>
              <a:xfrm>
                <a:off x="4827454" y="1866117"/>
                <a:ext cx="261610" cy="2769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y</a:t>
                </a:r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>
                <a:off x="5274802" y="1396234"/>
                <a:ext cx="261610" cy="2769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x</a:t>
                </a:r>
              </a:p>
            </p:txBody>
          </p:sp>
        </p:grpSp>
        <p:sp>
          <p:nvSpPr>
            <p:cNvPr id="138" name="Ellipse 137"/>
            <p:cNvSpPr/>
            <p:nvPr/>
          </p:nvSpPr>
          <p:spPr>
            <a:xfrm>
              <a:off x="6000760" y="1610567"/>
              <a:ext cx="540000" cy="540000"/>
            </a:xfrm>
            <a:prstGeom prst="ellipse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7" name="Groupe 62"/>
            <p:cNvGrpSpPr/>
            <p:nvPr/>
          </p:nvGrpSpPr>
          <p:grpSpPr>
            <a:xfrm>
              <a:off x="5214942" y="1134233"/>
              <a:ext cx="2143139" cy="1368000"/>
              <a:chOff x="1285853" y="2143116"/>
              <a:chExt cx="2143139" cy="1368000"/>
            </a:xfrm>
          </p:grpSpPr>
          <p:cxnSp>
            <p:nvCxnSpPr>
              <p:cNvPr id="162" name="Connecteur droit 161"/>
              <p:cNvCxnSpPr/>
              <p:nvPr/>
            </p:nvCxnSpPr>
            <p:spPr>
              <a:xfrm rot="5400000">
                <a:off x="745523" y="2826322"/>
                <a:ext cx="1368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 rot="5400000">
                <a:off x="1317027" y="2826322"/>
                <a:ext cx="1368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 rot="5400000">
                <a:off x="2029819" y="2826322"/>
                <a:ext cx="1368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eur droit 167"/>
              <p:cNvCxnSpPr/>
              <p:nvPr/>
            </p:nvCxnSpPr>
            <p:spPr>
              <a:xfrm rot="5400000">
                <a:off x="2601323" y="2826322"/>
                <a:ext cx="1368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/>
              <p:cNvCxnSpPr/>
              <p:nvPr/>
            </p:nvCxnSpPr>
            <p:spPr>
              <a:xfrm rot="10800000">
                <a:off x="1304992" y="2570156"/>
                <a:ext cx="2124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 rot="10800000">
                <a:off x="1285853" y="3213098"/>
                <a:ext cx="2124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Groupe 188"/>
          <p:cNvGrpSpPr/>
          <p:nvPr/>
        </p:nvGrpSpPr>
        <p:grpSpPr>
          <a:xfrm>
            <a:off x="6351454" y="2928934"/>
            <a:ext cx="2530628" cy="1829692"/>
            <a:chOff x="4827454" y="2928934"/>
            <a:chExt cx="2530628" cy="1829692"/>
          </a:xfrm>
        </p:grpSpPr>
        <p:sp>
          <p:nvSpPr>
            <p:cNvPr id="174" name="Rectangle 173"/>
            <p:cNvSpPr/>
            <p:nvPr/>
          </p:nvSpPr>
          <p:spPr>
            <a:xfrm>
              <a:off x="5179224" y="3318626"/>
              <a:ext cx="2178858" cy="144000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5" name="Groupe 51"/>
            <p:cNvGrpSpPr/>
            <p:nvPr/>
          </p:nvGrpSpPr>
          <p:grpSpPr>
            <a:xfrm>
              <a:off x="4827454" y="2928934"/>
              <a:ext cx="708958" cy="746882"/>
              <a:chOff x="4827454" y="1396234"/>
              <a:chExt cx="708958" cy="746882"/>
            </a:xfrm>
          </p:grpSpPr>
          <p:cxnSp>
            <p:nvCxnSpPr>
              <p:cNvPr id="176" name="Connecteur droit avec flèche 175"/>
              <p:cNvCxnSpPr/>
              <p:nvPr/>
            </p:nvCxnSpPr>
            <p:spPr>
              <a:xfrm rot="5400000">
                <a:off x="4846969" y="1822458"/>
                <a:ext cx="357190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avec flèche 176"/>
              <p:cNvCxnSpPr/>
              <p:nvPr/>
            </p:nvCxnSpPr>
            <p:spPr>
              <a:xfrm>
                <a:off x="5020801" y="1651801"/>
                <a:ext cx="357190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ZoneTexte 177"/>
              <p:cNvSpPr txBox="1"/>
              <p:nvPr/>
            </p:nvSpPr>
            <p:spPr>
              <a:xfrm>
                <a:off x="4827454" y="1866117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y</a:t>
                </a:r>
              </a:p>
            </p:txBody>
          </p:sp>
          <p:sp>
            <p:nvSpPr>
              <p:cNvPr id="179" name="ZoneTexte 178"/>
              <p:cNvSpPr txBox="1"/>
              <p:nvPr/>
            </p:nvSpPr>
            <p:spPr>
              <a:xfrm>
                <a:off x="5274802" y="1396234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x</a:t>
                </a:r>
              </a:p>
            </p:txBody>
          </p:sp>
        </p:grpSp>
        <p:sp>
          <p:nvSpPr>
            <p:cNvPr id="180" name="Ellipse 179"/>
            <p:cNvSpPr/>
            <p:nvPr/>
          </p:nvSpPr>
          <p:spPr>
            <a:xfrm>
              <a:off x="6000760" y="3825145"/>
              <a:ext cx="540000" cy="54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e 62"/>
            <p:cNvGrpSpPr/>
            <p:nvPr/>
          </p:nvGrpSpPr>
          <p:grpSpPr>
            <a:xfrm>
              <a:off x="5222893" y="3348811"/>
              <a:ext cx="2135188" cy="1368000"/>
              <a:chOff x="1293804" y="2143116"/>
              <a:chExt cx="2135188" cy="1368000"/>
            </a:xfrm>
          </p:grpSpPr>
          <p:cxnSp>
            <p:nvCxnSpPr>
              <p:cNvPr id="182" name="Connecteur droit 181"/>
              <p:cNvCxnSpPr/>
              <p:nvPr/>
            </p:nvCxnSpPr>
            <p:spPr>
              <a:xfrm rot="5400000">
                <a:off x="688399" y="2826322"/>
                <a:ext cx="1368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rot="5400000">
                <a:off x="1324978" y="2826322"/>
                <a:ext cx="1368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 rot="5400000">
                <a:off x="2118747" y="2826322"/>
                <a:ext cx="1368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 rot="5400000">
                <a:off x="2601323" y="2826322"/>
                <a:ext cx="1368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rot="10800000">
                <a:off x="1304992" y="2594009"/>
                <a:ext cx="2124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rot="10800000">
                <a:off x="1293804" y="3229799"/>
                <a:ext cx="2124000" cy="15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Ellipse 211"/>
          <p:cNvSpPr/>
          <p:nvPr/>
        </p:nvSpPr>
        <p:spPr>
          <a:xfrm>
            <a:off x="7667636" y="200024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1524000" y="1"/>
            <a:ext cx="2199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1524000" y="1"/>
            <a:ext cx="2199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4" name="Groupe 213"/>
          <p:cNvGrpSpPr/>
          <p:nvPr/>
        </p:nvGrpSpPr>
        <p:grpSpPr>
          <a:xfrm>
            <a:off x="6750852" y="3370632"/>
            <a:ext cx="2135188" cy="1378678"/>
            <a:chOff x="5222894" y="3346884"/>
            <a:chExt cx="2135188" cy="1378678"/>
          </a:xfrm>
        </p:grpSpPr>
        <p:cxnSp>
          <p:nvCxnSpPr>
            <p:cNvPr id="190" name="Connecteur droit 189"/>
            <p:cNvCxnSpPr/>
            <p:nvPr/>
          </p:nvCxnSpPr>
          <p:spPr>
            <a:xfrm rot="10800000">
              <a:off x="5234082" y="4117939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90"/>
            <p:cNvCxnSpPr/>
            <p:nvPr/>
          </p:nvCxnSpPr>
          <p:spPr>
            <a:xfrm rot="10800000">
              <a:off x="5234082" y="3500439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191"/>
            <p:cNvCxnSpPr/>
            <p:nvPr/>
          </p:nvCxnSpPr>
          <p:spPr>
            <a:xfrm rot="10800000">
              <a:off x="5234082" y="3643315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eur droit 192"/>
            <p:cNvCxnSpPr/>
            <p:nvPr/>
          </p:nvCxnSpPr>
          <p:spPr>
            <a:xfrm rot="10800000">
              <a:off x="5234082" y="3968822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193"/>
            <p:cNvCxnSpPr/>
            <p:nvPr/>
          </p:nvCxnSpPr>
          <p:spPr>
            <a:xfrm rot="10800000">
              <a:off x="5234082" y="4276716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195"/>
            <p:cNvCxnSpPr/>
            <p:nvPr/>
          </p:nvCxnSpPr>
          <p:spPr>
            <a:xfrm rot="10800000">
              <a:off x="5222894" y="4595861"/>
              <a:ext cx="2124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197"/>
            <p:cNvCxnSpPr/>
            <p:nvPr/>
          </p:nvCxnSpPr>
          <p:spPr>
            <a:xfrm rot="5400000">
              <a:off x="4777854" y="4032817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/>
            <p:cNvCxnSpPr/>
            <p:nvPr/>
          </p:nvCxnSpPr>
          <p:spPr>
            <a:xfrm rot="5400000">
              <a:off x="4942874" y="4030090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199"/>
            <p:cNvCxnSpPr/>
            <p:nvPr/>
          </p:nvCxnSpPr>
          <p:spPr>
            <a:xfrm rot="5400000">
              <a:off x="5101652" y="4030090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eur droit 200"/>
            <p:cNvCxnSpPr/>
            <p:nvPr/>
          </p:nvCxnSpPr>
          <p:spPr>
            <a:xfrm rot="5400000">
              <a:off x="5427038" y="4040768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201"/>
            <p:cNvCxnSpPr/>
            <p:nvPr/>
          </p:nvCxnSpPr>
          <p:spPr>
            <a:xfrm rot="5400000">
              <a:off x="5571623" y="4040768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/>
            <p:nvPr/>
          </p:nvCxnSpPr>
          <p:spPr>
            <a:xfrm rot="5400000">
              <a:off x="5731974" y="4040768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203"/>
            <p:cNvCxnSpPr/>
            <p:nvPr/>
          </p:nvCxnSpPr>
          <p:spPr>
            <a:xfrm rot="5400000">
              <a:off x="5900276" y="4040768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cteur droit 204"/>
            <p:cNvCxnSpPr/>
            <p:nvPr/>
          </p:nvCxnSpPr>
          <p:spPr>
            <a:xfrm rot="5400000">
              <a:off x="6208187" y="4032817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eur droit 205"/>
            <p:cNvCxnSpPr/>
            <p:nvPr/>
          </p:nvCxnSpPr>
          <p:spPr>
            <a:xfrm rot="5400000">
              <a:off x="6368538" y="4040768"/>
              <a:ext cx="136800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" name="Ellipse 214"/>
          <p:cNvSpPr/>
          <p:nvPr/>
        </p:nvSpPr>
        <p:spPr>
          <a:xfrm>
            <a:off x="7667636" y="4214818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ZoneTexte 215"/>
          <p:cNvSpPr txBox="1"/>
          <p:nvPr/>
        </p:nvSpPr>
        <p:spPr>
          <a:xfrm>
            <a:off x="9212085" y="1643051"/>
            <a:ext cx="720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Weak g</a:t>
            </a:r>
          </a:p>
          <a:p>
            <a:pPr algn="ctr"/>
            <a:r>
              <a:rPr lang="en-US" sz="1200" b="1" i="1" dirty="0" err="1"/>
              <a:t>q</a:t>
            </a:r>
            <a:r>
              <a:rPr lang="en-US" sz="1200" b="1" i="1" dirty="0" err="1" smtClean="0"/>
              <a:t>d</a:t>
            </a:r>
            <a:r>
              <a:rPr lang="en-US" sz="1200" b="1" i="1" dirty="0" smtClean="0"/>
              <a:t> </a:t>
            </a:r>
            <a:r>
              <a:rPr lang="en-US" sz="1200" b="1" i="1" dirty="0"/>
              <a:t>&lt; 1</a:t>
            </a:r>
          </a:p>
        </p:txBody>
      </p:sp>
      <p:sp>
        <p:nvSpPr>
          <p:cNvPr id="217" name="ZoneTexte 216"/>
          <p:cNvSpPr txBox="1"/>
          <p:nvPr/>
        </p:nvSpPr>
        <p:spPr>
          <a:xfrm>
            <a:off x="9192785" y="3824592"/>
            <a:ext cx="819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Strong g</a:t>
            </a:r>
          </a:p>
          <a:p>
            <a:pPr algn="ctr"/>
            <a:r>
              <a:rPr lang="en-US" sz="1200" b="1" i="1" dirty="0" err="1"/>
              <a:t>qd</a:t>
            </a:r>
            <a:r>
              <a:rPr lang="en-US" sz="1200" b="1" i="1" dirty="0"/>
              <a:t> </a:t>
            </a:r>
            <a:r>
              <a:rPr lang="en-US" sz="1200" b="1" i="1" dirty="0" smtClean="0"/>
              <a:t>≥ </a:t>
            </a:r>
            <a:r>
              <a:rPr lang="en-US" sz="1200" b="1" i="1" dirty="0"/>
              <a:t>1</a:t>
            </a:r>
          </a:p>
        </p:txBody>
      </p:sp>
      <p:sp>
        <p:nvSpPr>
          <p:cNvPr id="220" name="Ellipse 219"/>
          <p:cNvSpPr/>
          <p:nvPr/>
        </p:nvSpPr>
        <p:spPr>
          <a:xfrm>
            <a:off x="7663117" y="2000240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Ellipse 220"/>
          <p:cNvSpPr/>
          <p:nvPr/>
        </p:nvSpPr>
        <p:spPr>
          <a:xfrm>
            <a:off x="7667636" y="421481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Connecteur droit avec flèche 77"/>
          <p:cNvCxnSpPr/>
          <p:nvPr/>
        </p:nvCxnSpPr>
        <p:spPr>
          <a:xfrm rot="5400000">
            <a:off x="2096266" y="2928934"/>
            <a:ext cx="2286016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2952728" y="2714620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3362082" y="1641462"/>
            <a:ext cx="432000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/>
          <p:cNvSpPr txBox="1"/>
          <p:nvPr/>
        </p:nvSpPr>
        <p:spPr>
          <a:xfrm>
            <a:off x="3468696" y="1317543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grpSp>
        <p:nvGrpSpPr>
          <p:cNvPr id="83" name="Group 82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84" name="Rectangle 83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86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Magnetic Field Gradients to investigate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molecular diffusion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" name="ZoneTexte 215"/>
          <p:cNvSpPr txBox="1"/>
          <p:nvPr/>
        </p:nvSpPr>
        <p:spPr>
          <a:xfrm>
            <a:off x="8506975" y="2791998"/>
            <a:ext cx="3254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q</a:t>
            </a:r>
            <a:r>
              <a:rPr lang="en-US" sz="1200" b="1" i="1" smtClean="0"/>
              <a:t> </a:t>
            </a:r>
            <a:r>
              <a:rPr lang="en-US" sz="1200" b="1" i="1" dirty="0" smtClean="0"/>
              <a:t>~ </a:t>
            </a:r>
            <a:r>
              <a:rPr lang="en-US" sz="1200" b="1" i="1" smtClean="0"/>
              <a:t>Gradient Strength </a:t>
            </a:r>
            <a:r>
              <a:rPr lang="en-US" sz="1200" b="1" i="1" dirty="0" smtClean="0"/>
              <a:t>x </a:t>
            </a:r>
            <a:r>
              <a:rPr lang="en-US" sz="1200" b="1" i="1" smtClean="0"/>
              <a:t>Gradient Duration</a:t>
            </a:r>
            <a:endParaRPr lang="en-US" sz="1200" b="1" i="1" dirty="0"/>
          </a:p>
        </p:txBody>
      </p:sp>
      <p:cxnSp>
        <p:nvCxnSpPr>
          <p:cNvPr id="88" name="Connecteur droit avec flèche 79"/>
          <p:cNvCxnSpPr/>
          <p:nvPr/>
        </p:nvCxnSpPr>
        <p:spPr>
          <a:xfrm>
            <a:off x="7528072" y="1480998"/>
            <a:ext cx="504000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Texte 80"/>
          <p:cNvSpPr txBox="1"/>
          <p:nvPr/>
        </p:nvSpPr>
        <p:spPr>
          <a:xfrm>
            <a:off x="7675630" y="1157079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C 0.01077 -0.00856 0.01928 -0.00902 0.03143 -0.01018 C 0.03507 -0.01342 0.03559 -0.01458 0.03316 -0.01943 C 0.02101 -0.01851 0.00869 -0.01735 -0.00347 -0.01596 C -0.01302 -0.0118 -0.01041 -0.01666 -0.00954 -0.02753 C -0.00798 -0.02105 -0.00416 -0.02267 0.00087 -0.02175 C 0.00313 -0.01249 -4.44444E-6 -0.00879 -0.00347 -0.00208 C -0.00225 0.00462 -0.00069 0.00347 0.00434 0.00486 C 0.00539 0.00879 0.00591 0.01249 0.00695 0.01642 C 0.00504 0.02382 0.01007 0.02197 0.01407 0.02105 C 0.01632 0.0118 0.0099 -0.00255 0.00608 -0.01018 C 0.00643 -0.01203 0.00591 -0.01458 0.00695 -0.01596 C 0.00921 -0.01897 0.01303 -0.01874 0.0158 -0.02059 C 0.01754 -0.02522 0.01962 -0.02707 0.01841 -0.03216 C 0.01684 -0.03169 0.0125 -0.03031 0.01233 -0.02984 C 0.01094 -0.0236 0.0132 -0.0229 0.0158 -0.02059 C 0.0198 -0.01272 0.01997 -0.01619 0.01841 -0.01018 C 0.01928 -0.00278 0.01823 0.00671 0.02969 -0.00093 C 0.0316 -0.00208 0.02448 -0.00555 0.02448 -0.00555 C 0.02275 -0.00879 0.02205 -0.01296 0.02014 -0.01596 C 0.0165 -0.02198 0.00764 -0.02036 0.00261 -0.02175 C -0.00086 -0.02406 -0.00295 -0.02707 -0.00607 -0.02984 C -0.00729 -0.03447 -0.00659 -0.03748 -0.01041 -0.0391 C -0.01197 -0.04557 -0.00972 -0.04742 -0.0052 -0.0495 C 0.00139 -0.0465 -0.00104 -0.03493 0.00521 -0.03216 C 0.01459 -0.03424 0.00764 -0.03354 0.0132 -0.04025 C 0.01928 -0.03748 0.0158 -0.02869 0.01754 -0.02175 C 0.01598 -0.01365 0.01007 -0.01342 0.00521 -0.00902 C 0.00209 -0.00301 0.00053 -0.00139 0.00434 0.00948 C 0.00504 0.0118 0.00955 0.0118 0.00955 0.0118 C 0.03056 0.00833 0.01424 -0.0192 0.01841 -0.0391 C 0.0198 -0.04604 0.02865 -0.04326 0.03403 -0.04372 C 0.02778 -0.0465 0.03039 -0.04465 0.02622 -0.04835 C 0.02275 -0.04789 0.01928 -0.04789 0.0158 -0.04719 C 0.01389 -0.04673 0.01042 -0.04488 0.01042 -0.04488 C 0.00487 -0.04673 0.00539 -0.05182 -4.44444E-6 -0.05413 C -0.00399 -0.05066 -0.00468 -0.05043 -0.00954 -0.05182 C -0.01267 -0.06431 -0.00347 -0.0583 0.00521 -0.0576 C 0.00799 -0.04673 0.00591 -0.04187 0.00348 -0.03216 C 0.00573 -0.02337 0.00591 -0.01874 0.02101 -0.02984 C 0.02327 -0.03146 0.02119 -0.03701 0.02014 -0.04025 C 0.0191 -0.04326 0.01355 -0.04627 0.01129 -0.04719 C 0.01285 -0.0576 0.01389 -0.05552 0.02188 -0.05413 C 0.02605 -0.05552 0.02969 -0.0576 0.02275 -0.05991 C 0.01858 -0.05621 0.01407 -0.05274 0.01042 -0.04835 C 0.00747 -0.03632 0.01042 -0.02452 0.01928 -0.02059 C 0.02119 -0.01527 0.02396 -0.01111 0.02535 -0.00555 C 0.02396 0.01018 0.02223 0.00601 0.00869 0.00717 C 0.01025 0.01758 0.01355 0.01388 0.02188 0.01295 C 0.02066 0.00393 0.02049 0.00624 0.01494 0.00254 C 0.01285 -0.00602 0.01598 0.00416 0.01129 -0.00324 C 0.0099 -0.00555 0.00851 -0.01087 0.00782 -0.01365 C 0.00955 -0.02337 0.01563 -0.02105 0.02275 -0.02175 C 0.02171 -0.02845 0.02014 -0.03308 0.0158 -0.03678 C 0.01181 -0.04465 0.01303 -0.04118 0.01129 -0.04719 C 0.01164 -0.04881 0.01146 -0.05066 0.01233 -0.05182 C 0.01337 -0.05321 0.01528 -0.05321 0.01667 -0.05413 C 0.0191 -0.05575 0.02084 -0.05853 0.02275 -0.06107 " pathEditMode="relative" ptsTypes="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5829 C 0.01077 0.02359 0.01928 0.02197 0.03143 0.01735 C 0.03507 0.00486 0.03559 -0.00023 0.03316 -0.01897 C 0.02101 -0.01527 0.00869 -0.01087 -0.00347 -0.00509 C -0.01302 0.0111 -0.01041 -0.00833 -0.00954 -0.05089 C -0.00798 -0.02522 -0.00416 -0.03146 0.00087 -0.02776 C 0.00313 0.00809 -4.44444E-6 0.0229 -0.00347 0.04927 C -0.00225 0.07518 -0.00069 0.07101 0.00434 0.07633 C 0.00539 0.0916 0.00591 0.10641 0.00695 0.12167 C 0.00504 0.15128 0.01007 0.14365 0.01407 0.13972 C 0.01632 0.10363 0.0099 0.04742 0.00608 0.01735 C 0.00643 0.00995 0.00591 -0.00023 0.00695 -0.00509 C 0.00921 -0.01712 0.01303 -0.01619 0.0158 -0.0236 C 0.01754 -0.04164 0.01962 -0.04904 0.01841 -0.06894 C 0.01684 -0.06732 0.0125 -0.06176 0.01233 -0.05991 C 0.01094 -0.03516 0.0132 -0.03262 0.0158 -0.0236 C 0.0198 0.0074 0.01997 -0.00625 0.01841 0.01735 C 0.01928 0.04626 0.01823 0.08351 0.02969 0.05366 C 0.0316 0.04927 0.02448 0.03562 0.02448 0.03632 C 0.02275 0.0229 0.02205 0.00671 0.02014 -0.00509 C 0.0165 -0.02892 0.00764 -0.02267 0.00261 -0.02776 C -0.00086 -0.03724 -0.00295 -0.04904 -0.00607 -0.05991 C -0.00729 -0.07796 -0.00659 -0.08999 -0.01041 -0.09623 C -0.01197 -0.12145 -0.00972 -0.12885 -0.0052 -0.13717 C 0.00139 -0.12515 -0.00104 -0.08004 0.00521 -0.06894 C 0.01459 -0.07703 0.00764 -0.07426 0.0132 -0.10063 C 0.01928 -0.08999 0.0158 -0.05529 0.01754 -0.02776 C 0.01598 0.00347 0.01007 0.00486 0.00521 0.02197 C 0.00209 0.04557 0.00053 0.05205 0.00434 0.09461 C 0.00504 0.10363 0.00955 0.10363 0.00955 0.10479 C 0.03056 0.09021 0.01424 -0.01781 0.01841 -0.09623 C 0.0198 -0.1233 0.02865 -0.11242 0.03403 -0.11451 C 0.02778 -0.12515 0.03039 -0.11821 0.02622 -0.13255 C 0.02275 -0.1307 0.01928 -0.1307 0.0158 -0.12769 C 0.01389 -0.1263 0.01042 -0.1189 0.01042 -0.11821 C 0.00487 -0.1263 0.00539 -0.14597 -4.44444E-6 -0.15522 C -0.00399 -0.14157 -0.00468 -0.14088 -0.00954 -0.14597 C -0.01267 -0.19477 -0.00347 -0.17164 0.00521 -0.16887 C 0.00799 -0.1263 0.00591 -0.1071 0.00348 -0.06894 C 0.00573 -0.0347 0.00591 -0.01619 0.02101 -0.05991 C 0.02327 -0.06616 0.02119 -0.08813 0.02014 -0.10063 C 0.0191 -0.11242 0.01355 -0.12445 0.01129 -0.12769 C 0.01285 -0.16887 0.01389 -0.16077 0.02188 -0.15522 C 0.02605 -0.16077 0.02969 -0.16887 0.02275 -0.17789 C 0.01858 -0.16355 0.01407 -0.14967 0.01042 -0.13255 C 0.00747 -0.08536 0.01042 -0.03886 0.01928 -0.0236 C 0.02119 -0.00255 0.02396 0.01365 0.02535 0.03562 C 0.02396 0.09738 0.02223 0.08096 0.00869 0.08536 C 0.01025 0.12607 0.01355 0.11173 0.02188 0.10849 C 0.02066 0.07263 0.02049 0.08212 0.01494 0.06731 C 0.01285 0.03354 0.01598 0.07379 0.01129 0.04464 C 0.0099 0.03562 0.00851 0.0148 0.00782 0.00347 C 0.00955 -0.0347 0.01563 -0.02522 0.02275 -0.02776 C 0.02171 -0.05413 0.02014 -0.07264 0.0158 -0.08698 C 0.01181 -0.11821 0.01303 -0.10433 0.01129 -0.12769 C 0.01164 -0.1344 0.01146 -0.14157 0.01233 -0.14597 C 0.01337 -0.15152 0.01528 -0.15152 0.01667 -0.15522 C 0.0191 -0.16146 0.02084 -0.17234 0.02275 -0.18251 " pathEditMode="relative" rAng="0" ptsTypes="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" y="-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7.40741E-7 C -0.00169 -0.00532 -0.00234 -0.00648 0.00352 -0.00232 C 0.0043 -0.00185 0.00378 0.00023 0.0043 0.00116 C 0.00482 0.00231 0.0056 0.00278 0.00638 0.00347 C 0.00872 0.00301 0.01133 0.00393 0.01341 0.00231 C 0.01419 0.00185 0.01341 -0.00023 0.01276 -0.00116 C 0.01211 -0.00208 0.01133 -0.00185 0.01068 -0.00232 C 0.01029 -0.00347 0.0099 -0.00509 0.00912 -0.00579 C 0.00794 -0.00718 0.00495 -0.0081 0.00495 -0.00787 C 0.00469 -0.00926 0.00391 -0.01042 0.0043 -0.01157 C 0.00443 -0.0125 0.0112 -0.01412 0.01276 -0.01505 C 0.01667 -0.01389 0.0194 -0.01296 0.02279 -0.01042 C 0.02422 -0.00949 0.02708 -0.0081 0.02708 -0.00787 C 0.02539 -0.01597 0.02787 -0.00671 0.02357 -0.01505 C 0.02305 -0.01597 0.02331 -0.01782 0.02279 -0.01852 C 0.02201 -0.01945 0.02096 -0.01921 0.01992 -0.01968 C 0.01966 -0.02083 0.01875 -0.02222 0.01927 -0.02315 C 0.02018 -0.02546 0.02357 -0.02778 0.02357 -0.02755 C 0.025 -0.03148 0.02695 -0.0338 0.02787 -0.0382 C 0.02175 -0.04144 0.02031 -0.0419 0.01341 -0.04282 C 0.0043 -0.0412 0.0082 -0.04259 0.00352 -0.03241 C 0.00052 -0.01782 0.00404 -0.02176 0.0099 -0.01852 C 0.01524 -0.02014 0.01901 -0.01945 0.01211 -0.03704 C 0.0112 -0.03935 0.00872 -0.03634 0.00703 -0.03588 C 0.00313 -0.0294 0.00234 -0.03357 0.0013 -0.04051 C 0.00195 -0.04954 0.00065 -0.05 0.0043 -0.0544 C 0.0056 -0.05602 0.00859 -0.05903 0.00859 -0.0588 C 0.01237 -0.05139 0.01094 -0.05556 0.01276 -0.0463 C 0.01302 -0.04514 0.01341 -0.04282 0.01341 -0.04259 C 0.01042 -0.02847 0.01537 -0.04838 -0.00651 -0.03704 C -0.00807 -0.03611 -0.00586 -0.03032 -0.00716 -0.02894 C -0.00963 -0.02639 -0.01289 -0.02824 -0.01575 -0.02778 C -0.01693 -0.0206 -0.01432 -0.01505 -0.01003 -0.01273 C -0.00586 -0.01389 -0.00338 -0.01644 0.00065 -0.01852 C 0.00313 -0.01713 0.0056 -0.01713 0.00208 -0.00926 C 0.0013 -0.00764 -0.00039 -0.00857 -0.00156 -0.0081 C -0.00469 -0.00857 -0.0082 -0.00648 -0.01068 -0.00926 C -0.01224 -0.01088 -0.01107 -0.01528 -0.01003 -0.01736 C -0.00924 -0.01921 -0.00716 -0.01898 -0.00586 -0.01968 C 0.0013 -0.02245 -0.00391 -0.0206 0.0099 -0.02315 C 0.00964 -0.02662 0.0099 -0.03032 0.00912 -0.03357 C 0.00768 -0.04144 -0.00208 -0.04329 -0.00586 -0.04398 C -0.00885 -0.04352 -0.01263 -0.04583 -0.01497 -0.04282 C -0.01628 -0.0412 -0.01315 -0.0382 -0.01224 -0.03588 C -0.0095 -0.0294 -0.01146 -0.02778 -0.00716 -0.02315 C -0.00508 -0.02361 -0.00286 -0.02315 -0.00078 -0.02431 C 0.00143 -0.0257 0.00221 -0.03634 0.00274 -0.03935 C 0.00742 -0.03889 0.01198 -0.03958 0.01641 -0.0382 C 0.0168 -0.03796 0.01875 -0.02685 0.01419 -0.02431 C 0.01328 -0.01968 0.01393 -0.0162 0.01497 -0.01157 C 0.01524 -0.00741 0.01432 -0.00255 0.01563 0.00116 C 0.01641 0.00324 0.01862 0.00208 0.01992 0.00347 C 0.02057 0.00417 0.02227 0.00671 0.02136 0.00694 C 0.01589 0.00787 0.01042 0.00625 0.00495 0.00579 C 0.00313 0.00995 0.00313 0.01227 0.00065 0.01505 C 0.00169 0.0037 0.00221 0.00486 0.00859 0.00231 C 0.0099 0.00069 0.01211 0.00023 0.01276 -0.00232 C 0.0138 -0.00741 0.01458 -0.01227 0.01563 -0.01736 C 0.01172 -0.02199 0.00677 -0.02315 0.00208 -0.02315 " pathEditMode="relative" rAng="0" ptsTypes="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4.07407E-6 C 0.00026 -0.00533 -0.00026 -0.00649 0.00547 -0.00232 C 0.00625 -0.00186 0.00573 0.00023 0.00625 0.00115 C 0.00664 0.00231 0.00742 0.00277 0.00833 0.00347 C 0.01055 0.00301 0.01302 0.00393 0.01524 0.00231 C 0.01589 0.00185 0.01511 -0.00024 0.01458 -0.00116 C 0.01393 -0.00209 0.01302 -0.00186 0.0125 -0.00232 C 0.01211 -0.00348 0.01172 -0.0051 0.01107 -0.00579 C 0.00977 -0.00718 0.00677 -0.00811 0.00677 -0.00787 C 0.00664 -0.00926 0.00586 -0.01042 0.00625 -0.01158 C 0.00651 -0.0125 0.01302 -0.01412 0.01458 -0.01505 C 0.01823 -0.01389 0.02096 -0.01297 0.02435 -0.01042 C 0.02578 -0.00949 0.02852 -0.00811 0.02852 -0.00787 C 0.02695 -0.01598 0.02943 -0.00672 0.025 -0.01505 C 0.02474 -0.01598 0.02487 -0.01783 0.02435 -0.01852 C 0.02357 -0.01945 0.02253 -0.01922 0.02149 -0.01968 C 0.02122 -0.02084 0.02044 -0.02223 0.02083 -0.02315 C 0.02175 -0.02547 0.025 -0.02778 0.025 -0.02755 C 0.02656 -0.03149 0.02839 -0.0338 0.02943 -0.0382 C 0.02331 -0.04144 0.02188 -0.0419 0.01524 -0.04283 C 0.00638 -0.04121 0.01003 -0.0426 0.00547 -0.03241 C 0.00247 -0.01783 0.00612 -0.02176 0.01172 -0.01852 C 0.01693 -0.02014 0.0207 -0.01945 0.0138 -0.03704 C 0.01302 -0.03936 0.01055 -0.03635 0.00899 -0.03588 C 0.00495 -0.0294 0.00443 -0.03357 0.00339 -0.04051 C 0.00391 -0.04954 0.00261 -0.05 0.00625 -0.0544 C 0.00742 -0.05602 0.01042 -0.05903 0.01042 -0.0588 C 0.01406 -0.05139 0.01263 -0.05556 0.01458 -0.0463 C 0.01471 -0.04514 0.01524 -0.04283 0.01524 -0.0426 C 0.01224 -0.02848 0.01719 -0.04838 -0.0043 -0.03704 C -0.00586 -0.03612 -0.00364 -0.03033 -0.00508 -0.02894 C -0.00742 -0.02639 -0.01068 -0.02824 -0.01341 -0.02778 C -0.01458 -0.02061 -0.01211 -0.01505 -0.00781 -0.01274 C -0.00364 -0.01389 -0.0013 -0.01644 0.00261 -0.01852 C 0.00495 -0.01713 0.00742 -0.01713 0.00404 -0.00926 C 0.00339 -0.00764 0.00169 -0.00857 0.00039 -0.00811 C -0.00247 -0.00857 -0.00599 -0.00649 -0.00859 -0.00926 C -0.00989 -0.01088 -0.00885 -0.01528 -0.00781 -0.01737 C -0.00703 -0.01922 -0.00508 -0.01899 -0.00364 -0.01968 C 0.00326 -0.02246 -0.00182 -0.02061 0.01172 -0.02315 C 0.01146 -0.02662 0.01172 -0.03033 0.01107 -0.03357 C 0.00938 -0.04144 -0.00013 -0.04329 -0.00364 -0.04399 C -0.00677 -0.04352 -0.01042 -0.04584 -0.01276 -0.04283 C -0.01393 -0.04121 -0.01094 -0.0382 -0.00989 -0.03588 C -0.00716 -0.0294 -0.00924 -0.02778 -0.00508 -0.02315 C -0.00286 -0.02362 -0.00065 -0.02315 0.0013 -0.02431 C 0.00352 -0.0257 0.0043 -0.03635 0.00469 -0.03936 C 0.00912 -0.03889 0.01367 -0.03959 0.01797 -0.0382 C 0.01836 -0.03797 0.02044 -0.02686 0.01589 -0.02431 C 0.01511 -0.01968 0.01563 -0.01621 0.01654 -0.01158 C 0.01693 -0.00741 0.01602 -0.00255 0.01732 0.00115 C 0.01797 0.00324 0.02018 0.00208 0.02149 0.00347 C 0.02227 0.00416 0.0237 0.00671 0.02292 0.00694 C 0.01771 0.00787 0.01211 0.00625 0.00677 0.00578 C 0.00508 0.00995 0.00508 0.01226 0.00261 0.01504 C 0.00365 0.0037 0.0043 0.00486 0.01042 0.00231 C 0.01172 0.00069 0.01393 0.00023 0.01458 -0.00232 C 0.01563 -0.00741 0.01628 -0.01227 0.01732 -0.01737 C 0.01354 -0.02199 0.00872 -0.02315 0.00404 -0.02315 " pathEditMode="relative" rAng="0" ptsTypes="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35" grpId="0" animBg="1"/>
      <p:bldP spid="212" grpId="0" animBg="1"/>
      <p:bldP spid="215" grpId="0" animBg="1"/>
      <p:bldP spid="220" grpId="0" animBg="1"/>
      <p:bldP spid="2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7"/>
          <p:cNvSpPr txBox="1"/>
          <p:nvPr/>
        </p:nvSpPr>
        <p:spPr>
          <a:xfrm>
            <a:off x="597210" y="1027713"/>
            <a:ext cx="1084214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2000" dirty="0">
              <a:solidFill>
                <a:prstClr val="black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GB" sz="2400" dirty="0">
                <a:solidFill>
                  <a:srgbClr val="000050"/>
                </a:solidFill>
                <a:latin typeface="+mn-lt"/>
              </a:rPr>
              <a:t>Motivation for measuring the diffusion properties of brain </a:t>
            </a:r>
            <a:r>
              <a:rPr lang="en-GB" sz="2400" dirty="0" smtClean="0">
                <a:solidFill>
                  <a:srgbClr val="000050"/>
                </a:solidFill>
                <a:latin typeface="+mn-lt"/>
              </a:rPr>
              <a:t>metabolites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GB" sz="2400" dirty="0" smtClean="0">
              <a:solidFill>
                <a:srgbClr val="000050"/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GB" sz="2400" dirty="0">
                <a:solidFill>
                  <a:srgbClr val="000050"/>
                </a:solidFill>
                <a:latin typeface="+mn-lt"/>
              </a:rPr>
              <a:t>Tuning the DW-MRS experiment to measure cell </a:t>
            </a:r>
            <a:r>
              <a:rPr lang="en-GB" sz="2400" dirty="0" smtClean="0">
                <a:solidFill>
                  <a:srgbClr val="000050"/>
                </a:solidFill>
                <a:latin typeface="+mn-lt"/>
              </a:rPr>
              <a:t>morphology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GB" sz="2400" dirty="0">
              <a:solidFill>
                <a:srgbClr val="000050"/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GB" sz="2400" dirty="0" smtClean="0">
                <a:solidFill>
                  <a:srgbClr val="000050"/>
                </a:solidFill>
                <a:latin typeface="+mn-lt"/>
              </a:rPr>
              <a:t>Example 1: estimating cell morphology in vivo by DW-MRS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GB" sz="2400" dirty="0">
              <a:solidFill>
                <a:srgbClr val="000050"/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GB" sz="2400" dirty="0" smtClean="0">
                <a:solidFill>
                  <a:srgbClr val="000050"/>
                </a:solidFill>
                <a:latin typeface="+mn-lt"/>
              </a:rPr>
              <a:t>Example II: estimating brain cell fibres in vivo by DW-MRS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GB" sz="2400" dirty="0">
              <a:solidFill>
                <a:srgbClr val="000050"/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GB" sz="2400" dirty="0" smtClean="0">
                <a:solidFill>
                  <a:srgbClr val="000050"/>
                </a:solidFill>
                <a:latin typeface="+mn-lt"/>
              </a:rPr>
              <a:t>Example III: monitoring astrocytes reactivity in vivo by DW-MRS 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GB" sz="2400" dirty="0">
              <a:solidFill>
                <a:srgbClr val="000050"/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GB" sz="2400" dirty="0" smtClean="0">
                <a:solidFill>
                  <a:srgbClr val="000050"/>
                </a:solidFill>
                <a:latin typeface="+mn-lt"/>
              </a:rPr>
              <a:t>Summary</a:t>
            </a:r>
            <a:endParaRPr lang="en-GB" sz="2400" dirty="0">
              <a:solidFill>
                <a:srgbClr val="000050"/>
              </a:solidFill>
              <a:latin typeface="+mn-lt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Outline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3505" y="6375085"/>
            <a:ext cx="3846402" cy="412579"/>
            <a:chOff x="225287" y="5849290"/>
            <a:chExt cx="8175880" cy="876974"/>
          </a:xfrm>
        </p:grpSpPr>
        <p:sp>
          <p:nvSpPr>
            <p:cNvPr id="8" name="Rectangle 7"/>
            <p:cNvSpPr/>
            <p:nvPr/>
          </p:nvSpPr>
          <p:spPr>
            <a:xfrm>
              <a:off x="2584173" y="5875794"/>
              <a:ext cx="5816994" cy="8504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Weighted </a:t>
              </a:r>
              <a:r>
                <a:rPr lang="en-US" sz="1000" dirty="0" smtClean="0">
                  <a:latin typeface="Calibri"/>
                </a:rPr>
                <a:t>MRS</a:t>
              </a:r>
            </a:p>
            <a:p>
              <a:r>
                <a:rPr lang="en-US" sz="1000" dirty="0" smtClean="0">
                  <a:latin typeface="Calibri"/>
                </a:rPr>
                <a:t>9</a:t>
              </a:r>
              <a:r>
                <a:rPr lang="en-US" sz="1000" baseline="30000" dirty="0" smtClean="0">
                  <a:latin typeface="Calibri"/>
                </a:rPr>
                <a:t>th</a:t>
              </a:r>
              <a:r>
                <a:rPr lang="en-US" sz="1000" dirty="0" smtClean="0">
                  <a:latin typeface="Calibri"/>
                </a:rPr>
                <a:t> 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849290"/>
              <a:ext cx="2226365" cy="815883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3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èche droite 8"/>
          <p:cNvSpPr/>
          <p:nvPr/>
        </p:nvSpPr>
        <p:spPr>
          <a:xfrm>
            <a:off x="3346451" y="5819775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0" name="Flèche droite 9"/>
          <p:cNvSpPr/>
          <p:nvPr/>
        </p:nvSpPr>
        <p:spPr>
          <a:xfrm>
            <a:off x="3346451" y="5243513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1" name="Flèche droite 10"/>
          <p:cNvSpPr/>
          <p:nvPr/>
        </p:nvSpPr>
        <p:spPr>
          <a:xfrm>
            <a:off x="3346451" y="4689475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13" name="ZoneTexte 23"/>
          <p:cNvSpPr txBox="1">
            <a:spLocks noChangeArrowheads="1"/>
          </p:cNvSpPr>
          <p:nvPr/>
        </p:nvSpPr>
        <p:spPr bwMode="auto">
          <a:xfrm>
            <a:off x="3452813" y="6024564"/>
            <a:ext cx="1487908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latin typeface="+mn-lt"/>
              </a:rPr>
              <a:t>Intracellular viscosity</a:t>
            </a:r>
          </a:p>
        </p:txBody>
      </p:sp>
      <p:sp>
        <p:nvSpPr>
          <p:cNvPr id="31750" name="ZoneTexte 25"/>
          <p:cNvSpPr txBox="1">
            <a:spLocks noChangeArrowheads="1"/>
          </p:cNvSpPr>
          <p:nvPr/>
        </p:nvSpPr>
        <p:spPr bwMode="auto">
          <a:xfrm>
            <a:off x="5137150" y="5942013"/>
            <a:ext cx="23294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ea typeface="Arial" charset="0"/>
                <a:cs typeface="Arial" charset="0"/>
              </a:rPr>
              <a:t>Fiber diameter (axons, dendrites…)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ea typeface="Arial" charset="0"/>
                <a:cs typeface="Arial" charset="0"/>
              </a:rPr>
              <a:t>Organelles</a:t>
            </a:r>
          </a:p>
        </p:txBody>
      </p:sp>
      <p:sp>
        <p:nvSpPr>
          <p:cNvPr id="15" name="ZoneTexte 26"/>
          <p:cNvSpPr txBox="1">
            <a:spLocks noChangeArrowheads="1"/>
          </p:cNvSpPr>
          <p:nvPr/>
        </p:nvSpPr>
        <p:spPr bwMode="auto">
          <a:xfrm>
            <a:off x="8096251" y="5937250"/>
            <a:ext cx="2214563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latin typeface="+mn-lt"/>
              </a:rPr>
              <a:t>Cell size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i="1" dirty="0">
                <a:latin typeface="+mn-lt"/>
              </a:rPr>
              <a:t>Long-range structural </a:t>
            </a:r>
            <a:r>
              <a:rPr lang="en-US" sz="1000" i="1" dirty="0">
                <a:latin typeface="+mn-lt"/>
              </a:rPr>
              <a:t>features</a:t>
            </a:r>
          </a:p>
        </p:txBody>
      </p:sp>
      <p:sp>
        <p:nvSpPr>
          <p:cNvPr id="16" name="ZoneTexte 29"/>
          <p:cNvSpPr txBox="1">
            <a:spLocks noChangeArrowheads="1"/>
          </p:cNvSpPr>
          <p:nvPr/>
        </p:nvSpPr>
        <p:spPr bwMode="auto">
          <a:xfrm>
            <a:off x="1695450" y="4883151"/>
            <a:ext cx="1500188" cy="2778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atin typeface="+mn-lt"/>
              </a:rPr>
              <a:t>Diffusion time T</a:t>
            </a:r>
            <a:r>
              <a:rPr lang="en-US" sz="1200" i="1" baseline="-25000" dirty="0">
                <a:latin typeface="+mn-lt"/>
              </a:rPr>
              <a:t>d</a:t>
            </a:r>
          </a:p>
        </p:txBody>
      </p:sp>
      <p:sp>
        <p:nvSpPr>
          <p:cNvPr id="17" name="ZoneTexte 30"/>
          <p:cNvSpPr txBox="1">
            <a:spLocks noChangeArrowheads="1"/>
          </p:cNvSpPr>
          <p:nvPr/>
        </p:nvSpPr>
        <p:spPr bwMode="auto">
          <a:xfrm>
            <a:off x="3511551" y="4881564"/>
            <a:ext cx="66236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0.1 ms</a:t>
            </a:r>
          </a:p>
        </p:txBody>
      </p:sp>
      <p:sp>
        <p:nvSpPr>
          <p:cNvPr id="18" name="ZoneTexte 31"/>
          <p:cNvSpPr txBox="1">
            <a:spLocks noChangeArrowheads="1"/>
          </p:cNvSpPr>
          <p:nvPr/>
        </p:nvSpPr>
        <p:spPr bwMode="auto">
          <a:xfrm>
            <a:off x="4756151" y="4881564"/>
            <a:ext cx="53412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 ms</a:t>
            </a:r>
          </a:p>
        </p:txBody>
      </p:sp>
      <p:sp>
        <p:nvSpPr>
          <p:cNvPr id="19" name="ZoneTexte 32"/>
          <p:cNvSpPr txBox="1">
            <a:spLocks noChangeArrowheads="1"/>
          </p:cNvSpPr>
          <p:nvPr/>
        </p:nvSpPr>
        <p:spPr bwMode="auto">
          <a:xfrm>
            <a:off x="5802313" y="4881564"/>
            <a:ext cx="61908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 ms</a:t>
            </a:r>
          </a:p>
        </p:txBody>
      </p:sp>
      <p:sp>
        <p:nvSpPr>
          <p:cNvPr id="20" name="ZoneTexte 33"/>
          <p:cNvSpPr txBox="1">
            <a:spLocks noChangeArrowheads="1"/>
          </p:cNvSpPr>
          <p:nvPr/>
        </p:nvSpPr>
        <p:spPr bwMode="auto">
          <a:xfrm>
            <a:off x="6911976" y="4881564"/>
            <a:ext cx="70403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100 ms</a:t>
            </a:r>
          </a:p>
        </p:txBody>
      </p:sp>
      <p:sp>
        <p:nvSpPr>
          <p:cNvPr id="21" name="ZoneTexte 34"/>
          <p:cNvSpPr txBox="1">
            <a:spLocks noChangeArrowheads="1"/>
          </p:cNvSpPr>
          <p:nvPr/>
        </p:nvSpPr>
        <p:spPr bwMode="auto">
          <a:xfrm>
            <a:off x="8058151" y="4881564"/>
            <a:ext cx="83227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1 000 ms</a:t>
            </a:r>
          </a:p>
        </p:txBody>
      </p:sp>
      <p:sp>
        <p:nvSpPr>
          <p:cNvPr id="22" name="ZoneTexte 35"/>
          <p:cNvSpPr txBox="1">
            <a:spLocks noChangeArrowheads="1"/>
          </p:cNvSpPr>
          <p:nvPr/>
        </p:nvSpPr>
        <p:spPr bwMode="auto">
          <a:xfrm>
            <a:off x="9304339" y="4881564"/>
            <a:ext cx="91723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10 000 ms</a:t>
            </a:r>
          </a:p>
        </p:txBody>
      </p:sp>
      <p:sp>
        <p:nvSpPr>
          <p:cNvPr id="31759" name="ZoneTexte 36"/>
          <p:cNvSpPr txBox="1">
            <a:spLocks noChangeArrowheads="1"/>
          </p:cNvSpPr>
          <p:nvPr/>
        </p:nvSpPr>
        <p:spPr bwMode="auto">
          <a:xfrm>
            <a:off x="1552576" y="5408613"/>
            <a:ext cx="1763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>
                <a:ea typeface="Arial" charset="0"/>
                <a:cs typeface="Arial" charset="0"/>
              </a:rPr>
              <a:t>Distance traveled Δx</a:t>
            </a:r>
            <a:endParaRPr lang="en-US" altLang="en-US" sz="1200" b="1" i="1" baseline="-25000">
              <a:ea typeface="Arial" charset="0"/>
              <a:cs typeface="Arial" charset="0"/>
            </a:endParaRPr>
          </a:p>
        </p:txBody>
      </p:sp>
      <p:sp>
        <p:nvSpPr>
          <p:cNvPr id="31760" name="ZoneTexte 37"/>
          <p:cNvSpPr txBox="1">
            <a:spLocks noChangeArrowheads="1"/>
          </p:cNvSpPr>
          <p:nvPr/>
        </p:nvSpPr>
        <p:spPr bwMode="auto">
          <a:xfrm>
            <a:off x="3498851" y="5430839"/>
            <a:ext cx="6655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0.3 µm</a:t>
            </a:r>
          </a:p>
        </p:txBody>
      </p:sp>
      <p:sp>
        <p:nvSpPr>
          <p:cNvPr id="31761" name="ZoneTexte 38"/>
          <p:cNvSpPr txBox="1">
            <a:spLocks noChangeArrowheads="1"/>
          </p:cNvSpPr>
          <p:nvPr/>
        </p:nvSpPr>
        <p:spPr bwMode="auto">
          <a:xfrm>
            <a:off x="4743451" y="5430839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1 µm</a:t>
            </a:r>
          </a:p>
        </p:txBody>
      </p:sp>
      <p:sp>
        <p:nvSpPr>
          <p:cNvPr id="31762" name="ZoneTexte 39"/>
          <p:cNvSpPr txBox="1">
            <a:spLocks noChangeArrowheads="1"/>
          </p:cNvSpPr>
          <p:nvPr/>
        </p:nvSpPr>
        <p:spPr bwMode="auto">
          <a:xfrm>
            <a:off x="5840414" y="5430839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2 µm</a:t>
            </a:r>
          </a:p>
        </p:txBody>
      </p:sp>
      <p:sp>
        <p:nvSpPr>
          <p:cNvPr id="31763" name="ZoneTexte 40"/>
          <p:cNvSpPr txBox="1">
            <a:spLocks noChangeArrowheads="1"/>
          </p:cNvSpPr>
          <p:nvPr/>
        </p:nvSpPr>
        <p:spPr bwMode="auto">
          <a:xfrm>
            <a:off x="7010401" y="5421314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5 µm</a:t>
            </a:r>
          </a:p>
        </p:txBody>
      </p:sp>
      <p:sp>
        <p:nvSpPr>
          <p:cNvPr id="31764" name="ZoneTexte 41"/>
          <p:cNvSpPr txBox="1">
            <a:spLocks noChangeArrowheads="1"/>
          </p:cNvSpPr>
          <p:nvPr/>
        </p:nvSpPr>
        <p:spPr bwMode="auto">
          <a:xfrm>
            <a:off x="8202613" y="5421314"/>
            <a:ext cx="6222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15 µm</a:t>
            </a:r>
          </a:p>
        </p:txBody>
      </p:sp>
      <p:sp>
        <p:nvSpPr>
          <p:cNvPr id="31765" name="ZoneTexte 42"/>
          <p:cNvSpPr txBox="1">
            <a:spLocks noChangeArrowheads="1"/>
          </p:cNvSpPr>
          <p:nvPr/>
        </p:nvSpPr>
        <p:spPr bwMode="auto">
          <a:xfrm>
            <a:off x="9504363" y="5421314"/>
            <a:ext cx="6222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50 µm</a:t>
            </a:r>
          </a:p>
        </p:txBody>
      </p:sp>
      <p:sp>
        <p:nvSpPr>
          <p:cNvPr id="31766" name="ZoneTexte 50"/>
          <p:cNvSpPr txBox="1">
            <a:spLocks noChangeArrowheads="1"/>
          </p:cNvSpPr>
          <p:nvPr/>
        </p:nvSpPr>
        <p:spPr bwMode="auto">
          <a:xfrm>
            <a:off x="1552575" y="5876926"/>
            <a:ext cx="1849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>
                <a:ea typeface="Arial" charset="0"/>
                <a:cs typeface="Arial" charset="0"/>
              </a:rPr>
              <a:t>Parameters affecting apparent diffusion</a:t>
            </a:r>
            <a:endParaRPr lang="en-US" altLang="en-US" sz="1200" b="1" i="1" baseline="-25000">
              <a:ea typeface="Arial" charset="0"/>
              <a:cs typeface="Arial" charset="0"/>
            </a:endParaRPr>
          </a:p>
        </p:txBody>
      </p:sp>
      <p:pic>
        <p:nvPicPr>
          <p:cNvPr id="31767" name="Image 5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6989" r="6474" b="12920"/>
          <a:stretch>
            <a:fillRect/>
          </a:stretch>
        </p:blipFill>
        <p:spPr bwMode="auto">
          <a:xfrm>
            <a:off x="2495550" y="1047750"/>
            <a:ext cx="74168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Molecular diffusion: a multi-scale approach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28" name="Rectangle 27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èche droite 8"/>
          <p:cNvSpPr/>
          <p:nvPr/>
        </p:nvSpPr>
        <p:spPr>
          <a:xfrm>
            <a:off x="3346451" y="5819775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0" name="Flèche droite 9"/>
          <p:cNvSpPr/>
          <p:nvPr/>
        </p:nvSpPr>
        <p:spPr>
          <a:xfrm>
            <a:off x="3346451" y="5243513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1" name="Flèche droite 10"/>
          <p:cNvSpPr/>
          <p:nvPr/>
        </p:nvSpPr>
        <p:spPr>
          <a:xfrm>
            <a:off x="3346451" y="4689475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13" name="ZoneTexte 23"/>
          <p:cNvSpPr txBox="1">
            <a:spLocks noChangeArrowheads="1"/>
          </p:cNvSpPr>
          <p:nvPr/>
        </p:nvSpPr>
        <p:spPr bwMode="auto">
          <a:xfrm>
            <a:off x="3452813" y="6024564"/>
            <a:ext cx="1487908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latin typeface="+mn-lt"/>
              </a:rPr>
              <a:t>Intracellular viscosity</a:t>
            </a:r>
          </a:p>
        </p:txBody>
      </p:sp>
      <p:sp>
        <p:nvSpPr>
          <p:cNvPr id="31750" name="ZoneTexte 25"/>
          <p:cNvSpPr txBox="1">
            <a:spLocks noChangeArrowheads="1"/>
          </p:cNvSpPr>
          <p:nvPr/>
        </p:nvSpPr>
        <p:spPr bwMode="auto">
          <a:xfrm>
            <a:off x="5137150" y="5942013"/>
            <a:ext cx="23294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ea typeface="Arial" charset="0"/>
                <a:cs typeface="Arial" charset="0"/>
              </a:rPr>
              <a:t>Fiber diameter (axons, dendrites…)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ea typeface="Arial" charset="0"/>
                <a:cs typeface="Arial" charset="0"/>
              </a:rPr>
              <a:t>Organelles</a:t>
            </a:r>
          </a:p>
        </p:txBody>
      </p:sp>
      <p:sp>
        <p:nvSpPr>
          <p:cNvPr id="15" name="ZoneTexte 26"/>
          <p:cNvSpPr txBox="1">
            <a:spLocks noChangeArrowheads="1"/>
          </p:cNvSpPr>
          <p:nvPr/>
        </p:nvSpPr>
        <p:spPr bwMode="auto">
          <a:xfrm>
            <a:off x="8096251" y="5937250"/>
            <a:ext cx="2214563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latin typeface="+mn-lt"/>
              </a:rPr>
              <a:t>Cell size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i="1" dirty="0">
                <a:latin typeface="+mn-lt"/>
              </a:rPr>
              <a:t>Long-range structural </a:t>
            </a:r>
            <a:r>
              <a:rPr lang="en-US" sz="1000" i="1" dirty="0">
                <a:latin typeface="+mn-lt"/>
              </a:rPr>
              <a:t>features</a:t>
            </a:r>
          </a:p>
        </p:txBody>
      </p:sp>
      <p:sp>
        <p:nvSpPr>
          <p:cNvPr id="16" name="ZoneTexte 29"/>
          <p:cNvSpPr txBox="1">
            <a:spLocks noChangeArrowheads="1"/>
          </p:cNvSpPr>
          <p:nvPr/>
        </p:nvSpPr>
        <p:spPr bwMode="auto">
          <a:xfrm>
            <a:off x="1695450" y="4883151"/>
            <a:ext cx="1500188" cy="2778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atin typeface="+mn-lt"/>
              </a:rPr>
              <a:t>Diffusion time T</a:t>
            </a:r>
            <a:r>
              <a:rPr lang="en-US" sz="1200" i="1" baseline="-25000" dirty="0">
                <a:latin typeface="+mn-lt"/>
              </a:rPr>
              <a:t>d</a:t>
            </a:r>
          </a:p>
        </p:txBody>
      </p:sp>
      <p:sp>
        <p:nvSpPr>
          <p:cNvPr id="17" name="ZoneTexte 30"/>
          <p:cNvSpPr txBox="1">
            <a:spLocks noChangeArrowheads="1"/>
          </p:cNvSpPr>
          <p:nvPr/>
        </p:nvSpPr>
        <p:spPr bwMode="auto">
          <a:xfrm>
            <a:off x="3511551" y="4881564"/>
            <a:ext cx="66236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0.1 ms</a:t>
            </a:r>
          </a:p>
        </p:txBody>
      </p:sp>
      <p:sp>
        <p:nvSpPr>
          <p:cNvPr id="18" name="ZoneTexte 31"/>
          <p:cNvSpPr txBox="1">
            <a:spLocks noChangeArrowheads="1"/>
          </p:cNvSpPr>
          <p:nvPr/>
        </p:nvSpPr>
        <p:spPr bwMode="auto">
          <a:xfrm>
            <a:off x="4756151" y="4881564"/>
            <a:ext cx="53412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 ms</a:t>
            </a:r>
          </a:p>
        </p:txBody>
      </p:sp>
      <p:sp>
        <p:nvSpPr>
          <p:cNvPr id="19" name="ZoneTexte 32"/>
          <p:cNvSpPr txBox="1">
            <a:spLocks noChangeArrowheads="1"/>
          </p:cNvSpPr>
          <p:nvPr/>
        </p:nvSpPr>
        <p:spPr bwMode="auto">
          <a:xfrm>
            <a:off x="5802313" y="4881564"/>
            <a:ext cx="61908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 ms</a:t>
            </a:r>
          </a:p>
        </p:txBody>
      </p:sp>
      <p:sp>
        <p:nvSpPr>
          <p:cNvPr id="20" name="ZoneTexte 33"/>
          <p:cNvSpPr txBox="1">
            <a:spLocks noChangeArrowheads="1"/>
          </p:cNvSpPr>
          <p:nvPr/>
        </p:nvSpPr>
        <p:spPr bwMode="auto">
          <a:xfrm>
            <a:off x="6911976" y="4881564"/>
            <a:ext cx="70403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100 ms</a:t>
            </a:r>
          </a:p>
        </p:txBody>
      </p:sp>
      <p:sp>
        <p:nvSpPr>
          <p:cNvPr id="21" name="ZoneTexte 34"/>
          <p:cNvSpPr txBox="1">
            <a:spLocks noChangeArrowheads="1"/>
          </p:cNvSpPr>
          <p:nvPr/>
        </p:nvSpPr>
        <p:spPr bwMode="auto">
          <a:xfrm>
            <a:off x="8058151" y="4881564"/>
            <a:ext cx="83227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1 000 ms</a:t>
            </a:r>
          </a:p>
        </p:txBody>
      </p:sp>
      <p:sp>
        <p:nvSpPr>
          <p:cNvPr id="22" name="ZoneTexte 35"/>
          <p:cNvSpPr txBox="1">
            <a:spLocks noChangeArrowheads="1"/>
          </p:cNvSpPr>
          <p:nvPr/>
        </p:nvSpPr>
        <p:spPr bwMode="auto">
          <a:xfrm>
            <a:off x="9304339" y="4881564"/>
            <a:ext cx="91723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10 000 ms</a:t>
            </a:r>
          </a:p>
        </p:txBody>
      </p:sp>
      <p:sp>
        <p:nvSpPr>
          <p:cNvPr id="31759" name="ZoneTexte 36"/>
          <p:cNvSpPr txBox="1">
            <a:spLocks noChangeArrowheads="1"/>
          </p:cNvSpPr>
          <p:nvPr/>
        </p:nvSpPr>
        <p:spPr bwMode="auto">
          <a:xfrm>
            <a:off x="1552576" y="5408613"/>
            <a:ext cx="1763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>
                <a:ea typeface="Arial" charset="0"/>
                <a:cs typeface="Arial" charset="0"/>
              </a:rPr>
              <a:t>Distance traveled Δx</a:t>
            </a:r>
            <a:endParaRPr lang="en-US" altLang="en-US" sz="1200" b="1" i="1" baseline="-25000">
              <a:ea typeface="Arial" charset="0"/>
              <a:cs typeface="Arial" charset="0"/>
            </a:endParaRPr>
          </a:p>
        </p:txBody>
      </p:sp>
      <p:sp>
        <p:nvSpPr>
          <p:cNvPr id="31760" name="ZoneTexte 37"/>
          <p:cNvSpPr txBox="1">
            <a:spLocks noChangeArrowheads="1"/>
          </p:cNvSpPr>
          <p:nvPr/>
        </p:nvSpPr>
        <p:spPr bwMode="auto">
          <a:xfrm>
            <a:off x="3498851" y="5430839"/>
            <a:ext cx="6655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0.3 µm</a:t>
            </a:r>
          </a:p>
        </p:txBody>
      </p:sp>
      <p:sp>
        <p:nvSpPr>
          <p:cNvPr id="31761" name="ZoneTexte 38"/>
          <p:cNvSpPr txBox="1">
            <a:spLocks noChangeArrowheads="1"/>
          </p:cNvSpPr>
          <p:nvPr/>
        </p:nvSpPr>
        <p:spPr bwMode="auto">
          <a:xfrm>
            <a:off x="4743451" y="5430839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1 µm</a:t>
            </a:r>
          </a:p>
        </p:txBody>
      </p:sp>
      <p:sp>
        <p:nvSpPr>
          <p:cNvPr id="31762" name="ZoneTexte 39"/>
          <p:cNvSpPr txBox="1">
            <a:spLocks noChangeArrowheads="1"/>
          </p:cNvSpPr>
          <p:nvPr/>
        </p:nvSpPr>
        <p:spPr bwMode="auto">
          <a:xfrm>
            <a:off x="5840414" y="5430839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2 µm</a:t>
            </a:r>
          </a:p>
        </p:txBody>
      </p:sp>
      <p:sp>
        <p:nvSpPr>
          <p:cNvPr id="31763" name="ZoneTexte 40"/>
          <p:cNvSpPr txBox="1">
            <a:spLocks noChangeArrowheads="1"/>
          </p:cNvSpPr>
          <p:nvPr/>
        </p:nvSpPr>
        <p:spPr bwMode="auto">
          <a:xfrm>
            <a:off x="7010401" y="5421314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5 µm</a:t>
            </a:r>
          </a:p>
        </p:txBody>
      </p:sp>
      <p:sp>
        <p:nvSpPr>
          <p:cNvPr id="31764" name="ZoneTexte 41"/>
          <p:cNvSpPr txBox="1">
            <a:spLocks noChangeArrowheads="1"/>
          </p:cNvSpPr>
          <p:nvPr/>
        </p:nvSpPr>
        <p:spPr bwMode="auto">
          <a:xfrm>
            <a:off x="8202613" y="5421314"/>
            <a:ext cx="6222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15 µm</a:t>
            </a:r>
          </a:p>
        </p:txBody>
      </p:sp>
      <p:sp>
        <p:nvSpPr>
          <p:cNvPr id="31765" name="ZoneTexte 42"/>
          <p:cNvSpPr txBox="1">
            <a:spLocks noChangeArrowheads="1"/>
          </p:cNvSpPr>
          <p:nvPr/>
        </p:nvSpPr>
        <p:spPr bwMode="auto">
          <a:xfrm>
            <a:off x="9504363" y="5421314"/>
            <a:ext cx="6222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50 µm</a:t>
            </a:r>
          </a:p>
        </p:txBody>
      </p:sp>
      <p:sp>
        <p:nvSpPr>
          <p:cNvPr id="31766" name="ZoneTexte 50"/>
          <p:cNvSpPr txBox="1">
            <a:spLocks noChangeArrowheads="1"/>
          </p:cNvSpPr>
          <p:nvPr/>
        </p:nvSpPr>
        <p:spPr bwMode="auto">
          <a:xfrm>
            <a:off x="1552575" y="5876926"/>
            <a:ext cx="1849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>
                <a:ea typeface="Arial" charset="0"/>
                <a:cs typeface="Arial" charset="0"/>
              </a:rPr>
              <a:t>Parameters affecting apparent diffusion</a:t>
            </a:r>
            <a:endParaRPr lang="en-US" altLang="en-US" sz="1200" b="1" i="1" baseline="-25000">
              <a:ea typeface="Arial" charset="0"/>
              <a:cs typeface="Arial" charset="0"/>
            </a:endParaRPr>
          </a:p>
        </p:txBody>
      </p:sp>
      <p:pic>
        <p:nvPicPr>
          <p:cNvPr id="31767" name="Image 5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6989" r="6474" b="12920"/>
          <a:stretch>
            <a:fillRect/>
          </a:stretch>
        </p:blipFill>
        <p:spPr bwMode="auto">
          <a:xfrm>
            <a:off x="2495550" y="1047750"/>
            <a:ext cx="74168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Short diffusion time: cytosol characteristics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1788" y="863601"/>
            <a:ext cx="3622787" cy="5603875"/>
          </a:xfrm>
          <a:prstGeom prst="rect">
            <a:avLst/>
          </a:prstGeom>
          <a:solidFill>
            <a:srgbClr val="FFC000">
              <a:alpha val="25490"/>
            </a:srgbClr>
          </a:solidFill>
          <a:ln w="381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29" name="Rectangle 28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8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èche droite 8"/>
          <p:cNvSpPr/>
          <p:nvPr/>
        </p:nvSpPr>
        <p:spPr>
          <a:xfrm>
            <a:off x="3346451" y="5819775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0" name="Flèche droite 9"/>
          <p:cNvSpPr/>
          <p:nvPr/>
        </p:nvSpPr>
        <p:spPr>
          <a:xfrm>
            <a:off x="3346451" y="5243513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1" name="Flèche droite 10"/>
          <p:cNvSpPr/>
          <p:nvPr/>
        </p:nvSpPr>
        <p:spPr>
          <a:xfrm>
            <a:off x="3346451" y="4689475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13" name="ZoneTexte 23"/>
          <p:cNvSpPr txBox="1">
            <a:spLocks noChangeArrowheads="1"/>
          </p:cNvSpPr>
          <p:nvPr/>
        </p:nvSpPr>
        <p:spPr bwMode="auto">
          <a:xfrm>
            <a:off x="3452813" y="6024564"/>
            <a:ext cx="1487908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latin typeface="+mn-lt"/>
              </a:rPr>
              <a:t>Intracellular viscosity</a:t>
            </a:r>
          </a:p>
        </p:txBody>
      </p:sp>
      <p:sp>
        <p:nvSpPr>
          <p:cNvPr id="31750" name="ZoneTexte 25"/>
          <p:cNvSpPr txBox="1">
            <a:spLocks noChangeArrowheads="1"/>
          </p:cNvSpPr>
          <p:nvPr/>
        </p:nvSpPr>
        <p:spPr bwMode="auto">
          <a:xfrm>
            <a:off x="5137150" y="5942013"/>
            <a:ext cx="23294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ea typeface="Arial" charset="0"/>
                <a:cs typeface="Arial" charset="0"/>
              </a:rPr>
              <a:t>Fiber diameter (axons, dendrites…)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ea typeface="Arial" charset="0"/>
                <a:cs typeface="Arial" charset="0"/>
              </a:rPr>
              <a:t>Organelles</a:t>
            </a:r>
          </a:p>
        </p:txBody>
      </p:sp>
      <p:sp>
        <p:nvSpPr>
          <p:cNvPr id="15" name="ZoneTexte 26"/>
          <p:cNvSpPr txBox="1">
            <a:spLocks noChangeArrowheads="1"/>
          </p:cNvSpPr>
          <p:nvPr/>
        </p:nvSpPr>
        <p:spPr bwMode="auto">
          <a:xfrm>
            <a:off x="8096251" y="5937250"/>
            <a:ext cx="2214563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latin typeface="+mn-lt"/>
              </a:rPr>
              <a:t>Cell size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i="1" dirty="0">
                <a:latin typeface="+mn-lt"/>
              </a:rPr>
              <a:t>Long-range structural </a:t>
            </a:r>
            <a:r>
              <a:rPr lang="en-US" sz="1000" i="1" dirty="0">
                <a:latin typeface="+mn-lt"/>
              </a:rPr>
              <a:t>features</a:t>
            </a:r>
          </a:p>
        </p:txBody>
      </p:sp>
      <p:sp>
        <p:nvSpPr>
          <p:cNvPr id="16" name="ZoneTexte 29"/>
          <p:cNvSpPr txBox="1">
            <a:spLocks noChangeArrowheads="1"/>
          </p:cNvSpPr>
          <p:nvPr/>
        </p:nvSpPr>
        <p:spPr bwMode="auto">
          <a:xfrm>
            <a:off x="1695450" y="4883151"/>
            <a:ext cx="1500188" cy="2778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atin typeface="+mn-lt"/>
              </a:rPr>
              <a:t>Diffusion time T</a:t>
            </a:r>
            <a:r>
              <a:rPr lang="en-US" sz="1200" i="1" baseline="-25000" dirty="0">
                <a:latin typeface="+mn-lt"/>
              </a:rPr>
              <a:t>d</a:t>
            </a:r>
          </a:p>
        </p:txBody>
      </p:sp>
      <p:sp>
        <p:nvSpPr>
          <p:cNvPr id="17" name="ZoneTexte 30"/>
          <p:cNvSpPr txBox="1">
            <a:spLocks noChangeArrowheads="1"/>
          </p:cNvSpPr>
          <p:nvPr/>
        </p:nvSpPr>
        <p:spPr bwMode="auto">
          <a:xfrm>
            <a:off x="3511551" y="4881564"/>
            <a:ext cx="66236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0.1 ms</a:t>
            </a:r>
          </a:p>
        </p:txBody>
      </p:sp>
      <p:sp>
        <p:nvSpPr>
          <p:cNvPr id="18" name="ZoneTexte 31"/>
          <p:cNvSpPr txBox="1">
            <a:spLocks noChangeArrowheads="1"/>
          </p:cNvSpPr>
          <p:nvPr/>
        </p:nvSpPr>
        <p:spPr bwMode="auto">
          <a:xfrm>
            <a:off x="4756151" y="4881564"/>
            <a:ext cx="53412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 ms</a:t>
            </a:r>
          </a:p>
        </p:txBody>
      </p:sp>
      <p:sp>
        <p:nvSpPr>
          <p:cNvPr id="19" name="ZoneTexte 32"/>
          <p:cNvSpPr txBox="1">
            <a:spLocks noChangeArrowheads="1"/>
          </p:cNvSpPr>
          <p:nvPr/>
        </p:nvSpPr>
        <p:spPr bwMode="auto">
          <a:xfrm>
            <a:off x="5802313" y="4881564"/>
            <a:ext cx="61908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 ms</a:t>
            </a:r>
          </a:p>
        </p:txBody>
      </p:sp>
      <p:sp>
        <p:nvSpPr>
          <p:cNvPr id="20" name="ZoneTexte 33"/>
          <p:cNvSpPr txBox="1">
            <a:spLocks noChangeArrowheads="1"/>
          </p:cNvSpPr>
          <p:nvPr/>
        </p:nvSpPr>
        <p:spPr bwMode="auto">
          <a:xfrm>
            <a:off x="6911976" y="4881564"/>
            <a:ext cx="70403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100 ms</a:t>
            </a:r>
          </a:p>
        </p:txBody>
      </p:sp>
      <p:sp>
        <p:nvSpPr>
          <p:cNvPr id="21" name="ZoneTexte 34"/>
          <p:cNvSpPr txBox="1">
            <a:spLocks noChangeArrowheads="1"/>
          </p:cNvSpPr>
          <p:nvPr/>
        </p:nvSpPr>
        <p:spPr bwMode="auto">
          <a:xfrm>
            <a:off x="8058151" y="4881564"/>
            <a:ext cx="83227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1 000 ms</a:t>
            </a:r>
          </a:p>
        </p:txBody>
      </p:sp>
      <p:sp>
        <p:nvSpPr>
          <p:cNvPr id="22" name="ZoneTexte 35"/>
          <p:cNvSpPr txBox="1">
            <a:spLocks noChangeArrowheads="1"/>
          </p:cNvSpPr>
          <p:nvPr/>
        </p:nvSpPr>
        <p:spPr bwMode="auto">
          <a:xfrm>
            <a:off x="9304339" y="4881564"/>
            <a:ext cx="91723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10 000 ms</a:t>
            </a:r>
          </a:p>
        </p:txBody>
      </p:sp>
      <p:sp>
        <p:nvSpPr>
          <p:cNvPr id="31759" name="ZoneTexte 36"/>
          <p:cNvSpPr txBox="1">
            <a:spLocks noChangeArrowheads="1"/>
          </p:cNvSpPr>
          <p:nvPr/>
        </p:nvSpPr>
        <p:spPr bwMode="auto">
          <a:xfrm>
            <a:off x="1552576" y="5408613"/>
            <a:ext cx="1763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>
                <a:ea typeface="Arial" charset="0"/>
                <a:cs typeface="Arial" charset="0"/>
              </a:rPr>
              <a:t>Distance traveled Δx</a:t>
            </a:r>
            <a:endParaRPr lang="en-US" altLang="en-US" sz="1200" b="1" i="1" baseline="-25000">
              <a:ea typeface="Arial" charset="0"/>
              <a:cs typeface="Arial" charset="0"/>
            </a:endParaRPr>
          </a:p>
        </p:txBody>
      </p:sp>
      <p:sp>
        <p:nvSpPr>
          <p:cNvPr id="31760" name="ZoneTexte 37"/>
          <p:cNvSpPr txBox="1">
            <a:spLocks noChangeArrowheads="1"/>
          </p:cNvSpPr>
          <p:nvPr/>
        </p:nvSpPr>
        <p:spPr bwMode="auto">
          <a:xfrm>
            <a:off x="3498851" y="5430839"/>
            <a:ext cx="6655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0.3 µm</a:t>
            </a:r>
          </a:p>
        </p:txBody>
      </p:sp>
      <p:sp>
        <p:nvSpPr>
          <p:cNvPr id="31761" name="ZoneTexte 38"/>
          <p:cNvSpPr txBox="1">
            <a:spLocks noChangeArrowheads="1"/>
          </p:cNvSpPr>
          <p:nvPr/>
        </p:nvSpPr>
        <p:spPr bwMode="auto">
          <a:xfrm>
            <a:off x="4743451" y="5430839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1 µm</a:t>
            </a:r>
          </a:p>
        </p:txBody>
      </p:sp>
      <p:sp>
        <p:nvSpPr>
          <p:cNvPr id="31762" name="ZoneTexte 39"/>
          <p:cNvSpPr txBox="1">
            <a:spLocks noChangeArrowheads="1"/>
          </p:cNvSpPr>
          <p:nvPr/>
        </p:nvSpPr>
        <p:spPr bwMode="auto">
          <a:xfrm>
            <a:off x="5840414" y="5430839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2 µm</a:t>
            </a:r>
          </a:p>
        </p:txBody>
      </p:sp>
      <p:sp>
        <p:nvSpPr>
          <p:cNvPr id="31763" name="ZoneTexte 40"/>
          <p:cNvSpPr txBox="1">
            <a:spLocks noChangeArrowheads="1"/>
          </p:cNvSpPr>
          <p:nvPr/>
        </p:nvSpPr>
        <p:spPr bwMode="auto">
          <a:xfrm>
            <a:off x="7010401" y="5421314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5 µm</a:t>
            </a:r>
          </a:p>
        </p:txBody>
      </p:sp>
      <p:sp>
        <p:nvSpPr>
          <p:cNvPr id="31764" name="ZoneTexte 41"/>
          <p:cNvSpPr txBox="1">
            <a:spLocks noChangeArrowheads="1"/>
          </p:cNvSpPr>
          <p:nvPr/>
        </p:nvSpPr>
        <p:spPr bwMode="auto">
          <a:xfrm>
            <a:off x="8202613" y="5421314"/>
            <a:ext cx="6222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15 µm</a:t>
            </a:r>
          </a:p>
        </p:txBody>
      </p:sp>
      <p:sp>
        <p:nvSpPr>
          <p:cNvPr id="31765" name="ZoneTexte 42"/>
          <p:cNvSpPr txBox="1">
            <a:spLocks noChangeArrowheads="1"/>
          </p:cNvSpPr>
          <p:nvPr/>
        </p:nvSpPr>
        <p:spPr bwMode="auto">
          <a:xfrm>
            <a:off x="9504363" y="5421314"/>
            <a:ext cx="6222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50 µm</a:t>
            </a:r>
          </a:p>
        </p:txBody>
      </p:sp>
      <p:sp>
        <p:nvSpPr>
          <p:cNvPr id="31766" name="ZoneTexte 50"/>
          <p:cNvSpPr txBox="1">
            <a:spLocks noChangeArrowheads="1"/>
          </p:cNvSpPr>
          <p:nvPr/>
        </p:nvSpPr>
        <p:spPr bwMode="auto">
          <a:xfrm>
            <a:off x="1552575" y="5876926"/>
            <a:ext cx="1849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>
                <a:ea typeface="Arial" charset="0"/>
                <a:cs typeface="Arial" charset="0"/>
              </a:rPr>
              <a:t>Parameters affecting apparent diffusion</a:t>
            </a:r>
            <a:endParaRPr lang="en-US" altLang="en-US" sz="1200" b="1" i="1" baseline="-25000">
              <a:ea typeface="Arial" charset="0"/>
              <a:cs typeface="Arial" charset="0"/>
            </a:endParaRPr>
          </a:p>
        </p:txBody>
      </p:sp>
      <p:pic>
        <p:nvPicPr>
          <p:cNvPr id="31767" name="Image 5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6989" r="6474" b="12920"/>
          <a:stretch>
            <a:fillRect/>
          </a:stretch>
        </p:blipFill>
        <p:spPr bwMode="auto">
          <a:xfrm>
            <a:off x="2495550" y="1047750"/>
            <a:ext cx="74168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22851" y="863601"/>
            <a:ext cx="2538411" cy="5603875"/>
          </a:xfrm>
          <a:prstGeom prst="rect">
            <a:avLst/>
          </a:prstGeom>
          <a:solidFill>
            <a:srgbClr val="FFC000">
              <a:alpha val="25490"/>
            </a:srgbClr>
          </a:solidFill>
          <a:ln w="381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Intermediate diffusion time: cell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fibers and soma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29" name="Rectangle 28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74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èche droite 8"/>
          <p:cNvSpPr/>
          <p:nvPr/>
        </p:nvSpPr>
        <p:spPr>
          <a:xfrm>
            <a:off x="3346451" y="5819775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0" name="Flèche droite 9"/>
          <p:cNvSpPr/>
          <p:nvPr/>
        </p:nvSpPr>
        <p:spPr>
          <a:xfrm>
            <a:off x="3346451" y="5243513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1" name="Flèche droite 10"/>
          <p:cNvSpPr/>
          <p:nvPr/>
        </p:nvSpPr>
        <p:spPr>
          <a:xfrm>
            <a:off x="3346451" y="4689475"/>
            <a:ext cx="7129463" cy="6477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13" name="ZoneTexte 23"/>
          <p:cNvSpPr txBox="1">
            <a:spLocks noChangeArrowheads="1"/>
          </p:cNvSpPr>
          <p:nvPr/>
        </p:nvSpPr>
        <p:spPr bwMode="auto">
          <a:xfrm>
            <a:off x="3452813" y="6024564"/>
            <a:ext cx="1487908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latin typeface="+mn-lt"/>
              </a:rPr>
              <a:t>Intracellular viscosity</a:t>
            </a:r>
          </a:p>
        </p:txBody>
      </p:sp>
      <p:sp>
        <p:nvSpPr>
          <p:cNvPr id="31750" name="ZoneTexte 25"/>
          <p:cNvSpPr txBox="1">
            <a:spLocks noChangeArrowheads="1"/>
          </p:cNvSpPr>
          <p:nvPr/>
        </p:nvSpPr>
        <p:spPr bwMode="auto">
          <a:xfrm>
            <a:off x="5137150" y="5942013"/>
            <a:ext cx="23294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ea typeface="Arial" charset="0"/>
                <a:cs typeface="Arial" charset="0"/>
              </a:rPr>
              <a:t>Fiber diameter (axons, dendrites…)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ea typeface="Arial" charset="0"/>
                <a:cs typeface="Arial" charset="0"/>
              </a:rPr>
              <a:t>Organelles</a:t>
            </a:r>
          </a:p>
        </p:txBody>
      </p:sp>
      <p:sp>
        <p:nvSpPr>
          <p:cNvPr id="15" name="ZoneTexte 26"/>
          <p:cNvSpPr txBox="1">
            <a:spLocks noChangeArrowheads="1"/>
          </p:cNvSpPr>
          <p:nvPr/>
        </p:nvSpPr>
        <p:spPr bwMode="auto">
          <a:xfrm>
            <a:off x="8096251" y="5937250"/>
            <a:ext cx="2214563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latin typeface="+mn-lt"/>
              </a:rPr>
              <a:t>Cell size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i="1" dirty="0">
                <a:latin typeface="+mn-lt"/>
              </a:rPr>
              <a:t>Long-range structural </a:t>
            </a:r>
            <a:r>
              <a:rPr lang="en-US" sz="1000" i="1" dirty="0">
                <a:latin typeface="+mn-lt"/>
              </a:rPr>
              <a:t>features</a:t>
            </a:r>
          </a:p>
        </p:txBody>
      </p:sp>
      <p:sp>
        <p:nvSpPr>
          <p:cNvPr id="16" name="ZoneTexte 29"/>
          <p:cNvSpPr txBox="1">
            <a:spLocks noChangeArrowheads="1"/>
          </p:cNvSpPr>
          <p:nvPr/>
        </p:nvSpPr>
        <p:spPr bwMode="auto">
          <a:xfrm>
            <a:off x="1695450" y="4883151"/>
            <a:ext cx="1500188" cy="2778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atin typeface="+mn-lt"/>
              </a:rPr>
              <a:t>Diffusion time T</a:t>
            </a:r>
            <a:r>
              <a:rPr lang="en-US" sz="1200" i="1" baseline="-25000" dirty="0">
                <a:latin typeface="+mn-lt"/>
              </a:rPr>
              <a:t>d</a:t>
            </a:r>
          </a:p>
        </p:txBody>
      </p:sp>
      <p:sp>
        <p:nvSpPr>
          <p:cNvPr id="17" name="ZoneTexte 30"/>
          <p:cNvSpPr txBox="1">
            <a:spLocks noChangeArrowheads="1"/>
          </p:cNvSpPr>
          <p:nvPr/>
        </p:nvSpPr>
        <p:spPr bwMode="auto">
          <a:xfrm>
            <a:off x="3511551" y="4881564"/>
            <a:ext cx="66236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0.1 ms</a:t>
            </a:r>
          </a:p>
        </p:txBody>
      </p:sp>
      <p:sp>
        <p:nvSpPr>
          <p:cNvPr id="18" name="ZoneTexte 31"/>
          <p:cNvSpPr txBox="1">
            <a:spLocks noChangeArrowheads="1"/>
          </p:cNvSpPr>
          <p:nvPr/>
        </p:nvSpPr>
        <p:spPr bwMode="auto">
          <a:xfrm>
            <a:off x="4756151" y="4881564"/>
            <a:ext cx="53412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 ms</a:t>
            </a:r>
          </a:p>
        </p:txBody>
      </p:sp>
      <p:sp>
        <p:nvSpPr>
          <p:cNvPr id="19" name="ZoneTexte 32"/>
          <p:cNvSpPr txBox="1">
            <a:spLocks noChangeArrowheads="1"/>
          </p:cNvSpPr>
          <p:nvPr/>
        </p:nvSpPr>
        <p:spPr bwMode="auto">
          <a:xfrm>
            <a:off x="5802313" y="4881564"/>
            <a:ext cx="61908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 ms</a:t>
            </a:r>
          </a:p>
        </p:txBody>
      </p:sp>
      <p:sp>
        <p:nvSpPr>
          <p:cNvPr id="20" name="ZoneTexte 33"/>
          <p:cNvSpPr txBox="1">
            <a:spLocks noChangeArrowheads="1"/>
          </p:cNvSpPr>
          <p:nvPr/>
        </p:nvSpPr>
        <p:spPr bwMode="auto">
          <a:xfrm>
            <a:off x="6911976" y="4881564"/>
            <a:ext cx="70403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100 ms</a:t>
            </a:r>
          </a:p>
        </p:txBody>
      </p:sp>
      <p:sp>
        <p:nvSpPr>
          <p:cNvPr id="21" name="ZoneTexte 34"/>
          <p:cNvSpPr txBox="1">
            <a:spLocks noChangeArrowheads="1"/>
          </p:cNvSpPr>
          <p:nvPr/>
        </p:nvSpPr>
        <p:spPr bwMode="auto">
          <a:xfrm>
            <a:off x="8058151" y="4881564"/>
            <a:ext cx="83227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1 000 ms</a:t>
            </a:r>
          </a:p>
        </p:txBody>
      </p:sp>
      <p:sp>
        <p:nvSpPr>
          <p:cNvPr id="22" name="ZoneTexte 35"/>
          <p:cNvSpPr txBox="1">
            <a:spLocks noChangeArrowheads="1"/>
          </p:cNvSpPr>
          <p:nvPr/>
        </p:nvSpPr>
        <p:spPr bwMode="auto">
          <a:xfrm>
            <a:off x="9304339" y="4881564"/>
            <a:ext cx="91723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</a:rPr>
              <a:t>10 000 ms</a:t>
            </a:r>
          </a:p>
        </p:txBody>
      </p:sp>
      <p:sp>
        <p:nvSpPr>
          <p:cNvPr id="31759" name="ZoneTexte 36"/>
          <p:cNvSpPr txBox="1">
            <a:spLocks noChangeArrowheads="1"/>
          </p:cNvSpPr>
          <p:nvPr/>
        </p:nvSpPr>
        <p:spPr bwMode="auto">
          <a:xfrm>
            <a:off x="1552576" y="5408613"/>
            <a:ext cx="1763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>
                <a:ea typeface="Arial" charset="0"/>
                <a:cs typeface="Arial" charset="0"/>
              </a:rPr>
              <a:t>Distance traveled Δx</a:t>
            </a:r>
            <a:endParaRPr lang="en-US" altLang="en-US" sz="1200" b="1" i="1" baseline="-25000">
              <a:ea typeface="Arial" charset="0"/>
              <a:cs typeface="Arial" charset="0"/>
            </a:endParaRPr>
          </a:p>
        </p:txBody>
      </p:sp>
      <p:sp>
        <p:nvSpPr>
          <p:cNvPr id="31760" name="ZoneTexte 37"/>
          <p:cNvSpPr txBox="1">
            <a:spLocks noChangeArrowheads="1"/>
          </p:cNvSpPr>
          <p:nvPr/>
        </p:nvSpPr>
        <p:spPr bwMode="auto">
          <a:xfrm>
            <a:off x="3498851" y="5430839"/>
            <a:ext cx="6655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0.3 µm</a:t>
            </a:r>
          </a:p>
        </p:txBody>
      </p:sp>
      <p:sp>
        <p:nvSpPr>
          <p:cNvPr id="31761" name="ZoneTexte 38"/>
          <p:cNvSpPr txBox="1">
            <a:spLocks noChangeArrowheads="1"/>
          </p:cNvSpPr>
          <p:nvPr/>
        </p:nvSpPr>
        <p:spPr bwMode="auto">
          <a:xfrm>
            <a:off x="4743451" y="5430839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1 µm</a:t>
            </a:r>
          </a:p>
        </p:txBody>
      </p:sp>
      <p:sp>
        <p:nvSpPr>
          <p:cNvPr id="31762" name="ZoneTexte 39"/>
          <p:cNvSpPr txBox="1">
            <a:spLocks noChangeArrowheads="1"/>
          </p:cNvSpPr>
          <p:nvPr/>
        </p:nvSpPr>
        <p:spPr bwMode="auto">
          <a:xfrm>
            <a:off x="5840414" y="5430839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2 µm</a:t>
            </a:r>
          </a:p>
        </p:txBody>
      </p:sp>
      <p:sp>
        <p:nvSpPr>
          <p:cNvPr id="31763" name="ZoneTexte 40"/>
          <p:cNvSpPr txBox="1">
            <a:spLocks noChangeArrowheads="1"/>
          </p:cNvSpPr>
          <p:nvPr/>
        </p:nvSpPr>
        <p:spPr bwMode="auto">
          <a:xfrm>
            <a:off x="7010401" y="5421314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5 µm</a:t>
            </a:r>
          </a:p>
        </p:txBody>
      </p:sp>
      <p:sp>
        <p:nvSpPr>
          <p:cNvPr id="31764" name="ZoneTexte 41"/>
          <p:cNvSpPr txBox="1">
            <a:spLocks noChangeArrowheads="1"/>
          </p:cNvSpPr>
          <p:nvPr/>
        </p:nvSpPr>
        <p:spPr bwMode="auto">
          <a:xfrm>
            <a:off x="8202613" y="5421314"/>
            <a:ext cx="6222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15 µm</a:t>
            </a:r>
          </a:p>
        </p:txBody>
      </p:sp>
      <p:sp>
        <p:nvSpPr>
          <p:cNvPr id="31765" name="ZoneTexte 42"/>
          <p:cNvSpPr txBox="1">
            <a:spLocks noChangeArrowheads="1"/>
          </p:cNvSpPr>
          <p:nvPr/>
        </p:nvSpPr>
        <p:spPr bwMode="auto">
          <a:xfrm>
            <a:off x="9504363" y="5421314"/>
            <a:ext cx="6222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ea typeface="Arial" charset="0"/>
                <a:cs typeface="Arial" charset="0"/>
              </a:rPr>
              <a:t>50 µm</a:t>
            </a:r>
          </a:p>
        </p:txBody>
      </p:sp>
      <p:sp>
        <p:nvSpPr>
          <p:cNvPr id="31766" name="ZoneTexte 50"/>
          <p:cNvSpPr txBox="1">
            <a:spLocks noChangeArrowheads="1"/>
          </p:cNvSpPr>
          <p:nvPr/>
        </p:nvSpPr>
        <p:spPr bwMode="auto">
          <a:xfrm>
            <a:off x="1552575" y="5876926"/>
            <a:ext cx="1849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>
                <a:ea typeface="Arial" charset="0"/>
                <a:cs typeface="Arial" charset="0"/>
              </a:rPr>
              <a:t>Parameters affecting apparent diffusion</a:t>
            </a:r>
            <a:endParaRPr lang="en-US" altLang="en-US" sz="1200" b="1" i="1" baseline="-25000">
              <a:ea typeface="Arial" charset="0"/>
              <a:cs typeface="Arial" charset="0"/>
            </a:endParaRPr>
          </a:p>
        </p:txBody>
      </p:sp>
      <p:pic>
        <p:nvPicPr>
          <p:cNvPr id="31767" name="Image 5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6989" r="6474" b="12920"/>
          <a:stretch>
            <a:fillRect/>
          </a:stretch>
        </p:blipFill>
        <p:spPr bwMode="auto">
          <a:xfrm>
            <a:off x="2495550" y="1047750"/>
            <a:ext cx="74168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00951" y="863601"/>
            <a:ext cx="2538411" cy="5603875"/>
          </a:xfrm>
          <a:prstGeom prst="rect">
            <a:avLst/>
          </a:prstGeom>
          <a:solidFill>
            <a:srgbClr val="FFC000">
              <a:alpha val="25490"/>
            </a:srgbClr>
          </a:solidFill>
          <a:ln w="381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Long diffusion time: cell long-range morphology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29" name="Rectangle 28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5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2452662" y="1008607"/>
            <a:ext cx="2928958" cy="2286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Image 41" descr="stemcell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25" y="1127733"/>
            <a:ext cx="2786082" cy="2089562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6310314" y="1080045"/>
            <a:ext cx="42862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t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(weak g)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dirty="0" smtClean="0"/>
              <a:t> Segments length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dirty="0" smtClean="0"/>
              <a:t>Number of consecutive bifurcation</a:t>
            </a:r>
          </a:p>
          <a:p>
            <a:endParaRPr lang="en-US" dirty="0" smtClean="0"/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 </a:t>
            </a:r>
            <a:r>
              <a:rPr lang="en-US" dirty="0" smtClean="0"/>
              <a:t>Segments and soma diameter</a:t>
            </a: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73505" y="32786"/>
            <a:ext cx="949284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Tuning the DW-MRS experiment to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measure cell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morphology</a:t>
            </a:r>
          </a:p>
        </p:txBody>
      </p:sp>
      <p:sp>
        <p:nvSpPr>
          <p:cNvPr id="2" name="Rectangle 1"/>
          <p:cNvSpPr/>
          <p:nvPr/>
        </p:nvSpPr>
        <p:spPr>
          <a:xfrm>
            <a:off x="146058" y="1828449"/>
            <a:ext cx="1812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Calibri" pitchFamily="34" charset="0"/>
                <a:cs typeface="Calibri" pitchFamily="34" charset="0"/>
              </a:rPr>
              <a:t>long-range</a:t>
            </a:r>
            <a:r>
              <a:rPr lang="en-US">
                <a:latin typeface="Calibri" pitchFamily="34" charset="0"/>
                <a:cs typeface="Calibri" pitchFamily="34" charset="0"/>
              </a:rPr>
              <a:t> </a:t>
            </a:r>
            <a:endParaRPr lang="en-US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cell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morphology</a:t>
            </a:r>
            <a:endParaRPr lang="en-US" dirty="0"/>
          </a:p>
        </p:txBody>
      </p:sp>
      <p:pic>
        <p:nvPicPr>
          <p:cNvPr id="9" name="Picture 14" descr="Step2.pd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38" b="1624"/>
          <a:stretch/>
        </p:blipFill>
        <p:spPr>
          <a:xfrm>
            <a:off x="2465914" y="1114481"/>
            <a:ext cx="2832393" cy="210281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2" name="Rectangle 11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968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2452662" y="3712048"/>
            <a:ext cx="2928958" cy="2286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Image 41" descr="stemcell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25" y="3831174"/>
            <a:ext cx="2786082" cy="2089562"/>
          </a:xfrm>
          <a:prstGeom prst="rect">
            <a:avLst/>
          </a:prstGeom>
        </p:spPr>
      </p:pic>
      <p:pic>
        <p:nvPicPr>
          <p:cNvPr id="41" name="Image 40" descr="Fig2.tif"/>
          <p:cNvPicPr>
            <a:picLocks noChangeAspect="1"/>
          </p:cNvPicPr>
          <p:nvPr/>
        </p:nvPicPr>
        <p:blipFill>
          <a:blip r:embed="rId4"/>
          <a:srcRect l="6100" t="3204" r="60786" b="59523"/>
          <a:stretch>
            <a:fillRect/>
          </a:stretch>
        </p:blipFill>
        <p:spPr>
          <a:xfrm>
            <a:off x="2535975" y="3854924"/>
            <a:ext cx="2714644" cy="2063128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6310314" y="3647950"/>
            <a:ext cx="42862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g (short t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en-US" dirty="0" smtClean="0"/>
              <a:t> Segments length</a:t>
            </a:r>
          </a:p>
          <a:p>
            <a:endParaRPr lang="en-US" dirty="0" smtClean="0"/>
          </a:p>
          <a:p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Number of consecutive bifurcation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Segments and soma diameter</a:t>
            </a: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73505" y="32786"/>
            <a:ext cx="949284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Tuning the DW-MRS experiment to measure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cell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morphology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2662" y="1008607"/>
            <a:ext cx="2928958" cy="2286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41" descr="stemcell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25" y="1127733"/>
            <a:ext cx="2786082" cy="2089562"/>
          </a:xfrm>
          <a:prstGeom prst="rect">
            <a:avLst/>
          </a:prstGeom>
        </p:spPr>
      </p:pic>
      <p:sp>
        <p:nvSpPr>
          <p:cNvPr id="12" name="ZoneTexte 43"/>
          <p:cNvSpPr txBox="1"/>
          <p:nvPr/>
        </p:nvSpPr>
        <p:spPr>
          <a:xfrm>
            <a:off x="6310314" y="1080045"/>
            <a:ext cx="42862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t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(weak g)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dirty="0" smtClean="0"/>
              <a:t> Segments length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dirty="0" smtClean="0"/>
              <a:t>Number of consecutive bifurcation</a:t>
            </a:r>
          </a:p>
          <a:p>
            <a:endParaRPr lang="en-US" dirty="0" smtClean="0"/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 </a:t>
            </a:r>
            <a:r>
              <a:rPr lang="en-US" dirty="0" smtClean="0"/>
              <a:t>Segments and soma diameter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46058" y="1828449"/>
            <a:ext cx="1812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Calibri" pitchFamily="34" charset="0"/>
                <a:cs typeface="Calibri" pitchFamily="34" charset="0"/>
              </a:rPr>
              <a:t>long-range</a:t>
            </a:r>
            <a:r>
              <a:rPr lang="en-US">
                <a:latin typeface="Calibri" pitchFamily="34" charset="0"/>
                <a:cs typeface="Calibri" pitchFamily="34" charset="0"/>
              </a:rPr>
              <a:t> </a:t>
            </a:r>
            <a:endParaRPr lang="en-US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cell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morphology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6057" y="4531890"/>
            <a:ext cx="1812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short-range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cell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morphology</a:t>
            </a:r>
            <a:endParaRPr lang="en-US" dirty="0"/>
          </a:p>
        </p:txBody>
      </p:sp>
      <p:pic>
        <p:nvPicPr>
          <p:cNvPr id="15" name="Picture 14" descr="Step2.pdf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38" b="1624"/>
          <a:stretch/>
        </p:blipFill>
        <p:spPr>
          <a:xfrm>
            <a:off x="2465914" y="1114481"/>
            <a:ext cx="2832393" cy="21028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7" name="Rectangle 16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06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" name="Espace réservé du contenu 11"/>
          <p:cNvSpPr txBox="1">
            <a:spLocks/>
          </p:cNvSpPr>
          <p:nvPr/>
        </p:nvSpPr>
        <p:spPr>
          <a:xfrm>
            <a:off x="912742" y="808604"/>
            <a:ext cx="6574737" cy="500062"/>
          </a:xfrm>
          <a:prstGeom prst="rect">
            <a:avLst/>
          </a:prstGeom>
        </p:spPr>
        <p:txBody>
          <a:bodyPr lIns="0" tIns="0" rIns="0" bIns="0"/>
          <a:lstStyle/>
          <a:p>
            <a:pPr marL="923925" algn="ctr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600" b="1" dirty="0">
                <a:solidFill>
                  <a:schemeClr val="tx2"/>
                </a:solidFill>
                <a:latin typeface="+mn-lt"/>
              </a:rPr>
              <a:t>Many possible sequences</a:t>
            </a:r>
            <a:r>
              <a:rPr lang="mr-IN" sz="1600" b="1" dirty="0">
                <a:solidFill>
                  <a:schemeClr val="tx2"/>
                </a:solidFill>
                <a:latin typeface="+mn-lt"/>
              </a:rPr>
              <a:t>…</a:t>
            </a:r>
            <a:r>
              <a:rPr lang="en-US" sz="1600" b="1" dirty="0">
                <a:solidFill>
                  <a:schemeClr val="tx2"/>
                </a:solidFill>
                <a:latin typeface="+mn-lt"/>
              </a:rPr>
              <a:t>but, which one to use?</a:t>
            </a:r>
            <a:endParaRPr lang="fr-FR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Measuring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molecular diffusion with DW-MRS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1590260" y="1759923"/>
            <a:ext cx="4376738" cy="42598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116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762956" y="2105314"/>
            <a:ext cx="3743523" cy="2148603"/>
            <a:chOff x="909176" y="908720"/>
            <a:chExt cx="4682768" cy="2687685"/>
          </a:xfrm>
        </p:grpSpPr>
        <p:grpSp>
          <p:nvGrpSpPr>
            <p:cNvPr id="55" name="Group 54"/>
            <p:cNvGrpSpPr/>
            <p:nvPr/>
          </p:nvGrpSpPr>
          <p:grpSpPr>
            <a:xfrm>
              <a:off x="909176" y="908720"/>
              <a:ext cx="4682768" cy="2687685"/>
              <a:chOff x="506413" y="2702035"/>
              <a:chExt cx="5856287" cy="3302249"/>
            </a:xfrm>
          </p:grpSpPr>
          <p:cxnSp>
            <p:nvCxnSpPr>
              <p:cNvPr id="57" name="Straight Connector 4"/>
              <p:cNvCxnSpPr/>
              <p:nvPr/>
            </p:nvCxnSpPr>
            <p:spPr bwMode="auto">
              <a:xfrm>
                <a:off x="950913" y="3967273"/>
                <a:ext cx="5411787" cy="0"/>
              </a:xfrm>
              <a:prstGeom prst="line">
                <a:avLst/>
              </a:prstGeom>
              <a:ln w="38100">
                <a:solidFill>
                  <a:srgbClr val="000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 bwMode="auto">
              <a:xfrm>
                <a:off x="1068388" y="3537060"/>
                <a:ext cx="93662" cy="430213"/>
              </a:xfrm>
              <a:prstGeom prst="rect">
                <a:avLst/>
              </a:prstGeom>
              <a:noFill/>
              <a:ln w="28575">
                <a:solidFill>
                  <a:srgbClr val="000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59" name="TextBox 10"/>
              <p:cNvSpPr txBox="1">
                <a:spLocks noChangeArrowheads="1"/>
              </p:cNvSpPr>
              <p:nvPr/>
            </p:nvSpPr>
            <p:spPr bwMode="auto">
              <a:xfrm>
                <a:off x="866775" y="3181460"/>
                <a:ext cx="930275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l-GR" altLang="fr-FR" sz="1100">
                    <a:latin typeface="Arial" pitchFamily="34" charset="0"/>
                    <a:cs typeface="Arial" pitchFamily="34" charset="0"/>
                  </a:rPr>
                  <a:t>π</a:t>
                </a:r>
                <a:r>
                  <a:rPr lang="en-US" altLang="fr-FR" sz="1100">
                    <a:latin typeface="Arial" pitchFamily="34" charset="0"/>
                    <a:cs typeface="Arial" pitchFamily="34" charset="0"/>
                  </a:rPr>
                  <a:t>/2</a:t>
                </a:r>
              </a:p>
            </p:txBody>
          </p:sp>
          <p:sp>
            <p:nvSpPr>
              <p:cNvPr id="60" name="TextBox 11"/>
              <p:cNvSpPr txBox="1">
                <a:spLocks noChangeArrowheads="1"/>
              </p:cNvSpPr>
              <p:nvPr/>
            </p:nvSpPr>
            <p:spPr bwMode="auto">
              <a:xfrm>
                <a:off x="1679919" y="3181460"/>
                <a:ext cx="624919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l-GR" altLang="fr-FR" sz="1100" dirty="0">
                    <a:latin typeface="Arial" pitchFamily="34" charset="0"/>
                    <a:cs typeface="Arial" pitchFamily="34" charset="0"/>
                  </a:rPr>
                  <a:t>π</a:t>
                </a:r>
                <a:r>
                  <a:rPr lang="fr-FR" altLang="fr-FR" sz="1100" dirty="0">
                    <a:latin typeface="Arial" pitchFamily="34" charset="0"/>
                    <a:cs typeface="Arial" pitchFamily="34" charset="0"/>
                  </a:rPr>
                  <a:t>/2</a:t>
                </a:r>
                <a:endParaRPr lang="en-US" altLang="fr-FR" sz="11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TextBox 12"/>
              <p:cNvSpPr txBox="1">
                <a:spLocks noChangeArrowheads="1"/>
              </p:cNvSpPr>
              <p:nvPr/>
            </p:nvSpPr>
            <p:spPr bwMode="auto">
              <a:xfrm>
                <a:off x="4201417" y="3208614"/>
                <a:ext cx="624919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l-GR" altLang="fr-FR" sz="1100" dirty="0">
                    <a:latin typeface="Arial" pitchFamily="34" charset="0"/>
                    <a:cs typeface="Arial" pitchFamily="34" charset="0"/>
                  </a:rPr>
                  <a:t>π</a:t>
                </a:r>
                <a:r>
                  <a:rPr lang="fr-FR" altLang="fr-FR" sz="1100" dirty="0">
                    <a:latin typeface="Arial" pitchFamily="34" charset="0"/>
                    <a:cs typeface="Arial" pitchFamily="34" charset="0"/>
                  </a:rPr>
                  <a:t>/2</a:t>
                </a:r>
                <a:endParaRPr lang="en-US" altLang="fr-FR" sz="11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2" name="Straight Arrow Connector 14"/>
              <p:cNvCxnSpPr/>
              <p:nvPr/>
            </p:nvCxnSpPr>
            <p:spPr bwMode="auto">
              <a:xfrm rot="10800000">
                <a:off x="1139600" y="4083160"/>
                <a:ext cx="876301" cy="1587"/>
              </a:xfrm>
              <a:prstGeom prst="straightConnector1">
                <a:avLst/>
              </a:prstGeom>
              <a:ln w="19050">
                <a:solidFill>
                  <a:srgbClr val="00005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17"/>
              <p:cNvSpPr txBox="1">
                <a:spLocks noChangeArrowheads="1"/>
              </p:cNvSpPr>
              <p:nvPr/>
            </p:nvSpPr>
            <p:spPr bwMode="auto">
              <a:xfrm>
                <a:off x="1188042" y="4100625"/>
                <a:ext cx="755319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dirty="0">
                    <a:latin typeface="Arial" pitchFamily="34" charset="0"/>
                    <a:cs typeface="Arial" pitchFamily="34" charset="0"/>
                  </a:rPr>
                  <a:t>TE/2</a:t>
                </a:r>
              </a:p>
            </p:txBody>
          </p:sp>
          <p:cxnSp>
            <p:nvCxnSpPr>
              <p:cNvPr id="64" name="Straight Arrow Connector 19"/>
              <p:cNvCxnSpPr/>
              <p:nvPr/>
            </p:nvCxnSpPr>
            <p:spPr bwMode="auto">
              <a:xfrm rot="10800000">
                <a:off x="2040404" y="4083160"/>
                <a:ext cx="2431174" cy="1587"/>
              </a:xfrm>
              <a:prstGeom prst="straightConnector1">
                <a:avLst/>
              </a:prstGeom>
              <a:ln w="19050">
                <a:solidFill>
                  <a:srgbClr val="00005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27"/>
              <p:cNvSpPr txBox="1">
                <a:spLocks noChangeArrowheads="1"/>
              </p:cNvSpPr>
              <p:nvPr/>
            </p:nvSpPr>
            <p:spPr bwMode="auto">
              <a:xfrm>
                <a:off x="2940667" y="4100625"/>
                <a:ext cx="607367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dirty="0">
                    <a:latin typeface="Arial" pitchFamily="34" charset="0"/>
                    <a:cs typeface="Arial" pitchFamily="34" charset="0"/>
                  </a:rPr>
                  <a:t>TM</a:t>
                </a:r>
              </a:p>
            </p:txBody>
          </p:sp>
          <p:sp>
            <p:nvSpPr>
              <p:cNvPr id="66" name="TextBox 28"/>
              <p:cNvSpPr txBox="1">
                <a:spLocks noChangeArrowheads="1"/>
              </p:cNvSpPr>
              <p:nvPr/>
            </p:nvSpPr>
            <p:spPr bwMode="auto">
              <a:xfrm>
                <a:off x="4651684" y="4100625"/>
                <a:ext cx="755319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dirty="0">
                    <a:latin typeface="Arial" pitchFamily="34" charset="0"/>
                    <a:cs typeface="Arial" pitchFamily="34" charset="0"/>
                  </a:rPr>
                  <a:t>TE/2</a:t>
                </a:r>
              </a:p>
            </p:txBody>
          </p:sp>
          <p:sp>
            <p:nvSpPr>
              <p:cNvPr id="67" name="TextBox 29"/>
              <p:cNvSpPr txBox="1">
                <a:spLocks noChangeArrowheads="1"/>
              </p:cNvSpPr>
              <p:nvPr/>
            </p:nvSpPr>
            <p:spPr bwMode="auto">
              <a:xfrm>
                <a:off x="5141128" y="2913174"/>
                <a:ext cx="767860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>
                    <a:solidFill>
                      <a:srgbClr val="000050"/>
                    </a:solidFill>
                    <a:latin typeface="Arial" pitchFamily="34" charset="0"/>
                    <a:cs typeface="Arial" pitchFamily="34" charset="0"/>
                  </a:rPr>
                  <a:t>echo</a:t>
                </a:r>
              </a:p>
            </p:txBody>
          </p:sp>
          <p:sp>
            <p:nvSpPr>
              <p:cNvPr id="68" name="TextBox 31"/>
              <p:cNvSpPr txBox="1">
                <a:spLocks noChangeArrowheads="1"/>
              </p:cNvSpPr>
              <p:nvPr/>
            </p:nvSpPr>
            <p:spPr bwMode="auto">
              <a:xfrm>
                <a:off x="506413" y="3743435"/>
                <a:ext cx="584796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b="1">
                    <a:latin typeface="Arial" pitchFamily="34" charset="0"/>
                    <a:cs typeface="Arial" pitchFamily="34" charset="0"/>
                  </a:rPr>
                  <a:t>RF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1938338" y="3540235"/>
                <a:ext cx="93662" cy="430213"/>
              </a:xfrm>
              <a:prstGeom prst="rect">
                <a:avLst/>
              </a:prstGeom>
              <a:noFill/>
              <a:ln w="28575">
                <a:solidFill>
                  <a:srgbClr val="000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4466381" y="3540235"/>
                <a:ext cx="95250" cy="430213"/>
              </a:xfrm>
              <a:prstGeom prst="rect">
                <a:avLst/>
              </a:prstGeom>
              <a:noFill/>
              <a:ln w="28575">
                <a:solidFill>
                  <a:srgbClr val="000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grpSp>
            <p:nvGrpSpPr>
              <p:cNvPr id="71" name="Groupe 79"/>
              <p:cNvGrpSpPr>
                <a:grpSpLocks/>
              </p:cNvGrpSpPr>
              <p:nvPr/>
            </p:nvGrpSpPr>
            <p:grpSpPr bwMode="auto">
              <a:xfrm>
                <a:off x="4810925" y="2702035"/>
                <a:ext cx="1458911" cy="1254125"/>
                <a:chOff x="8029992" y="3140968"/>
                <a:chExt cx="1116223" cy="1008008"/>
              </a:xfrm>
            </p:grpSpPr>
            <p:sp>
              <p:nvSpPr>
                <p:cNvPr id="84" name="Arco 78"/>
                <p:cNvSpPr/>
                <p:nvPr/>
              </p:nvSpPr>
              <p:spPr bwMode="auto">
                <a:xfrm rot="5400000">
                  <a:off x="7778019" y="3392941"/>
                  <a:ext cx="1008008" cy="504062"/>
                </a:xfrm>
                <a:prstGeom prst="arc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400">
                    <a:latin typeface="Times" charset="0"/>
                  </a:endParaRPr>
                </a:p>
              </p:txBody>
            </p:sp>
            <p:sp>
              <p:nvSpPr>
                <p:cNvPr id="93" name="Arco 79"/>
                <p:cNvSpPr/>
                <p:nvPr/>
              </p:nvSpPr>
              <p:spPr bwMode="auto">
                <a:xfrm rot="10800000">
                  <a:off x="8534053" y="3212422"/>
                  <a:ext cx="612162" cy="936554"/>
                </a:xfrm>
                <a:prstGeom prst="arc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400">
                    <a:latin typeface="Times" charset="0"/>
                  </a:endParaRPr>
                </a:p>
              </p:txBody>
            </p:sp>
          </p:grpSp>
          <p:grpSp>
            <p:nvGrpSpPr>
              <p:cNvPr id="72" name="Group 71"/>
              <p:cNvGrpSpPr>
                <a:grpSpLocks/>
              </p:cNvGrpSpPr>
              <p:nvPr/>
            </p:nvGrpSpPr>
            <p:grpSpPr bwMode="auto">
              <a:xfrm>
                <a:off x="600075" y="4450895"/>
                <a:ext cx="5762625" cy="1553389"/>
                <a:chOff x="600537" y="2313920"/>
                <a:chExt cx="5762163" cy="1552762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1455505" y="3395769"/>
                  <a:ext cx="3286323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2977027" y="3346559"/>
                  <a:ext cx="469404" cy="520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l-GR" altLang="fr-FR" sz="1600" dirty="0"/>
                    <a:t>Δ</a:t>
                  </a:r>
                  <a:endParaRPr lang="fr-FR" altLang="fr-FR" sz="1600" dirty="0"/>
                </a:p>
              </p:txBody>
            </p:sp>
            <p:cxnSp>
              <p:nvCxnSpPr>
                <p:cNvPr id="76" name="Straight Arrow Connector 75"/>
                <p:cNvCxnSpPr/>
                <p:nvPr/>
              </p:nvCxnSpPr>
              <p:spPr>
                <a:xfrm flipV="1">
                  <a:off x="1383112" y="2806409"/>
                  <a:ext cx="468274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1410157" y="2313920"/>
                  <a:ext cx="456868" cy="520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l-GR" altLang="fr-FR" sz="1600" dirty="0"/>
                    <a:t>δ</a:t>
                  </a:r>
                  <a:endParaRPr lang="fr-FR" altLang="fr-FR" sz="1600" dirty="0"/>
                </a:p>
              </p:txBody>
            </p:sp>
            <p:grpSp>
              <p:nvGrpSpPr>
                <p:cNvPr id="78" name="Group 45"/>
                <p:cNvGrpSpPr>
                  <a:grpSpLocks/>
                </p:cNvGrpSpPr>
                <p:nvPr/>
              </p:nvGrpSpPr>
              <p:grpSpPr bwMode="auto">
                <a:xfrm>
                  <a:off x="600537" y="2889044"/>
                  <a:ext cx="5762163" cy="520123"/>
                  <a:chOff x="600537" y="2889044"/>
                  <a:chExt cx="5762163" cy="520123"/>
                </a:xfrm>
              </p:grpSpPr>
              <p:cxnSp>
                <p:nvCxnSpPr>
                  <p:cNvPr id="79" name="Straight Connector 30"/>
                  <p:cNvCxnSpPr/>
                  <p:nvPr/>
                </p:nvCxnSpPr>
                <p:spPr bwMode="auto">
                  <a:xfrm>
                    <a:off x="951347" y="3203124"/>
                    <a:ext cx="5411353" cy="1587"/>
                  </a:xfrm>
                  <a:prstGeom prst="line">
                    <a:avLst/>
                  </a:prstGeom>
                  <a:ln w="38100">
                    <a:solidFill>
                      <a:srgbClr val="000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0537" y="2889044"/>
                    <a:ext cx="466898" cy="520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fr-FR" sz="1600">
                        <a:latin typeface="Arial" pitchFamily="34" charset="0"/>
                        <a:cs typeface="Arial" pitchFamily="34" charset="0"/>
                      </a:rPr>
                      <a:t>g</a:t>
                    </a: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 bwMode="auto">
                  <a:xfrm>
                    <a:off x="1478355" y="2890513"/>
                    <a:ext cx="292077" cy="312610"/>
                  </a:xfrm>
                  <a:prstGeom prst="rect">
                    <a:avLst/>
                  </a:prstGeom>
                  <a:solidFill>
                    <a:srgbClr val="FFC000"/>
                  </a:solidFill>
                  <a:ln w="3810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</p:grpSp>
          </p:grpSp>
          <p:sp>
            <p:nvSpPr>
              <p:cNvPr id="73" name="Rectangle 72"/>
              <p:cNvSpPr/>
              <p:nvPr/>
            </p:nvSpPr>
            <p:spPr bwMode="auto">
              <a:xfrm>
                <a:off x="4716987" y="5008673"/>
                <a:ext cx="292100" cy="312737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38100">
                <a:solidFill>
                  <a:srgbClr val="000074"/>
                </a:solidFill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cxnSp>
          <p:nvCxnSpPr>
            <p:cNvPr id="56" name="Straight Arrow Connector 14"/>
            <p:cNvCxnSpPr/>
            <p:nvPr/>
          </p:nvCxnSpPr>
          <p:spPr bwMode="auto">
            <a:xfrm rot="10800000">
              <a:off x="4115864" y="2034000"/>
              <a:ext cx="756000" cy="1292"/>
            </a:xfrm>
            <a:prstGeom prst="straightConnector1">
              <a:avLst/>
            </a:prstGeom>
            <a:ln w="19050">
              <a:solidFill>
                <a:srgbClr val="000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/>
          <p:cNvSpPr txBox="1"/>
          <p:nvPr/>
        </p:nvSpPr>
        <p:spPr>
          <a:xfrm>
            <a:off x="3374776" y="1817489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STEAM</a:t>
            </a:r>
          </a:p>
        </p:txBody>
      </p:sp>
      <p:sp>
        <p:nvSpPr>
          <p:cNvPr id="95" name="Content Placeholder 2"/>
          <p:cNvSpPr txBox="1">
            <a:spLocks/>
          </p:cNvSpPr>
          <p:nvPr/>
        </p:nvSpPr>
        <p:spPr bwMode="gray">
          <a:xfrm>
            <a:off x="1891568" y="4695739"/>
            <a:ext cx="4538257" cy="47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342908" indent="-342908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Times" pitchFamily="18" charset="0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838" indent="-196855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"/>
              <a:defRPr sz="1400">
                <a:solidFill>
                  <a:schemeClr val="tx1"/>
                </a:solidFill>
                <a:latin typeface="+mn-lt"/>
              </a:defRPr>
            </a:lvl2pPr>
            <a:lvl3pPr marL="3175" indent="-3175" algn="just" rtl="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300" b="1">
                <a:solidFill>
                  <a:schemeClr val="tx1"/>
                </a:solidFill>
                <a:latin typeface="+mn-lt"/>
              </a:defRPr>
            </a:lvl3pPr>
            <a:lvl4pPr marL="503250" indent="-196855" algn="just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"/>
              <a:defRPr sz="1200">
                <a:solidFill>
                  <a:schemeClr val="tx1"/>
                </a:solidFill>
                <a:latin typeface="+mn-lt"/>
              </a:defRPr>
            </a:lvl4pPr>
            <a:lvl5pPr marL="2057452" indent="-228606" algn="just" rtl="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000">
                <a:solidFill>
                  <a:schemeClr val="tx1"/>
                </a:solidFill>
                <a:latin typeface="+mn-lt"/>
              </a:defRPr>
            </a:lvl5pPr>
            <a:lvl6pPr marL="736618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6pPr>
            <a:lvl7pPr marL="1193830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7pPr>
            <a:lvl8pPr marL="1651041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8pPr>
            <a:lvl9pPr marL="2108253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buBlip>
                <a:blip r:embed="rId3"/>
              </a:buBlip>
              <a:defRPr/>
            </a:pPr>
            <a:r>
              <a:rPr lang="en-US" sz="1200" b="0" dirty="0"/>
              <a:t>Allows for long diffusion times keeping short the TE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SzPct val="80000"/>
              <a:buBlip>
                <a:blip r:embed="rId3"/>
              </a:buBlip>
              <a:defRPr/>
            </a:pPr>
            <a:r>
              <a:rPr lang="en-US" sz="1200" b="0" dirty="0"/>
              <a:t>Small chemical shift displacement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762956" y="4449693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/>
              <a:t>Advantages</a:t>
            </a:r>
            <a:endParaRPr lang="fr-FR" sz="110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1762956" y="5271388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Limitations</a:t>
            </a:r>
          </a:p>
        </p:txBody>
      </p:sp>
      <p:sp>
        <p:nvSpPr>
          <p:cNvPr id="147" name="Content Placeholder 2"/>
          <p:cNvSpPr txBox="1">
            <a:spLocks/>
          </p:cNvSpPr>
          <p:nvPr/>
        </p:nvSpPr>
        <p:spPr bwMode="gray">
          <a:xfrm>
            <a:off x="1887465" y="5517434"/>
            <a:ext cx="4538257" cy="47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342908" indent="-342908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Times" pitchFamily="18" charset="0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838" indent="-196855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"/>
              <a:defRPr sz="1400">
                <a:solidFill>
                  <a:schemeClr val="tx1"/>
                </a:solidFill>
                <a:latin typeface="+mn-lt"/>
              </a:defRPr>
            </a:lvl2pPr>
            <a:lvl3pPr marL="3175" indent="-3175" algn="just" rtl="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300" b="1">
                <a:solidFill>
                  <a:schemeClr val="tx1"/>
                </a:solidFill>
                <a:latin typeface="+mn-lt"/>
              </a:defRPr>
            </a:lvl3pPr>
            <a:lvl4pPr marL="503250" indent="-196855" algn="just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"/>
              <a:defRPr sz="1200">
                <a:solidFill>
                  <a:schemeClr val="tx1"/>
                </a:solidFill>
                <a:latin typeface="+mn-lt"/>
              </a:defRPr>
            </a:lvl4pPr>
            <a:lvl5pPr marL="2057452" indent="-228606" algn="just" rtl="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000">
                <a:solidFill>
                  <a:schemeClr val="tx1"/>
                </a:solidFill>
                <a:latin typeface="+mn-lt"/>
              </a:defRPr>
            </a:lvl5pPr>
            <a:lvl6pPr marL="736618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6pPr>
            <a:lvl7pPr marL="1193830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7pPr>
            <a:lvl8pPr marL="1651041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8pPr>
            <a:lvl9pPr marL="2108253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Blip>
                <a:blip r:embed="rId3"/>
              </a:buBlip>
              <a:defRPr/>
            </a:pPr>
            <a:r>
              <a:rPr lang="en-US" sz="1200" b="0" dirty="0"/>
              <a:t>Strong cross-terms with background gradients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SzPct val="80000"/>
              <a:buBlip>
                <a:blip r:embed="rId3"/>
              </a:buBlip>
              <a:defRPr/>
            </a:pPr>
            <a:r>
              <a:rPr lang="en-US" sz="1200" b="0" dirty="0"/>
              <a:t>Loss of 50% of the signal</a:t>
            </a:r>
          </a:p>
          <a:p>
            <a:pPr marL="91440" indent="-91440" eaLnBrk="1" fontAlgn="auto" hangingPunct="1">
              <a:lnSpc>
                <a:spcPct val="100000"/>
              </a:lnSpc>
              <a:buSzPct val="80000"/>
              <a:buFont typeface="Wingdings" panose="05000000000000000000" pitchFamily="2" charset="2"/>
              <a:buChar char="§"/>
              <a:defRPr/>
            </a:pPr>
            <a:endParaRPr lang="en-US" sz="1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52" name="Rectangle 51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82" name="ZoneTexte 8"/>
          <p:cNvSpPr txBox="1">
            <a:spLocks noChangeArrowheads="1"/>
          </p:cNvSpPr>
          <p:nvPr/>
        </p:nvSpPr>
        <p:spPr bwMode="auto">
          <a:xfrm>
            <a:off x="2912566" y="6142561"/>
            <a:ext cx="6457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 err="1"/>
              <a:t>Neuroimage</a:t>
            </a:r>
            <a:r>
              <a:rPr lang="fr-FR" altLang="en-US" sz="1200" i="1" dirty="0"/>
              <a:t> </a:t>
            </a:r>
            <a:r>
              <a:rPr lang="fr-FR" altLang="en-US" sz="1200" dirty="0"/>
              <a:t>(2017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981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" name="Espace réservé du contenu 11"/>
          <p:cNvSpPr txBox="1">
            <a:spLocks/>
          </p:cNvSpPr>
          <p:nvPr/>
        </p:nvSpPr>
        <p:spPr>
          <a:xfrm>
            <a:off x="912742" y="808604"/>
            <a:ext cx="6574737" cy="500062"/>
          </a:xfrm>
          <a:prstGeom prst="rect">
            <a:avLst/>
          </a:prstGeom>
        </p:spPr>
        <p:txBody>
          <a:bodyPr lIns="0" tIns="0" rIns="0" bIns="0"/>
          <a:lstStyle/>
          <a:p>
            <a:pPr marL="923925" algn="ctr" eaLnBrk="1" fontAlgn="auto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600" b="1" dirty="0">
                <a:solidFill>
                  <a:schemeClr val="tx2"/>
                </a:solidFill>
                <a:latin typeface="+mn-lt"/>
              </a:rPr>
              <a:t>Many possible sequences</a:t>
            </a:r>
            <a:r>
              <a:rPr lang="mr-IN" sz="1600" b="1" dirty="0">
                <a:solidFill>
                  <a:schemeClr val="tx2"/>
                </a:solidFill>
                <a:latin typeface="+mn-lt"/>
              </a:rPr>
              <a:t>…</a:t>
            </a:r>
            <a:r>
              <a:rPr lang="en-US" sz="1600" b="1" dirty="0">
                <a:solidFill>
                  <a:schemeClr val="tx2"/>
                </a:solidFill>
                <a:latin typeface="+mn-lt"/>
              </a:rPr>
              <a:t>but, which one to use?</a:t>
            </a:r>
            <a:endParaRPr lang="fr-FR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Measuring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molecular diffusion with DW-MRS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ZoneTexte 8"/>
          <p:cNvSpPr txBox="1">
            <a:spLocks noChangeArrowheads="1"/>
          </p:cNvSpPr>
          <p:nvPr/>
        </p:nvSpPr>
        <p:spPr bwMode="auto">
          <a:xfrm>
            <a:off x="2912566" y="6142561"/>
            <a:ext cx="6457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 err="1"/>
              <a:t>Neuroimage</a:t>
            </a:r>
            <a:r>
              <a:rPr lang="fr-FR" altLang="en-US" sz="1200" i="1" dirty="0"/>
              <a:t> </a:t>
            </a:r>
            <a:r>
              <a:rPr lang="fr-FR" altLang="en-US" sz="1200" dirty="0"/>
              <a:t>(2017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  <p:sp>
        <p:nvSpPr>
          <p:cNvPr id="53" name="Rectangle 52"/>
          <p:cNvSpPr/>
          <p:nvPr/>
        </p:nvSpPr>
        <p:spPr bwMode="auto">
          <a:xfrm>
            <a:off x="1590260" y="1759923"/>
            <a:ext cx="4376738" cy="42598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116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762956" y="2105314"/>
            <a:ext cx="3743523" cy="2148603"/>
            <a:chOff x="909176" y="908720"/>
            <a:chExt cx="4682768" cy="2687685"/>
          </a:xfrm>
        </p:grpSpPr>
        <p:grpSp>
          <p:nvGrpSpPr>
            <p:cNvPr id="55" name="Group 54"/>
            <p:cNvGrpSpPr/>
            <p:nvPr/>
          </p:nvGrpSpPr>
          <p:grpSpPr>
            <a:xfrm>
              <a:off x="909176" y="908720"/>
              <a:ext cx="4682768" cy="2687685"/>
              <a:chOff x="506413" y="2702035"/>
              <a:chExt cx="5856287" cy="3302249"/>
            </a:xfrm>
          </p:grpSpPr>
          <p:cxnSp>
            <p:nvCxnSpPr>
              <p:cNvPr id="57" name="Straight Connector 4"/>
              <p:cNvCxnSpPr/>
              <p:nvPr/>
            </p:nvCxnSpPr>
            <p:spPr bwMode="auto">
              <a:xfrm>
                <a:off x="950913" y="3967273"/>
                <a:ext cx="5411787" cy="0"/>
              </a:xfrm>
              <a:prstGeom prst="line">
                <a:avLst/>
              </a:prstGeom>
              <a:ln w="38100">
                <a:solidFill>
                  <a:srgbClr val="000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 bwMode="auto">
              <a:xfrm>
                <a:off x="1068388" y="3537060"/>
                <a:ext cx="93662" cy="430213"/>
              </a:xfrm>
              <a:prstGeom prst="rect">
                <a:avLst/>
              </a:prstGeom>
              <a:noFill/>
              <a:ln w="28575">
                <a:solidFill>
                  <a:srgbClr val="000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59" name="TextBox 10"/>
              <p:cNvSpPr txBox="1">
                <a:spLocks noChangeArrowheads="1"/>
              </p:cNvSpPr>
              <p:nvPr/>
            </p:nvSpPr>
            <p:spPr bwMode="auto">
              <a:xfrm>
                <a:off x="866775" y="3181460"/>
                <a:ext cx="930275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l-GR" altLang="fr-FR" sz="1100">
                    <a:latin typeface="Arial" pitchFamily="34" charset="0"/>
                    <a:cs typeface="Arial" pitchFamily="34" charset="0"/>
                  </a:rPr>
                  <a:t>π</a:t>
                </a:r>
                <a:r>
                  <a:rPr lang="en-US" altLang="fr-FR" sz="1100">
                    <a:latin typeface="Arial" pitchFamily="34" charset="0"/>
                    <a:cs typeface="Arial" pitchFamily="34" charset="0"/>
                  </a:rPr>
                  <a:t>/2</a:t>
                </a:r>
              </a:p>
            </p:txBody>
          </p:sp>
          <p:sp>
            <p:nvSpPr>
              <p:cNvPr id="60" name="TextBox 11"/>
              <p:cNvSpPr txBox="1">
                <a:spLocks noChangeArrowheads="1"/>
              </p:cNvSpPr>
              <p:nvPr/>
            </p:nvSpPr>
            <p:spPr bwMode="auto">
              <a:xfrm>
                <a:off x="1679919" y="3181460"/>
                <a:ext cx="624919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l-GR" altLang="fr-FR" sz="1100" dirty="0">
                    <a:latin typeface="Arial" pitchFamily="34" charset="0"/>
                    <a:cs typeface="Arial" pitchFamily="34" charset="0"/>
                  </a:rPr>
                  <a:t>π</a:t>
                </a:r>
                <a:r>
                  <a:rPr lang="fr-FR" altLang="fr-FR" sz="1100" dirty="0">
                    <a:latin typeface="Arial" pitchFamily="34" charset="0"/>
                    <a:cs typeface="Arial" pitchFamily="34" charset="0"/>
                  </a:rPr>
                  <a:t>/2</a:t>
                </a:r>
                <a:endParaRPr lang="en-US" altLang="fr-FR" sz="11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TextBox 12"/>
              <p:cNvSpPr txBox="1">
                <a:spLocks noChangeArrowheads="1"/>
              </p:cNvSpPr>
              <p:nvPr/>
            </p:nvSpPr>
            <p:spPr bwMode="auto">
              <a:xfrm>
                <a:off x="4201417" y="3208614"/>
                <a:ext cx="624919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l-GR" altLang="fr-FR" sz="1100" dirty="0">
                    <a:latin typeface="Arial" pitchFamily="34" charset="0"/>
                    <a:cs typeface="Arial" pitchFamily="34" charset="0"/>
                  </a:rPr>
                  <a:t>π</a:t>
                </a:r>
                <a:r>
                  <a:rPr lang="fr-FR" altLang="fr-FR" sz="1100" dirty="0">
                    <a:latin typeface="Arial" pitchFamily="34" charset="0"/>
                    <a:cs typeface="Arial" pitchFamily="34" charset="0"/>
                  </a:rPr>
                  <a:t>/2</a:t>
                </a:r>
                <a:endParaRPr lang="en-US" altLang="fr-FR" sz="11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2" name="Straight Arrow Connector 14"/>
              <p:cNvCxnSpPr/>
              <p:nvPr/>
            </p:nvCxnSpPr>
            <p:spPr bwMode="auto">
              <a:xfrm rot="10800000">
                <a:off x="1139600" y="4083160"/>
                <a:ext cx="876301" cy="1587"/>
              </a:xfrm>
              <a:prstGeom prst="straightConnector1">
                <a:avLst/>
              </a:prstGeom>
              <a:ln w="19050">
                <a:solidFill>
                  <a:srgbClr val="00005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17"/>
              <p:cNvSpPr txBox="1">
                <a:spLocks noChangeArrowheads="1"/>
              </p:cNvSpPr>
              <p:nvPr/>
            </p:nvSpPr>
            <p:spPr bwMode="auto">
              <a:xfrm>
                <a:off x="1188042" y="4100625"/>
                <a:ext cx="755319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dirty="0">
                    <a:latin typeface="Arial" pitchFamily="34" charset="0"/>
                    <a:cs typeface="Arial" pitchFamily="34" charset="0"/>
                  </a:rPr>
                  <a:t>TE/2</a:t>
                </a:r>
              </a:p>
            </p:txBody>
          </p:sp>
          <p:cxnSp>
            <p:nvCxnSpPr>
              <p:cNvPr id="64" name="Straight Arrow Connector 19"/>
              <p:cNvCxnSpPr/>
              <p:nvPr/>
            </p:nvCxnSpPr>
            <p:spPr bwMode="auto">
              <a:xfrm rot="10800000">
                <a:off x="2040404" y="4083160"/>
                <a:ext cx="2431174" cy="1587"/>
              </a:xfrm>
              <a:prstGeom prst="straightConnector1">
                <a:avLst/>
              </a:prstGeom>
              <a:ln w="19050">
                <a:solidFill>
                  <a:srgbClr val="00005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27"/>
              <p:cNvSpPr txBox="1">
                <a:spLocks noChangeArrowheads="1"/>
              </p:cNvSpPr>
              <p:nvPr/>
            </p:nvSpPr>
            <p:spPr bwMode="auto">
              <a:xfrm>
                <a:off x="2940667" y="4100625"/>
                <a:ext cx="607367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dirty="0">
                    <a:latin typeface="Arial" pitchFamily="34" charset="0"/>
                    <a:cs typeface="Arial" pitchFamily="34" charset="0"/>
                  </a:rPr>
                  <a:t>TM</a:t>
                </a:r>
              </a:p>
            </p:txBody>
          </p:sp>
          <p:sp>
            <p:nvSpPr>
              <p:cNvPr id="66" name="TextBox 28"/>
              <p:cNvSpPr txBox="1">
                <a:spLocks noChangeArrowheads="1"/>
              </p:cNvSpPr>
              <p:nvPr/>
            </p:nvSpPr>
            <p:spPr bwMode="auto">
              <a:xfrm>
                <a:off x="4651684" y="4100625"/>
                <a:ext cx="755319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dirty="0">
                    <a:latin typeface="Arial" pitchFamily="34" charset="0"/>
                    <a:cs typeface="Arial" pitchFamily="34" charset="0"/>
                  </a:rPr>
                  <a:t>TE/2</a:t>
                </a:r>
              </a:p>
            </p:txBody>
          </p:sp>
          <p:sp>
            <p:nvSpPr>
              <p:cNvPr id="67" name="TextBox 29"/>
              <p:cNvSpPr txBox="1">
                <a:spLocks noChangeArrowheads="1"/>
              </p:cNvSpPr>
              <p:nvPr/>
            </p:nvSpPr>
            <p:spPr bwMode="auto">
              <a:xfrm>
                <a:off x="5141128" y="2913174"/>
                <a:ext cx="767860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>
                    <a:solidFill>
                      <a:srgbClr val="000050"/>
                    </a:solidFill>
                    <a:latin typeface="Arial" pitchFamily="34" charset="0"/>
                    <a:cs typeface="Arial" pitchFamily="34" charset="0"/>
                  </a:rPr>
                  <a:t>echo</a:t>
                </a:r>
              </a:p>
            </p:txBody>
          </p:sp>
          <p:sp>
            <p:nvSpPr>
              <p:cNvPr id="68" name="TextBox 31"/>
              <p:cNvSpPr txBox="1">
                <a:spLocks noChangeArrowheads="1"/>
              </p:cNvSpPr>
              <p:nvPr/>
            </p:nvSpPr>
            <p:spPr bwMode="auto">
              <a:xfrm>
                <a:off x="506413" y="3743435"/>
                <a:ext cx="584796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b="1">
                    <a:latin typeface="Arial" pitchFamily="34" charset="0"/>
                    <a:cs typeface="Arial" pitchFamily="34" charset="0"/>
                  </a:rPr>
                  <a:t>RF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1938338" y="3540235"/>
                <a:ext cx="93662" cy="430213"/>
              </a:xfrm>
              <a:prstGeom prst="rect">
                <a:avLst/>
              </a:prstGeom>
              <a:noFill/>
              <a:ln w="28575">
                <a:solidFill>
                  <a:srgbClr val="000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4466381" y="3540235"/>
                <a:ext cx="95250" cy="430213"/>
              </a:xfrm>
              <a:prstGeom prst="rect">
                <a:avLst/>
              </a:prstGeom>
              <a:noFill/>
              <a:ln w="28575">
                <a:solidFill>
                  <a:srgbClr val="000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grpSp>
            <p:nvGrpSpPr>
              <p:cNvPr id="71" name="Groupe 79"/>
              <p:cNvGrpSpPr>
                <a:grpSpLocks/>
              </p:cNvGrpSpPr>
              <p:nvPr/>
            </p:nvGrpSpPr>
            <p:grpSpPr bwMode="auto">
              <a:xfrm>
                <a:off x="4810925" y="2702035"/>
                <a:ext cx="1458911" cy="1254125"/>
                <a:chOff x="8029992" y="3140968"/>
                <a:chExt cx="1116223" cy="1008008"/>
              </a:xfrm>
            </p:grpSpPr>
            <p:sp>
              <p:nvSpPr>
                <p:cNvPr id="84" name="Arco 78"/>
                <p:cNvSpPr/>
                <p:nvPr/>
              </p:nvSpPr>
              <p:spPr bwMode="auto">
                <a:xfrm rot="5400000">
                  <a:off x="7778019" y="3392941"/>
                  <a:ext cx="1008008" cy="504062"/>
                </a:xfrm>
                <a:prstGeom prst="arc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400">
                    <a:latin typeface="Times" charset="0"/>
                  </a:endParaRPr>
                </a:p>
              </p:txBody>
            </p:sp>
            <p:sp>
              <p:nvSpPr>
                <p:cNvPr id="93" name="Arco 79"/>
                <p:cNvSpPr/>
                <p:nvPr/>
              </p:nvSpPr>
              <p:spPr bwMode="auto">
                <a:xfrm rot="10800000">
                  <a:off x="8534053" y="3212422"/>
                  <a:ext cx="612162" cy="936554"/>
                </a:xfrm>
                <a:prstGeom prst="arc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400">
                    <a:latin typeface="Times" charset="0"/>
                  </a:endParaRPr>
                </a:p>
              </p:txBody>
            </p:sp>
          </p:grpSp>
          <p:grpSp>
            <p:nvGrpSpPr>
              <p:cNvPr id="72" name="Group 71"/>
              <p:cNvGrpSpPr>
                <a:grpSpLocks/>
              </p:cNvGrpSpPr>
              <p:nvPr/>
            </p:nvGrpSpPr>
            <p:grpSpPr bwMode="auto">
              <a:xfrm>
                <a:off x="600075" y="4450895"/>
                <a:ext cx="5762625" cy="1553389"/>
                <a:chOff x="600537" y="2313920"/>
                <a:chExt cx="5762163" cy="1552762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1455505" y="3395769"/>
                  <a:ext cx="3286323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2977027" y="3346559"/>
                  <a:ext cx="469404" cy="520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l-GR" altLang="fr-FR" sz="1600" dirty="0"/>
                    <a:t>Δ</a:t>
                  </a:r>
                  <a:endParaRPr lang="fr-FR" altLang="fr-FR" sz="1600" dirty="0"/>
                </a:p>
              </p:txBody>
            </p:sp>
            <p:cxnSp>
              <p:nvCxnSpPr>
                <p:cNvPr id="76" name="Straight Arrow Connector 75"/>
                <p:cNvCxnSpPr/>
                <p:nvPr/>
              </p:nvCxnSpPr>
              <p:spPr>
                <a:xfrm flipV="1">
                  <a:off x="1383112" y="2806409"/>
                  <a:ext cx="468274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1410157" y="2313920"/>
                  <a:ext cx="456868" cy="520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l-GR" altLang="fr-FR" sz="1600" dirty="0"/>
                    <a:t>δ</a:t>
                  </a:r>
                  <a:endParaRPr lang="fr-FR" altLang="fr-FR" sz="1600" dirty="0"/>
                </a:p>
              </p:txBody>
            </p:sp>
            <p:grpSp>
              <p:nvGrpSpPr>
                <p:cNvPr id="78" name="Group 45"/>
                <p:cNvGrpSpPr>
                  <a:grpSpLocks/>
                </p:cNvGrpSpPr>
                <p:nvPr/>
              </p:nvGrpSpPr>
              <p:grpSpPr bwMode="auto">
                <a:xfrm>
                  <a:off x="600537" y="2889044"/>
                  <a:ext cx="5762163" cy="520123"/>
                  <a:chOff x="600537" y="2889044"/>
                  <a:chExt cx="5762163" cy="520123"/>
                </a:xfrm>
              </p:grpSpPr>
              <p:cxnSp>
                <p:nvCxnSpPr>
                  <p:cNvPr id="79" name="Straight Connector 30"/>
                  <p:cNvCxnSpPr/>
                  <p:nvPr/>
                </p:nvCxnSpPr>
                <p:spPr bwMode="auto">
                  <a:xfrm>
                    <a:off x="951347" y="3203124"/>
                    <a:ext cx="5411353" cy="1587"/>
                  </a:xfrm>
                  <a:prstGeom prst="line">
                    <a:avLst/>
                  </a:prstGeom>
                  <a:ln w="38100">
                    <a:solidFill>
                      <a:srgbClr val="000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0537" y="2889044"/>
                    <a:ext cx="466898" cy="520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fr-FR" sz="1600">
                        <a:latin typeface="Arial" pitchFamily="34" charset="0"/>
                        <a:cs typeface="Arial" pitchFamily="34" charset="0"/>
                      </a:rPr>
                      <a:t>g</a:t>
                    </a: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 bwMode="auto">
                  <a:xfrm>
                    <a:off x="1478355" y="2890513"/>
                    <a:ext cx="292077" cy="312610"/>
                  </a:xfrm>
                  <a:prstGeom prst="rect">
                    <a:avLst/>
                  </a:prstGeom>
                  <a:solidFill>
                    <a:srgbClr val="FFC000"/>
                  </a:solidFill>
                  <a:ln w="3810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</p:grpSp>
          </p:grpSp>
          <p:sp>
            <p:nvSpPr>
              <p:cNvPr id="73" name="Rectangle 72"/>
              <p:cNvSpPr/>
              <p:nvPr/>
            </p:nvSpPr>
            <p:spPr bwMode="auto">
              <a:xfrm>
                <a:off x="4716987" y="5008673"/>
                <a:ext cx="292100" cy="312737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38100">
                <a:solidFill>
                  <a:srgbClr val="000074"/>
                </a:solidFill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cxnSp>
          <p:nvCxnSpPr>
            <p:cNvPr id="56" name="Straight Arrow Connector 14"/>
            <p:cNvCxnSpPr/>
            <p:nvPr/>
          </p:nvCxnSpPr>
          <p:spPr bwMode="auto">
            <a:xfrm rot="10800000">
              <a:off x="4115864" y="2034000"/>
              <a:ext cx="756000" cy="1292"/>
            </a:xfrm>
            <a:prstGeom prst="straightConnector1">
              <a:avLst/>
            </a:prstGeom>
            <a:ln w="19050">
              <a:solidFill>
                <a:srgbClr val="000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/>
          <p:cNvSpPr txBox="1"/>
          <p:nvPr/>
        </p:nvSpPr>
        <p:spPr>
          <a:xfrm>
            <a:off x="3374776" y="1817489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STEAM</a:t>
            </a:r>
          </a:p>
        </p:txBody>
      </p:sp>
      <p:sp>
        <p:nvSpPr>
          <p:cNvPr id="95" name="Content Placeholder 2"/>
          <p:cNvSpPr txBox="1">
            <a:spLocks/>
          </p:cNvSpPr>
          <p:nvPr/>
        </p:nvSpPr>
        <p:spPr bwMode="gray">
          <a:xfrm>
            <a:off x="1891568" y="4695739"/>
            <a:ext cx="4538257" cy="47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342908" indent="-342908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Times" pitchFamily="18" charset="0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838" indent="-196855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"/>
              <a:defRPr sz="1400">
                <a:solidFill>
                  <a:schemeClr val="tx1"/>
                </a:solidFill>
                <a:latin typeface="+mn-lt"/>
              </a:defRPr>
            </a:lvl2pPr>
            <a:lvl3pPr marL="3175" indent="-3175" algn="just" rtl="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300" b="1">
                <a:solidFill>
                  <a:schemeClr val="tx1"/>
                </a:solidFill>
                <a:latin typeface="+mn-lt"/>
              </a:defRPr>
            </a:lvl3pPr>
            <a:lvl4pPr marL="503250" indent="-196855" algn="just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"/>
              <a:defRPr sz="1200">
                <a:solidFill>
                  <a:schemeClr val="tx1"/>
                </a:solidFill>
                <a:latin typeface="+mn-lt"/>
              </a:defRPr>
            </a:lvl4pPr>
            <a:lvl5pPr marL="2057452" indent="-228606" algn="just" rtl="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000">
                <a:solidFill>
                  <a:schemeClr val="tx1"/>
                </a:solidFill>
                <a:latin typeface="+mn-lt"/>
              </a:defRPr>
            </a:lvl5pPr>
            <a:lvl6pPr marL="736618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6pPr>
            <a:lvl7pPr marL="1193830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7pPr>
            <a:lvl8pPr marL="1651041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8pPr>
            <a:lvl9pPr marL="2108253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buBlip>
                <a:blip r:embed="rId3"/>
              </a:buBlip>
              <a:defRPr/>
            </a:pPr>
            <a:r>
              <a:rPr lang="en-US" sz="1200" b="0" dirty="0"/>
              <a:t>Allows for long diffusion times keeping short the TE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SzPct val="80000"/>
              <a:buBlip>
                <a:blip r:embed="rId3"/>
              </a:buBlip>
              <a:defRPr/>
            </a:pPr>
            <a:r>
              <a:rPr lang="en-US" sz="1200" b="0" dirty="0"/>
              <a:t>Small chemical shift displacement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762956" y="4449693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/>
              <a:t>Advantages</a:t>
            </a:r>
            <a:endParaRPr lang="fr-FR" sz="110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1762956" y="5271388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Limitations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6193664" y="1759923"/>
            <a:ext cx="4894823" cy="4259810"/>
            <a:chOff x="6237768" y="980728"/>
            <a:chExt cx="6122928" cy="5328592"/>
          </a:xfrm>
        </p:grpSpPr>
        <p:sp>
          <p:nvSpPr>
            <p:cNvPr id="105" name="Rectangle 104"/>
            <p:cNvSpPr/>
            <p:nvPr/>
          </p:nvSpPr>
          <p:spPr bwMode="auto">
            <a:xfrm>
              <a:off x="6237768" y="980728"/>
              <a:ext cx="5474856" cy="53285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fr-F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116" charset="0"/>
              </a:endParaRPr>
            </a:p>
          </p:txBody>
        </p:sp>
        <p:sp>
          <p:nvSpPr>
            <p:cNvPr id="106" name="Content Placeholder 2"/>
            <p:cNvSpPr txBox="1">
              <a:spLocks/>
            </p:cNvSpPr>
            <p:nvPr/>
          </p:nvSpPr>
          <p:spPr bwMode="gray">
            <a:xfrm>
              <a:off x="6672064" y="4725144"/>
              <a:ext cx="4322728" cy="59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>
              <a:lvl1pPr marL="342908" indent="-342908" algn="just" rtl="0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Font typeface="Times" pitchFamily="18" charset="0"/>
                <a:defRPr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838" indent="-196855" algn="just" rtl="0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"/>
                <a:defRPr sz="1400">
                  <a:solidFill>
                    <a:schemeClr val="tx1"/>
                  </a:solidFill>
                  <a:latin typeface="+mn-lt"/>
                </a:defRPr>
              </a:lvl2pPr>
              <a:lvl3pPr marL="3175" indent="-3175" algn="just" rtl="0" eaLnBrk="0" fontAlgn="base" hangingPunct="0">
                <a:spcBef>
                  <a:spcPct val="0"/>
                </a:spcBef>
                <a:spcAft>
                  <a:spcPct val="0"/>
                </a:spcAft>
                <a:buFont typeface="Times" pitchFamily="18" charset="0"/>
                <a:defRPr sz="1300" b="1">
                  <a:solidFill>
                    <a:schemeClr val="tx1"/>
                  </a:solidFill>
                  <a:latin typeface="+mn-lt"/>
                </a:defRPr>
              </a:lvl3pPr>
              <a:lvl4pPr marL="503250" indent="-196855" algn="just" rtl="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"/>
                <a:defRPr sz="1200">
                  <a:solidFill>
                    <a:schemeClr val="tx1"/>
                  </a:solidFill>
                  <a:latin typeface="+mn-lt"/>
                </a:defRPr>
              </a:lvl4pPr>
              <a:lvl5pPr marL="2057452" indent="-228606" algn="just" rtl="0" eaLnBrk="0" fontAlgn="base" hangingPunct="0">
                <a:spcBef>
                  <a:spcPct val="0"/>
                </a:spcBef>
                <a:spcAft>
                  <a:spcPct val="0"/>
                </a:spcAft>
                <a:buFont typeface="Times" pitchFamily="18" charset="0"/>
                <a:defRPr sz="1000">
                  <a:solidFill>
                    <a:schemeClr val="tx1"/>
                  </a:solidFill>
                  <a:latin typeface="+mn-lt"/>
                </a:defRPr>
              </a:lvl5pPr>
              <a:lvl6pPr marL="736618" algn="just" rtl="0" eaLnBrk="1" fontAlgn="base" hangingPunct="1">
                <a:spcBef>
                  <a:spcPct val="0"/>
                </a:spcBef>
                <a:spcAft>
                  <a:spcPct val="0"/>
                </a:spcAft>
                <a:buFont typeface="Times" pitchFamily="116" charset="0"/>
                <a:defRPr sz="1000">
                  <a:solidFill>
                    <a:schemeClr val="tx1"/>
                  </a:solidFill>
                  <a:latin typeface="+mn-lt"/>
                </a:defRPr>
              </a:lvl6pPr>
              <a:lvl7pPr marL="1193830" algn="just" rtl="0" eaLnBrk="1" fontAlgn="base" hangingPunct="1">
                <a:spcBef>
                  <a:spcPct val="0"/>
                </a:spcBef>
                <a:spcAft>
                  <a:spcPct val="0"/>
                </a:spcAft>
                <a:buFont typeface="Times" pitchFamily="116" charset="0"/>
                <a:defRPr sz="1000">
                  <a:solidFill>
                    <a:schemeClr val="tx1"/>
                  </a:solidFill>
                  <a:latin typeface="+mn-lt"/>
                </a:defRPr>
              </a:lvl7pPr>
              <a:lvl8pPr marL="1651041" algn="just" rtl="0" eaLnBrk="1" fontAlgn="base" hangingPunct="1">
                <a:spcBef>
                  <a:spcPct val="0"/>
                </a:spcBef>
                <a:spcAft>
                  <a:spcPct val="0"/>
                </a:spcAft>
                <a:buFont typeface="Times" pitchFamily="116" charset="0"/>
                <a:defRPr sz="1000">
                  <a:solidFill>
                    <a:schemeClr val="tx1"/>
                  </a:solidFill>
                  <a:latin typeface="+mn-lt"/>
                </a:defRPr>
              </a:lvl8pPr>
              <a:lvl9pPr marL="2108253" algn="just" rtl="0" eaLnBrk="1" fontAlgn="base" hangingPunct="1">
                <a:spcBef>
                  <a:spcPct val="0"/>
                </a:spcBef>
                <a:spcAft>
                  <a:spcPct val="0"/>
                </a:spcAft>
                <a:buFont typeface="Times" pitchFamily="116" charset="0"/>
                <a:defRPr sz="1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285750" indent="-28575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80000"/>
                <a:buBlip>
                  <a:blip r:embed="rId3"/>
                </a:buBlip>
                <a:defRPr/>
              </a:pPr>
              <a:r>
                <a:rPr lang="en-US" sz="1200" b="0" dirty="0"/>
                <a:t>Bipolar diffusion gradients </a:t>
              </a:r>
              <a:r>
                <a:rPr lang="en-US" sz="1200" b="0" dirty="0">
                  <a:sym typeface="Wingdings" pitchFamily="2" charset="2"/>
                </a:rPr>
                <a:t></a:t>
              </a:r>
              <a:r>
                <a:rPr lang="en-US" sz="1200" b="0" dirty="0"/>
                <a:t> minimize eddy currents and background gradients</a:t>
              </a:r>
            </a:p>
            <a:p>
              <a:pPr marL="91440" indent="-91440" eaLnBrk="1" fontAlgn="auto" hangingPunct="1">
                <a:lnSpc>
                  <a:spcPct val="100000"/>
                </a:lnSpc>
                <a:buSzPct val="80000"/>
                <a:buFont typeface="Wingdings" panose="05000000000000000000" pitchFamily="2" charset="2"/>
                <a:buChar char="§"/>
                <a:defRPr/>
              </a:pPr>
              <a:endParaRPr lang="en-US" sz="1600" b="0" dirty="0"/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6528048" y="1412776"/>
              <a:ext cx="4682768" cy="2983156"/>
              <a:chOff x="506413" y="2702035"/>
              <a:chExt cx="5856287" cy="3665282"/>
            </a:xfrm>
          </p:grpSpPr>
          <p:cxnSp>
            <p:nvCxnSpPr>
              <p:cNvPr id="112" name="Straight Connector 4"/>
              <p:cNvCxnSpPr/>
              <p:nvPr/>
            </p:nvCxnSpPr>
            <p:spPr bwMode="auto">
              <a:xfrm>
                <a:off x="950913" y="3967273"/>
                <a:ext cx="5411787" cy="0"/>
              </a:xfrm>
              <a:prstGeom prst="line">
                <a:avLst/>
              </a:prstGeom>
              <a:ln w="38100">
                <a:solidFill>
                  <a:srgbClr val="000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Rectangle 112"/>
              <p:cNvSpPr/>
              <p:nvPr/>
            </p:nvSpPr>
            <p:spPr bwMode="auto">
              <a:xfrm>
                <a:off x="1068388" y="3537060"/>
                <a:ext cx="93662" cy="430213"/>
              </a:xfrm>
              <a:prstGeom prst="rect">
                <a:avLst/>
              </a:prstGeom>
              <a:noFill/>
              <a:ln w="28575">
                <a:solidFill>
                  <a:srgbClr val="000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114" name="TextBox 10"/>
              <p:cNvSpPr txBox="1">
                <a:spLocks noChangeArrowheads="1"/>
              </p:cNvSpPr>
              <p:nvPr/>
            </p:nvSpPr>
            <p:spPr bwMode="auto">
              <a:xfrm>
                <a:off x="866775" y="3181460"/>
                <a:ext cx="930275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l-GR" altLang="fr-FR" sz="1100">
                    <a:latin typeface="Arial" pitchFamily="34" charset="0"/>
                    <a:cs typeface="Arial" pitchFamily="34" charset="0"/>
                  </a:rPr>
                  <a:t>π</a:t>
                </a:r>
                <a:r>
                  <a:rPr lang="en-US" altLang="fr-FR" sz="1100">
                    <a:latin typeface="Arial" pitchFamily="34" charset="0"/>
                    <a:cs typeface="Arial" pitchFamily="34" charset="0"/>
                  </a:rPr>
                  <a:t>/2</a:t>
                </a:r>
              </a:p>
            </p:txBody>
          </p:sp>
          <p:sp>
            <p:nvSpPr>
              <p:cNvPr id="115" name="TextBox 11"/>
              <p:cNvSpPr txBox="1">
                <a:spLocks noChangeArrowheads="1"/>
              </p:cNvSpPr>
              <p:nvPr/>
            </p:nvSpPr>
            <p:spPr bwMode="auto">
              <a:xfrm>
                <a:off x="1824037" y="3181460"/>
                <a:ext cx="441859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l-GR" altLang="fr-FR" sz="1100">
                    <a:latin typeface="Arial" pitchFamily="34" charset="0"/>
                    <a:cs typeface="Arial" pitchFamily="34" charset="0"/>
                  </a:rPr>
                  <a:t>π</a:t>
                </a:r>
                <a:endParaRPr lang="en-US" altLang="fr-FR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" name="TextBox 12"/>
              <p:cNvSpPr txBox="1">
                <a:spLocks noChangeArrowheads="1"/>
              </p:cNvSpPr>
              <p:nvPr/>
            </p:nvSpPr>
            <p:spPr bwMode="auto">
              <a:xfrm>
                <a:off x="4070350" y="3181460"/>
                <a:ext cx="441859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l-GR" altLang="fr-FR" sz="1100">
                    <a:latin typeface="Arial" pitchFamily="34" charset="0"/>
                    <a:cs typeface="Arial" pitchFamily="34" charset="0"/>
                  </a:rPr>
                  <a:t>π</a:t>
                </a:r>
                <a:endParaRPr lang="en-US" altLang="fr-FR" sz="110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17" name="Straight Arrow Connector 14"/>
              <p:cNvCxnSpPr/>
              <p:nvPr/>
            </p:nvCxnSpPr>
            <p:spPr bwMode="auto">
              <a:xfrm rot="10800000">
                <a:off x="1090613" y="4083160"/>
                <a:ext cx="876300" cy="1588"/>
              </a:xfrm>
              <a:prstGeom prst="straightConnector1">
                <a:avLst/>
              </a:prstGeom>
              <a:ln w="19050">
                <a:solidFill>
                  <a:srgbClr val="000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5"/>
              <p:cNvCxnSpPr/>
              <p:nvPr/>
            </p:nvCxnSpPr>
            <p:spPr bwMode="auto">
              <a:xfrm flipV="1">
                <a:off x="2003425" y="4083160"/>
                <a:ext cx="876300" cy="1588"/>
              </a:xfrm>
              <a:prstGeom prst="straightConnector1">
                <a:avLst/>
              </a:prstGeom>
              <a:ln w="19050">
                <a:solidFill>
                  <a:srgbClr val="000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TextBox 17"/>
              <p:cNvSpPr txBox="1">
                <a:spLocks noChangeArrowheads="1"/>
              </p:cNvSpPr>
              <p:nvPr/>
            </p:nvSpPr>
            <p:spPr bwMode="auto">
              <a:xfrm>
                <a:off x="1157288" y="4100623"/>
                <a:ext cx="1023645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>
                    <a:latin typeface="Arial" pitchFamily="34" charset="0"/>
                    <a:cs typeface="Arial" pitchFamily="34" charset="0"/>
                  </a:rPr>
                  <a:t>(TE1)/2</a:t>
                </a:r>
              </a:p>
            </p:txBody>
          </p:sp>
          <p:cxnSp>
            <p:nvCxnSpPr>
              <p:cNvPr id="120" name="Straight Arrow Connector 19"/>
              <p:cNvCxnSpPr/>
              <p:nvPr/>
            </p:nvCxnSpPr>
            <p:spPr bwMode="auto">
              <a:xfrm rot="10800000">
                <a:off x="2878138" y="4083160"/>
                <a:ext cx="1317625" cy="1588"/>
              </a:xfrm>
              <a:prstGeom prst="straightConnector1">
                <a:avLst/>
              </a:prstGeom>
              <a:ln w="19050">
                <a:solidFill>
                  <a:srgbClr val="000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20"/>
              <p:cNvCxnSpPr/>
              <p:nvPr/>
            </p:nvCxnSpPr>
            <p:spPr bwMode="auto">
              <a:xfrm flipV="1">
                <a:off x="4271963" y="4083160"/>
                <a:ext cx="1317625" cy="1588"/>
              </a:xfrm>
              <a:prstGeom prst="straightConnector1">
                <a:avLst/>
              </a:prstGeom>
              <a:ln w="19050">
                <a:solidFill>
                  <a:srgbClr val="000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25"/>
              <p:cNvSpPr txBox="1">
                <a:spLocks noChangeArrowheads="1"/>
              </p:cNvSpPr>
              <p:nvPr/>
            </p:nvSpPr>
            <p:spPr bwMode="auto">
              <a:xfrm>
                <a:off x="3141663" y="4100623"/>
                <a:ext cx="1023645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dirty="0">
                    <a:latin typeface="Arial" pitchFamily="34" charset="0"/>
                    <a:cs typeface="Arial" pitchFamily="34" charset="0"/>
                  </a:rPr>
                  <a:t>(TE2)/2</a:t>
                </a:r>
              </a:p>
            </p:txBody>
          </p:sp>
          <p:sp>
            <p:nvSpPr>
              <p:cNvPr id="123" name="TextBox 27"/>
              <p:cNvSpPr txBox="1">
                <a:spLocks noChangeArrowheads="1"/>
              </p:cNvSpPr>
              <p:nvPr/>
            </p:nvSpPr>
            <p:spPr bwMode="auto">
              <a:xfrm>
                <a:off x="2046289" y="4100623"/>
                <a:ext cx="1023645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dirty="0">
                    <a:latin typeface="Arial" pitchFamily="34" charset="0"/>
                    <a:cs typeface="Arial" pitchFamily="34" charset="0"/>
                  </a:rPr>
                  <a:t>(TE1)/2</a:t>
                </a:r>
              </a:p>
            </p:txBody>
          </p:sp>
          <p:sp>
            <p:nvSpPr>
              <p:cNvPr id="124" name="TextBox 28"/>
              <p:cNvSpPr txBox="1">
                <a:spLocks noChangeArrowheads="1"/>
              </p:cNvSpPr>
              <p:nvPr/>
            </p:nvSpPr>
            <p:spPr bwMode="auto">
              <a:xfrm>
                <a:off x="4459288" y="4100623"/>
                <a:ext cx="1023645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>
                    <a:latin typeface="Arial" pitchFamily="34" charset="0"/>
                    <a:cs typeface="Arial" pitchFamily="34" charset="0"/>
                  </a:rPr>
                  <a:t>(TE2)/2</a:t>
                </a:r>
              </a:p>
            </p:txBody>
          </p:sp>
          <p:sp>
            <p:nvSpPr>
              <p:cNvPr id="125" name="TextBox 29"/>
              <p:cNvSpPr txBox="1">
                <a:spLocks noChangeArrowheads="1"/>
              </p:cNvSpPr>
              <p:nvPr/>
            </p:nvSpPr>
            <p:spPr bwMode="auto">
              <a:xfrm>
                <a:off x="5213350" y="2913174"/>
                <a:ext cx="767860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dirty="0">
                    <a:solidFill>
                      <a:srgbClr val="000050"/>
                    </a:solidFill>
                    <a:latin typeface="Arial" pitchFamily="34" charset="0"/>
                    <a:cs typeface="Arial" pitchFamily="34" charset="0"/>
                  </a:rPr>
                  <a:t>echo</a:t>
                </a:r>
              </a:p>
            </p:txBody>
          </p:sp>
          <p:sp>
            <p:nvSpPr>
              <p:cNvPr id="126" name="TextBox 31"/>
              <p:cNvSpPr txBox="1">
                <a:spLocks noChangeArrowheads="1"/>
              </p:cNvSpPr>
              <p:nvPr/>
            </p:nvSpPr>
            <p:spPr bwMode="auto">
              <a:xfrm>
                <a:off x="506413" y="3743434"/>
                <a:ext cx="584796" cy="40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fr-FR" sz="1100" b="1">
                    <a:latin typeface="Arial" pitchFamily="34" charset="0"/>
                    <a:cs typeface="Arial" pitchFamily="34" charset="0"/>
                  </a:rPr>
                  <a:t>RF</a:t>
                </a:r>
              </a:p>
            </p:txBody>
          </p:sp>
          <p:sp>
            <p:nvSpPr>
              <p:cNvPr id="127" name="Rectangle 126"/>
              <p:cNvSpPr/>
              <p:nvPr/>
            </p:nvSpPr>
            <p:spPr bwMode="auto">
              <a:xfrm>
                <a:off x="1938338" y="3540235"/>
                <a:ext cx="93662" cy="430213"/>
              </a:xfrm>
              <a:prstGeom prst="rect">
                <a:avLst/>
              </a:prstGeom>
              <a:noFill/>
              <a:ln w="28575">
                <a:solidFill>
                  <a:srgbClr val="000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sp>
            <p:nvSpPr>
              <p:cNvPr id="128" name="Rectangle 127"/>
              <p:cNvSpPr/>
              <p:nvPr/>
            </p:nvSpPr>
            <p:spPr bwMode="auto">
              <a:xfrm>
                <a:off x="4195763" y="3540235"/>
                <a:ext cx="95250" cy="430213"/>
              </a:xfrm>
              <a:prstGeom prst="rect">
                <a:avLst/>
              </a:prstGeom>
              <a:noFill/>
              <a:ln w="28575">
                <a:solidFill>
                  <a:srgbClr val="000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  <p:grpSp>
            <p:nvGrpSpPr>
              <p:cNvPr id="129" name="Groupe 79"/>
              <p:cNvGrpSpPr>
                <a:grpSpLocks/>
              </p:cNvGrpSpPr>
              <p:nvPr/>
            </p:nvGrpSpPr>
            <p:grpSpPr bwMode="auto">
              <a:xfrm>
                <a:off x="4883150" y="2702035"/>
                <a:ext cx="1458913" cy="1254125"/>
                <a:chOff x="8085248" y="3140968"/>
                <a:chExt cx="1116224" cy="1008008"/>
              </a:xfrm>
            </p:grpSpPr>
            <p:sp>
              <p:nvSpPr>
                <p:cNvPr id="145" name="Arco 78"/>
                <p:cNvSpPr/>
                <p:nvPr/>
              </p:nvSpPr>
              <p:spPr bwMode="auto">
                <a:xfrm rot="5400000">
                  <a:off x="7833275" y="3392941"/>
                  <a:ext cx="1008008" cy="504062"/>
                </a:xfrm>
                <a:prstGeom prst="arc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400">
                    <a:latin typeface="Times" charset="0"/>
                  </a:endParaRPr>
                </a:p>
              </p:txBody>
            </p:sp>
            <p:sp>
              <p:nvSpPr>
                <p:cNvPr id="146" name="Arco 79"/>
                <p:cNvSpPr/>
                <p:nvPr/>
              </p:nvSpPr>
              <p:spPr bwMode="auto">
                <a:xfrm rot="10800000">
                  <a:off x="8589310" y="3212422"/>
                  <a:ext cx="612162" cy="936554"/>
                </a:xfrm>
                <a:prstGeom prst="arc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400">
                    <a:latin typeface="Times" charset="0"/>
                  </a:endParaRPr>
                </a:p>
              </p:txBody>
            </p:sp>
          </p:grpSp>
          <p:grpSp>
            <p:nvGrpSpPr>
              <p:cNvPr id="130" name="Group 129"/>
              <p:cNvGrpSpPr>
                <a:grpSpLocks/>
              </p:cNvGrpSpPr>
              <p:nvPr/>
            </p:nvGrpSpPr>
            <p:grpSpPr bwMode="auto">
              <a:xfrm>
                <a:off x="2120900" y="5027723"/>
                <a:ext cx="1985963" cy="625475"/>
                <a:chOff x="2120900" y="2890706"/>
                <a:chExt cx="1985963" cy="625475"/>
              </a:xfrm>
            </p:grpSpPr>
            <p:sp>
              <p:nvSpPr>
                <p:cNvPr id="143" name="Rectangle 142"/>
                <p:cNvSpPr/>
                <p:nvPr/>
              </p:nvSpPr>
              <p:spPr bwMode="auto">
                <a:xfrm>
                  <a:off x="2120900" y="3203443"/>
                  <a:ext cx="292100" cy="312738"/>
                </a:xfrm>
                <a:prstGeom prst="rect">
                  <a:avLst/>
                </a:prstGeom>
                <a:solidFill>
                  <a:srgbClr val="FFC000"/>
                </a:solidFill>
                <a:ln w="38100"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  <p:sp>
              <p:nvSpPr>
                <p:cNvPr id="144" name="Rectangle 143"/>
                <p:cNvSpPr/>
                <p:nvPr/>
              </p:nvSpPr>
              <p:spPr bwMode="auto">
                <a:xfrm>
                  <a:off x="3814763" y="2890706"/>
                  <a:ext cx="292100" cy="312737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</p:grpSp>
          <p:grpSp>
            <p:nvGrpSpPr>
              <p:cNvPr id="131" name="Group 130"/>
              <p:cNvGrpSpPr>
                <a:grpSpLocks/>
              </p:cNvGrpSpPr>
              <p:nvPr/>
            </p:nvGrpSpPr>
            <p:grpSpPr bwMode="auto">
              <a:xfrm>
                <a:off x="600075" y="4450896"/>
                <a:ext cx="5762625" cy="1916421"/>
                <a:chOff x="600537" y="2313920"/>
                <a:chExt cx="5762163" cy="1915646"/>
              </a:xfrm>
            </p:grpSpPr>
            <p:cxnSp>
              <p:nvCxnSpPr>
                <p:cNvPr id="134" name="Straight Arrow Connector 133"/>
                <p:cNvCxnSpPr/>
                <p:nvPr/>
              </p:nvCxnSpPr>
              <p:spPr>
                <a:xfrm flipV="1">
                  <a:off x="1487879" y="3736308"/>
                  <a:ext cx="230381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2498131" y="3709443"/>
                  <a:ext cx="469404" cy="520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l-GR" altLang="fr-FR" sz="1600" dirty="0"/>
                    <a:t>Δ</a:t>
                  </a:r>
                  <a:endParaRPr lang="fr-FR" altLang="fr-FR" sz="1600" dirty="0"/>
                </a:p>
              </p:txBody>
            </p:sp>
            <p:cxnSp>
              <p:nvCxnSpPr>
                <p:cNvPr id="136" name="Straight Arrow Connector 135"/>
                <p:cNvCxnSpPr/>
                <p:nvPr/>
              </p:nvCxnSpPr>
              <p:spPr>
                <a:xfrm flipV="1">
                  <a:off x="1383112" y="2806409"/>
                  <a:ext cx="468274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1299259" y="2313920"/>
                  <a:ext cx="742723" cy="520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l-GR" altLang="fr-FR" sz="1600" dirty="0"/>
                    <a:t>δ</a:t>
                  </a:r>
                  <a:r>
                    <a:rPr lang="fr-FR" altLang="fr-FR" sz="1600" dirty="0"/>
                    <a:t>/2</a:t>
                  </a:r>
                </a:p>
              </p:txBody>
            </p:sp>
            <p:grpSp>
              <p:nvGrpSpPr>
                <p:cNvPr id="138" name="Group 45"/>
                <p:cNvGrpSpPr>
                  <a:grpSpLocks/>
                </p:cNvGrpSpPr>
                <p:nvPr/>
              </p:nvGrpSpPr>
              <p:grpSpPr bwMode="auto">
                <a:xfrm>
                  <a:off x="600537" y="2889044"/>
                  <a:ext cx="5762163" cy="626691"/>
                  <a:chOff x="600537" y="2889044"/>
                  <a:chExt cx="5762163" cy="626691"/>
                </a:xfrm>
              </p:grpSpPr>
              <p:cxnSp>
                <p:nvCxnSpPr>
                  <p:cNvPr id="139" name="Straight Connector 30"/>
                  <p:cNvCxnSpPr/>
                  <p:nvPr/>
                </p:nvCxnSpPr>
                <p:spPr bwMode="auto">
                  <a:xfrm>
                    <a:off x="951347" y="3203124"/>
                    <a:ext cx="5411353" cy="1587"/>
                  </a:xfrm>
                  <a:prstGeom prst="line">
                    <a:avLst/>
                  </a:prstGeom>
                  <a:ln w="38100">
                    <a:solidFill>
                      <a:srgbClr val="000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0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0537" y="2889044"/>
                    <a:ext cx="466898" cy="520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fr-FR" sz="1600">
                        <a:latin typeface="Arial" pitchFamily="34" charset="0"/>
                        <a:cs typeface="Arial" pitchFamily="34" charset="0"/>
                      </a:rPr>
                      <a:t>g</a:t>
                    </a: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 bwMode="auto">
                  <a:xfrm>
                    <a:off x="1478355" y="2890513"/>
                    <a:ext cx="292077" cy="312610"/>
                  </a:xfrm>
                  <a:prstGeom prst="rect">
                    <a:avLst/>
                  </a:prstGeom>
                  <a:solidFill>
                    <a:srgbClr val="FFC000"/>
                  </a:solidFill>
                  <a:ln w="3810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  <p:sp>
                <p:nvSpPr>
                  <p:cNvPr id="142" name="Rectangle 141"/>
                  <p:cNvSpPr/>
                  <p:nvPr/>
                </p:nvSpPr>
                <p:spPr bwMode="auto">
                  <a:xfrm>
                    <a:off x="4457853" y="3203124"/>
                    <a:ext cx="292077" cy="312611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 w="381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</p:grpSp>
          </p:grpSp>
          <p:cxnSp>
            <p:nvCxnSpPr>
              <p:cNvPr id="132" name="Straight Arrow Connector 131"/>
              <p:cNvCxnSpPr/>
              <p:nvPr/>
            </p:nvCxnSpPr>
            <p:spPr bwMode="auto">
              <a:xfrm flipV="1">
                <a:off x="4115816" y="5524734"/>
                <a:ext cx="324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44"/>
              <p:cNvSpPr txBox="1">
                <a:spLocks noChangeArrowheads="1"/>
              </p:cNvSpPr>
              <p:nvPr/>
            </p:nvSpPr>
            <p:spPr bwMode="auto">
              <a:xfrm>
                <a:off x="4120498" y="5495116"/>
                <a:ext cx="429319" cy="520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fr-FR" altLang="fr-FR" sz="1600" dirty="0">
                    <a:sym typeface="Symbol"/>
                  </a:rPr>
                  <a:t></a:t>
                </a:r>
                <a:endParaRPr lang="fr-FR" altLang="fr-FR" sz="1600" dirty="0"/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8400255" y="1043444"/>
              <a:ext cx="994979" cy="384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PRESS</a:t>
              </a:r>
            </a:p>
          </p:txBody>
        </p:sp>
        <p:sp>
          <p:nvSpPr>
            <p:cNvPr id="109" name="Content Placeholder 2"/>
            <p:cNvSpPr txBox="1">
              <a:spLocks/>
            </p:cNvSpPr>
            <p:nvPr/>
          </p:nvSpPr>
          <p:spPr bwMode="gray">
            <a:xfrm>
              <a:off x="6683796" y="5211539"/>
              <a:ext cx="5676900" cy="59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>
              <a:lvl1pPr marL="342908" indent="-342908" algn="just" rtl="0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Font typeface="Times" pitchFamily="18" charset="0"/>
                <a:defRPr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838" indent="-196855" algn="just" rtl="0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"/>
                <a:defRPr sz="1400">
                  <a:solidFill>
                    <a:schemeClr val="tx1"/>
                  </a:solidFill>
                  <a:latin typeface="+mn-lt"/>
                </a:defRPr>
              </a:lvl2pPr>
              <a:lvl3pPr marL="3175" indent="-3175" algn="just" rtl="0" eaLnBrk="0" fontAlgn="base" hangingPunct="0">
                <a:spcBef>
                  <a:spcPct val="0"/>
                </a:spcBef>
                <a:spcAft>
                  <a:spcPct val="0"/>
                </a:spcAft>
                <a:buFont typeface="Times" pitchFamily="18" charset="0"/>
                <a:defRPr sz="1300" b="1">
                  <a:solidFill>
                    <a:schemeClr val="tx1"/>
                  </a:solidFill>
                  <a:latin typeface="+mn-lt"/>
                </a:defRPr>
              </a:lvl3pPr>
              <a:lvl4pPr marL="503250" indent="-196855" algn="just" rtl="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"/>
                <a:defRPr sz="1200">
                  <a:solidFill>
                    <a:schemeClr val="tx1"/>
                  </a:solidFill>
                  <a:latin typeface="+mn-lt"/>
                </a:defRPr>
              </a:lvl4pPr>
              <a:lvl5pPr marL="2057452" indent="-228606" algn="just" rtl="0" eaLnBrk="0" fontAlgn="base" hangingPunct="0">
                <a:spcBef>
                  <a:spcPct val="0"/>
                </a:spcBef>
                <a:spcAft>
                  <a:spcPct val="0"/>
                </a:spcAft>
                <a:buFont typeface="Times" pitchFamily="18" charset="0"/>
                <a:defRPr sz="1000">
                  <a:solidFill>
                    <a:schemeClr val="tx1"/>
                  </a:solidFill>
                  <a:latin typeface="+mn-lt"/>
                </a:defRPr>
              </a:lvl5pPr>
              <a:lvl6pPr marL="736618" algn="just" rtl="0" eaLnBrk="1" fontAlgn="base" hangingPunct="1">
                <a:spcBef>
                  <a:spcPct val="0"/>
                </a:spcBef>
                <a:spcAft>
                  <a:spcPct val="0"/>
                </a:spcAft>
                <a:buFont typeface="Times" pitchFamily="116" charset="0"/>
                <a:defRPr sz="1000">
                  <a:solidFill>
                    <a:schemeClr val="tx1"/>
                  </a:solidFill>
                  <a:latin typeface="+mn-lt"/>
                </a:defRPr>
              </a:lvl6pPr>
              <a:lvl7pPr marL="1193830" algn="just" rtl="0" eaLnBrk="1" fontAlgn="base" hangingPunct="1">
                <a:spcBef>
                  <a:spcPct val="0"/>
                </a:spcBef>
                <a:spcAft>
                  <a:spcPct val="0"/>
                </a:spcAft>
                <a:buFont typeface="Times" pitchFamily="116" charset="0"/>
                <a:defRPr sz="1000">
                  <a:solidFill>
                    <a:schemeClr val="tx1"/>
                  </a:solidFill>
                  <a:latin typeface="+mn-lt"/>
                </a:defRPr>
              </a:lvl7pPr>
              <a:lvl8pPr marL="1651041" algn="just" rtl="0" eaLnBrk="1" fontAlgn="base" hangingPunct="1">
                <a:spcBef>
                  <a:spcPct val="0"/>
                </a:spcBef>
                <a:spcAft>
                  <a:spcPct val="0"/>
                </a:spcAft>
                <a:buFont typeface="Times" pitchFamily="116" charset="0"/>
                <a:defRPr sz="1000">
                  <a:solidFill>
                    <a:schemeClr val="tx1"/>
                  </a:solidFill>
                  <a:latin typeface="+mn-lt"/>
                </a:defRPr>
              </a:lvl8pPr>
              <a:lvl9pPr marL="2108253" algn="just" rtl="0" eaLnBrk="1" fontAlgn="base" hangingPunct="1">
                <a:spcBef>
                  <a:spcPct val="0"/>
                </a:spcBef>
                <a:spcAft>
                  <a:spcPct val="0"/>
                </a:spcAft>
                <a:buFont typeface="Times" pitchFamily="116" charset="0"/>
                <a:defRPr sz="1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80000"/>
                <a:defRPr/>
              </a:pPr>
              <a:endParaRPr lang="en-US" sz="1200" b="0" dirty="0"/>
            </a:p>
            <a:p>
              <a:pPr marL="285750" indent="-285750" eaLnBrk="1" fontAlgn="auto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ct val="80000"/>
                <a:buBlip>
                  <a:blip r:embed="rId3"/>
                </a:buBlip>
                <a:defRPr/>
              </a:pPr>
              <a:r>
                <a:rPr lang="en-US" sz="1200" b="0" dirty="0"/>
                <a:t>TE coupled to the diffusion times</a:t>
              </a:r>
            </a:p>
            <a:p>
              <a:pPr marL="285750" indent="-28575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80000"/>
                <a:buBlip>
                  <a:blip r:embed="rId3"/>
                </a:buBlip>
                <a:defRPr/>
              </a:pPr>
              <a:r>
                <a:rPr lang="en-US" sz="1200" b="0" dirty="0"/>
                <a:t>Severe chemical shift displacement</a:t>
              </a:r>
            </a:p>
            <a:p>
              <a:pPr marL="91440" indent="-91440" eaLnBrk="1" fontAlgn="auto" hangingPunct="1">
                <a:lnSpc>
                  <a:spcPct val="100000"/>
                </a:lnSpc>
                <a:buSzPct val="80000"/>
                <a:buFont typeface="Wingdings" panose="05000000000000000000" pitchFamily="2" charset="2"/>
                <a:buChar char="§"/>
                <a:defRPr/>
              </a:pPr>
              <a:endParaRPr lang="en-US" sz="1600" b="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456040" y="4293096"/>
              <a:ext cx="1233595" cy="327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/>
                <a:t>Advantages</a:t>
              </a:r>
              <a:endParaRPr lang="fr-FR" sz="1100" b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480809" y="5301208"/>
              <a:ext cx="1169429" cy="327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Limitations</a:t>
              </a:r>
            </a:p>
          </p:txBody>
        </p:sp>
      </p:grpSp>
      <p:sp>
        <p:nvSpPr>
          <p:cNvPr id="147" name="Content Placeholder 2"/>
          <p:cNvSpPr txBox="1">
            <a:spLocks/>
          </p:cNvSpPr>
          <p:nvPr/>
        </p:nvSpPr>
        <p:spPr bwMode="gray">
          <a:xfrm>
            <a:off x="1887465" y="5517434"/>
            <a:ext cx="4538257" cy="47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342908" indent="-342908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Times" pitchFamily="18" charset="0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838" indent="-196855" algn="just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"/>
              <a:defRPr sz="1400">
                <a:solidFill>
                  <a:schemeClr val="tx1"/>
                </a:solidFill>
                <a:latin typeface="+mn-lt"/>
              </a:defRPr>
            </a:lvl2pPr>
            <a:lvl3pPr marL="3175" indent="-3175" algn="just" rtl="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300" b="1">
                <a:solidFill>
                  <a:schemeClr val="tx1"/>
                </a:solidFill>
                <a:latin typeface="+mn-lt"/>
              </a:defRPr>
            </a:lvl3pPr>
            <a:lvl4pPr marL="503250" indent="-196855" algn="just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"/>
              <a:defRPr sz="1200">
                <a:solidFill>
                  <a:schemeClr val="tx1"/>
                </a:solidFill>
                <a:latin typeface="+mn-lt"/>
              </a:defRPr>
            </a:lvl4pPr>
            <a:lvl5pPr marL="2057452" indent="-228606" algn="just" rtl="0" eaLnBrk="0" fontAlgn="base" hangingPunct="0">
              <a:spcBef>
                <a:spcPct val="0"/>
              </a:spcBef>
              <a:spcAft>
                <a:spcPct val="0"/>
              </a:spcAft>
              <a:buFont typeface="Times" pitchFamily="18" charset="0"/>
              <a:defRPr sz="1000">
                <a:solidFill>
                  <a:schemeClr val="tx1"/>
                </a:solidFill>
                <a:latin typeface="+mn-lt"/>
              </a:defRPr>
            </a:lvl5pPr>
            <a:lvl6pPr marL="736618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6pPr>
            <a:lvl7pPr marL="1193830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7pPr>
            <a:lvl8pPr marL="1651041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8pPr>
            <a:lvl9pPr marL="2108253" algn="just" rtl="0" eaLnBrk="1" fontAlgn="base" hangingPunct="1">
              <a:spcBef>
                <a:spcPct val="0"/>
              </a:spcBef>
              <a:spcAft>
                <a:spcPct val="0"/>
              </a:spcAft>
              <a:buFont typeface="Times" pitchFamily="116" charset="0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Blip>
                <a:blip r:embed="rId3"/>
              </a:buBlip>
              <a:defRPr/>
            </a:pPr>
            <a:r>
              <a:rPr lang="en-US" sz="1200" b="0" dirty="0"/>
              <a:t>Strong cross-terms with background gradients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SzPct val="80000"/>
              <a:buBlip>
                <a:blip r:embed="rId3"/>
              </a:buBlip>
              <a:defRPr/>
            </a:pPr>
            <a:r>
              <a:rPr lang="en-US" sz="1200" b="0" dirty="0"/>
              <a:t>Loss of 50% of the signal</a:t>
            </a:r>
          </a:p>
          <a:p>
            <a:pPr marL="91440" indent="-91440" eaLnBrk="1" fontAlgn="auto" hangingPunct="1">
              <a:lnSpc>
                <a:spcPct val="100000"/>
              </a:lnSpc>
              <a:buSzPct val="80000"/>
              <a:buFont typeface="Wingdings" panose="05000000000000000000" pitchFamily="2" charset="2"/>
              <a:buChar char="§"/>
              <a:defRPr/>
            </a:pPr>
            <a:endParaRPr lang="en-US" sz="1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92" name="Rectangle 91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88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 bwMode="auto">
          <a:xfrm>
            <a:off x="146057" y="32786"/>
            <a:ext cx="9420288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Tuning the DW-MRS experiment to measure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cell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morphology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6058" y="1828449"/>
            <a:ext cx="1812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long-range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cell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morphology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6057" y="4531890"/>
            <a:ext cx="1812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short-range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cell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morphology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grpSp>
        <p:nvGrpSpPr>
          <p:cNvPr id="6" name="Group 5"/>
          <p:cNvGrpSpPr/>
          <p:nvPr/>
        </p:nvGrpSpPr>
        <p:grpSpPr>
          <a:xfrm>
            <a:off x="2452662" y="1008607"/>
            <a:ext cx="9285828" cy="2286016"/>
            <a:chOff x="2452662" y="1008607"/>
            <a:chExt cx="9285828" cy="2286016"/>
          </a:xfrm>
        </p:grpSpPr>
        <p:sp>
          <p:nvSpPr>
            <p:cNvPr id="12" name="ZoneTexte 43"/>
            <p:cNvSpPr txBox="1"/>
            <p:nvPr/>
          </p:nvSpPr>
          <p:spPr>
            <a:xfrm>
              <a:off x="5681657" y="1351510"/>
              <a:ext cx="42862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Long t</a:t>
              </a:r>
              <a:r>
                <a:rPr lang="en-US" sz="1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(weak g)</a:t>
              </a:r>
            </a:p>
            <a:p>
              <a:endPara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→</a:t>
              </a:r>
              <a:r>
                <a:rPr lang="en-US" sz="1400" dirty="0" smtClean="0"/>
                <a:t> Segments length</a:t>
              </a:r>
            </a:p>
            <a:p>
              <a:endParaRPr lang="en-US" sz="1400" dirty="0" smtClean="0"/>
            </a:p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→ </a:t>
              </a:r>
              <a:r>
                <a:rPr lang="en-US" sz="1400" dirty="0" smtClean="0"/>
                <a:t>Number of consecutive bifurcation</a:t>
              </a:r>
            </a:p>
            <a:p>
              <a:endParaRPr lang="en-US" sz="1400" dirty="0" smtClean="0"/>
            </a:p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× </a:t>
              </a:r>
              <a:r>
                <a:rPr lang="en-US" sz="1400" dirty="0" smtClean="0"/>
                <a:t>Segments and soma diameter</a:t>
              </a:r>
              <a:endParaRPr lang="fr-FR" sz="1400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452662" y="1008607"/>
              <a:ext cx="2928958" cy="2286016"/>
              <a:chOff x="2452662" y="1008607"/>
              <a:chExt cx="2928958" cy="228601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452662" y="1008607"/>
                <a:ext cx="2928958" cy="2286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Image 41" descr="stemcell9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12225" y="1127733"/>
                <a:ext cx="2786082" cy="2089562"/>
              </a:xfrm>
              <a:prstGeom prst="rect">
                <a:avLst/>
              </a:prstGeom>
            </p:spPr>
          </p:pic>
          <p:pic>
            <p:nvPicPr>
              <p:cNvPr id="15" name="Picture 14" descr="Step2.pdf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38" b="1624"/>
              <a:stretch/>
            </p:blipFill>
            <p:spPr>
              <a:xfrm>
                <a:off x="2465914" y="1114481"/>
                <a:ext cx="2832393" cy="2102814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9209156" y="1365372"/>
              <a:ext cx="2529334" cy="1450085"/>
              <a:chOff x="1590260" y="1889173"/>
              <a:chExt cx="4124740" cy="2364743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1590260" y="1889173"/>
                <a:ext cx="4124740" cy="236474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kumimoji="0" lang="fr-FR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116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2047095" y="2105314"/>
                <a:ext cx="3459384" cy="1717718"/>
                <a:chOff x="950913" y="2702035"/>
                <a:chExt cx="5411787" cy="2640011"/>
              </a:xfrm>
            </p:grpSpPr>
            <p:cxnSp>
              <p:nvCxnSpPr>
                <p:cNvPr id="21" name="Straight Connector 4"/>
                <p:cNvCxnSpPr/>
                <p:nvPr/>
              </p:nvCxnSpPr>
              <p:spPr bwMode="auto">
                <a:xfrm>
                  <a:off x="950913" y="3967273"/>
                  <a:ext cx="5411787" cy="0"/>
                </a:xfrm>
                <a:prstGeom prst="line">
                  <a:avLst/>
                </a:prstGeom>
                <a:ln w="38100">
                  <a:solidFill>
                    <a:srgbClr val="000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 bwMode="auto">
                <a:xfrm>
                  <a:off x="1068388" y="3537060"/>
                  <a:ext cx="93662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/>
                </a:p>
              </p:txBody>
            </p:sp>
            <p:sp>
              <p:nvSpPr>
                <p:cNvPr id="33" name="Rectangle 32"/>
                <p:cNvSpPr/>
                <p:nvPr/>
              </p:nvSpPr>
              <p:spPr bwMode="auto">
                <a:xfrm>
                  <a:off x="1938338" y="3540235"/>
                  <a:ext cx="93662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/>
                </a:p>
              </p:txBody>
            </p:sp>
            <p:sp>
              <p:nvSpPr>
                <p:cNvPr id="34" name="Rectangle 33"/>
                <p:cNvSpPr/>
                <p:nvPr/>
              </p:nvSpPr>
              <p:spPr bwMode="auto">
                <a:xfrm>
                  <a:off x="4466381" y="3540235"/>
                  <a:ext cx="95250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/>
                </a:p>
              </p:txBody>
            </p:sp>
            <p:grpSp>
              <p:nvGrpSpPr>
                <p:cNvPr id="35" name="Groupe 79"/>
                <p:cNvGrpSpPr>
                  <a:grpSpLocks/>
                </p:cNvGrpSpPr>
                <p:nvPr/>
              </p:nvGrpSpPr>
              <p:grpSpPr bwMode="auto">
                <a:xfrm>
                  <a:off x="4810925" y="2702035"/>
                  <a:ext cx="1458911" cy="1254125"/>
                  <a:chOff x="8029992" y="3140968"/>
                  <a:chExt cx="1116223" cy="1008008"/>
                </a:xfrm>
              </p:grpSpPr>
              <p:sp>
                <p:nvSpPr>
                  <p:cNvPr id="50" name="Arco 78"/>
                  <p:cNvSpPr/>
                  <p:nvPr/>
                </p:nvSpPr>
                <p:spPr bwMode="auto">
                  <a:xfrm rot="5400000">
                    <a:off x="7778019" y="3392941"/>
                    <a:ext cx="1008008" cy="504062"/>
                  </a:xfrm>
                  <a:prstGeom prst="arc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050">
                      <a:latin typeface="Times" charset="0"/>
                    </a:endParaRPr>
                  </a:p>
                </p:txBody>
              </p:sp>
              <p:sp>
                <p:nvSpPr>
                  <p:cNvPr id="51" name="Arco 79"/>
                  <p:cNvSpPr/>
                  <p:nvPr/>
                </p:nvSpPr>
                <p:spPr bwMode="auto">
                  <a:xfrm rot="10800000">
                    <a:off x="8534053" y="3212422"/>
                    <a:ext cx="612162" cy="936554"/>
                  </a:xfrm>
                  <a:prstGeom prst="arc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050">
                      <a:latin typeface="Times" charset="0"/>
                    </a:endParaRPr>
                  </a:p>
                </p:txBody>
              </p:sp>
            </p:grpSp>
            <p:grpSp>
              <p:nvGrpSpPr>
                <p:cNvPr id="46" name="Group 45"/>
                <p:cNvGrpSpPr>
                  <a:grpSpLocks/>
                </p:cNvGrpSpPr>
                <p:nvPr/>
              </p:nvGrpSpPr>
              <p:grpSpPr bwMode="auto">
                <a:xfrm>
                  <a:off x="950913" y="5027720"/>
                  <a:ext cx="5411787" cy="314326"/>
                  <a:chOff x="951347" y="2890513"/>
                  <a:chExt cx="5411353" cy="314198"/>
                </a:xfrm>
              </p:grpSpPr>
              <p:cxnSp>
                <p:nvCxnSpPr>
                  <p:cNvPr id="47" name="Straight Connector 30"/>
                  <p:cNvCxnSpPr/>
                  <p:nvPr/>
                </p:nvCxnSpPr>
                <p:spPr bwMode="auto">
                  <a:xfrm>
                    <a:off x="951347" y="3203124"/>
                    <a:ext cx="5411353" cy="1587"/>
                  </a:xfrm>
                  <a:prstGeom prst="line">
                    <a:avLst/>
                  </a:prstGeom>
                  <a:ln w="38100">
                    <a:solidFill>
                      <a:srgbClr val="000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Rectangle 48"/>
                  <p:cNvSpPr/>
                  <p:nvPr/>
                </p:nvSpPr>
                <p:spPr bwMode="auto">
                  <a:xfrm>
                    <a:off x="1478355" y="2890513"/>
                    <a:ext cx="292077" cy="312610"/>
                  </a:xfrm>
                  <a:prstGeom prst="rect">
                    <a:avLst/>
                  </a:prstGeom>
                  <a:solidFill>
                    <a:srgbClr val="FFC000"/>
                  </a:solidFill>
                  <a:ln w="3810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</p:grpSp>
            <p:sp>
              <p:nvSpPr>
                <p:cNvPr id="37" name="Rectangle 36"/>
                <p:cNvSpPr/>
                <p:nvPr/>
              </p:nvSpPr>
              <p:spPr bwMode="auto">
                <a:xfrm>
                  <a:off x="4716987" y="5008673"/>
                  <a:ext cx="292100" cy="312737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  <a:ln w="38100">
                  <a:solidFill>
                    <a:srgbClr val="000074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/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3208391" y="1991141"/>
                <a:ext cx="1325879" cy="501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/>
                  <a:t>STEAM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452662" y="3712048"/>
            <a:ext cx="9285828" cy="2286016"/>
            <a:chOff x="2452662" y="3712048"/>
            <a:chExt cx="9285828" cy="2286016"/>
          </a:xfrm>
        </p:grpSpPr>
        <p:sp>
          <p:nvSpPr>
            <p:cNvPr id="43" name="Rectangle 42"/>
            <p:cNvSpPr/>
            <p:nvPr/>
          </p:nvSpPr>
          <p:spPr>
            <a:xfrm>
              <a:off x="2452662" y="3712048"/>
              <a:ext cx="2928958" cy="22860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Image 41" descr="stemcell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2225" y="3831174"/>
              <a:ext cx="2786082" cy="2089562"/>
            </a:xfrm>
            <a:prstGeom prst="rect">
              <a:avLst/>
            </a:prstGeom>
          </p:spPr>
        </p:pic>
        <p:pic>
          <p:nvPicPr>
            <p:cNvPr id="41" name="Image 40" descr="Fig2.tif"/>
            <p:cNvPicPr>
              <a:picLocks noChangeAspect="1"/>
            </p:cNvPicPr>
            <p:nvPr/>
          </p:nvPicPr>
          <p:blipFill>
            <a:blip r:embed="rId6"/>
            <a:srcRect l="6100" t="3204" r="60786" b="59523"/>
            <a:stretch>
              <a:fillRect/>
            </a:stretch>
          </p:blipFill>
          <p:spPr>
            <a:xfrm>
              <a:off x="2535975" y="3854924"/>
              <a:ext cx="2714644" cy="2063128"/>
            </a:xfrm>
            <a:prstGeom prst="rect">
              <a:avLst/>
            </a:prstGeom>
          </p:spPr>
        </p:pic>
        <p:sp>
          <p:nvSpPr>
            <p:cNvPr id="44" name="ZoneTexte 43"/>
            <p:cNvSpPr txBox="1"/>
            <p:nvPr/>
          </p:nvSpPr>
          <p:spPr>
            <a:xfrm>
              <a:off x="5681657" y="3919415"/>
              <a:ext cx="428628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Strong g (short t</a:t>
              </a:r>
              <a:r>
                <a:rPr lang="en-US" sz="1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endPara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×</a:t>
              </a:r>
              <a:r>
                <a:rPr lang="en-US" sz="1400" dirty="0" smtClean="0"/>
                <a:t> Segments length</a:t>
              </a:r>
            </a:p>
            <a:p>
              <a:endParaRPr lang="en-US" sz="1400" dirty="0" smtClean="0"/>
            </a:p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×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400" dirty="0" smtClean="0"/>
                <a:t>Number of consecutive bifurcation</a:t>
              </a:r>
            </a:p>
            <a:p>
              <a:endParaRPr lang="en-US" sz="1400" dirty="0" smtClean="0"/>
            </a:p>
            <a:p>
              <a:r>
                <a:rPr lang="en-US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→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400" dirty="0" smtClean="0"/>
                <a:t>Segments and soma diameter</a:t>
              </a:r>
              <a:endParaRPr lang="fr-FR" sz="1400" dirty="0"/>
            </a:p>
          </p:txBody>
        </p:sp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9206904" y="4026830"/>
              <a:ext cx="2531586" cy="1502602"/>
              <a:chOff x="6557963" y="1997127"/>
              <a:chExt cx="3712286" cy="2203397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6557963" y="1997127"/>
                <a:ext cx="3712286" cy="22033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kumimoji="0" lang="fr-FR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116" charset="0"/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6709859" y="2105313"/>
                <a:ext cx="3459385" cy="1920170"/>
                <a:chOff x="950912" y="2702035"/>
                <a:chExt cx="5411788" cy="2951163"/>
              </a:xfrm>
            </p:grpSpPr>
            <p:cxnSp>
              <p:nvCxnSpPr>
                <p:cNvPr id="61" name="Straight Connector 4"/>
                <p:cNvCxnSpPr/>
                <p:nvPr/>
              </p:nvCxnSpPr>
              <p:spPr bwMode="auto">
                <a:xfrm>
                  <a:off x="950913" y="3967273"/>
                  <a:ext cx="5411787" cy="0"/>
                </a:xfrm>
                <a:prstGeom prst="line">
                  <a:avLst/>
                </a:prstGeom>
                <a:ln w="38100">
                  <a:solidFill>
                    <a:srgbClr val="000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Rectangle 61"/>
                <p:cNvSpPr/>
                <p:nvPr/>
              </p:nvSpPr>
              <p:spPr bwMode="auto">
                <a:xfrm>
                  <a:off x="1068388" y="3537060"/>
                  <a:ext cx="93662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  <p:sp>
              <p:nvSpPr>
                <p:cNvPr id="76" name="Rectangle 75"/>
                <p:cNvSpPr/>
                <p:nvPr/>
              </p:nvSpPr>
              <p:spPr bwMode="auto">
                <a:xfrm>
                  <a:off x="1938338" y="3540235"/>
                  <a:ext cx="93662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  <p:sp>
              <p:nvSpPr>
                <p:cNvPr id="77" name="Rectangle 76"/>
                <p:cNvSpPr/>
                <p:nvPr/>
              </p:nvSpPr>
              <p:spPr bwMode="auto">
                <a:xfrm>
                  <a:off x="4195763" y="3540235"/>
                  <a:ext cx="95250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  <p:grpSp>
              <p:nvGrpSpPr>
                <p:cNvPr id="78" name="Groupe 79"/>
                <p:cNvGrpSpPr>
                  <a:grpSpLocks/>
                </p:cNvGrpSpPr>
                <p:nvPr/>
              </p:nvGrpSpPr>
              <p:grpSpPr bwMode="auto">
                <a:xfrm>
                  <a:off x="4883150" y="2702035"/>
                  <a:ext cx="1458913" cy="1254125"/>
                  <a:chOff x="8085248" y="3140968"/>
                  <a:chExt cx="1116224" cy="1008008"/>
                </a:xfrm>
              </p:grpSpPr>
              <p:sp>
                <p:nvSpPr>
                  <p:cNvPr id="94" name="Arco 78"/>
                  <p:cNvSpPr/>
                  <p:nvPr/>
                </p:nvSpPr>
                <p:spPr bwMode="auto">
                  <a:xfrm rot="5400000">
                    <a:off x="7833275" y="3392941"/>
                    <a:ext cx="1008008" cy="504062"/>
                  </a:xfrm>
                  <a:prstGeom prst="arc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400">
                      <a:latin typeface="Times" charset="0"/>
                    </a:endParaRPr>
                  </a:p>
                </p:txBody>
              </p:sp>
              <p:sp>
                <p:nvSpPr>
                  <p:cNvPr id="95" name="Arco 79"/>
                  <p:cNvSpPr/>
                  <p:nvPr/>
                </p:nvSpPr>
                <p:spPr bwMode="auto">
                  <a:xfrm rot="10800000">
                    <a:off x="8589310" y="3212422"/>
                    <a:ext cx="612162" cy="936554"/>
                  </a:xfrm>
                  <a:prstGeom prst="arc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400">
                      <a:latin typeface="Times" charset="0"/>
                    </a:endParaRPr>
                  </a:p>
                </p:txBody>
              </p:sp>
            </p:grpSp>
            <p:grpSp>
              <p:nvGrpSpPr>
                <p:cNvPr id="79" name="Group 78"/>
                <p:cNvGrpSpPr>
                  <a:grpSpLocks/>
                </p:cNvGrpSpPr>
                <p:nvPr/>
              </p:nvGrpSpPr>
              <p:grpSpPr bwMode="auto">
                <a:xfrm>
                  <a:off x="2120900" y="5027723"/>
                  <a:ext cx="1985963" cy="625475"/>
                  <a:chOff x="2120900" y="2890706"/>
                  <a:chExt cx="1985963" cy="625475"/>
                </a:xfrm>
              </p:grpSpPr>
              <p:sp>
                <p:nvSpPr>
                  <p:cNvPr id="92" name="Rectangle 91"/>
                  <p:cNvSpPr/>
                  <p:nvPr/>
                </p:nvSpPr>
                <p:spPr bwMode="auto">
                  <a:xfrm>
                    <a:off x="2120900" y="3203443"/>
                    <a:ext cx="292100" cy="312738"/>
                  </a:xfrm>
                  <a:prstGeom prst="rect">
                    <a:avLst/>
                  </a:prstGeom>
                  <a:solidFill>
                    <a:srgbClr val="FFC000"/>
                  </a:solidFill>
                  <a:ln w="3810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 bwMode="auto">
                  <a:xfrm>
                    <a:off x="3814763" y="2890706"/>
                    <a:ext cx="292100" cy="312737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 w="381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87" name="Group 45"/>
                <p:cNvGrpSpPr>
                  <a:grpSpLocks/>
                </p:cNvGrpSpPr>
                <p:nvPr/>
              </p:nvGrpSpPr>
              <p:grpSpPr bwMode="auto">
                <a:xfrm>
                  <a:off x="950912" y="5027722"/>
                  <a:ext cx="5411788" cy="625474"/>
                  <a:chOff x="951347" y="2890513"/>
                  <a:chExt cx="5411353" cy="625222"/>
                </a:xfrm>
              </p:grpSpPr>
              <p:cxnSp>
                <p:nvCxnSpPr>
                  <p:cNvPr id="88" name="Straight Connector 30"/>
                  <p:cNvCxnSpPr/>
                  <p:nvPr/>
                </p:nvCxnSpPr>
                <p:spPr bwMode="auto">
                  <a:xfrm>
                    <a:off x="951347" y="3203124"/>
                    <a:ext cx="5411353" cy="1587"/>
                  </a:xfrm>
                  <a:prstGeom prst="line">
                    <a:avLst/>
                  </a:prstGeom>
                  <a:ln w="38100">
                    <a:solidFill>
                      <a:srgbClr val="000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Rectangle 89"/>
                  <p:cNvSpPr/>
                  <p:nvPr/>
                </p:nvSpPr>
                <p:spPr bwMode="auto">
                  <a:xfrm>
                    <a:off x="1478355" y="2890513"/>
                    <a:ext cx="292077" cy="312610"/>
                  </a:xfrm>
                  <a:prstGeom prst="rect">
                    <a:avLst/>
                  </a:prstGeom>
                  <a:solidFill>
                    <a:srgbClr val="FFC000"/>
                  </a:solidFill>
                  <a:ln w="3810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 bwMode="auto">
                  <a:xfrm>
                    <a:off x="4457853" y="3203124"/>
                    <a:ext cx="292077" cy="312611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 w="381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</p:grpSp>
          </p:grpSp>
          <p:sp>
            <p:nvSpPr>
              <p:cNvPr id="57" name="TextBox 56"/>
              <p:cNvSpPr txBox="1"/>
              <p:nvPr/>
            </p:nvSpPr>
            <p:spPr>
              <a:xfrm>
                <a:off x="7928110" y="2037653"/>
                <a:ext cx="7954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/>
                  <a:t>PRESS</a:t>
                </a:r>
              </a:p>
            </p:txBody>
          </p:sp>
        </p:grpSp>
      </p:grp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97" name="Rectangle 96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66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ZoneTexte 154"/>
          <p:cNvSpPr txBox="1"/>
          <p:nvPr/>
        </p:nvSpPr>
        <p:spPr>
          <a:xfrm>
            <a:off x="2094243" y="1647371"/>
            <a:ext cx="7356475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b = q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g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baseline="-25000" dirty="0">
              <a:solidFill>
                <a:srgbClr val="1A6E1C"/>
              </a:solidFill>
            </a:endParaRPr>
          </a:p>
        </p:txBody>
      </p:sp>
      <p:sp>
        <p:nvSpPr>
          <p:cNvPr id="3584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Measuring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molecular diffusion with DW-MRS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2" name="Groupe 129"/>
          <p:cNvGrpSpPr>
            <a:grpSpLocks noChangeAspect="1"/>
          </p:cNvGrpSpPr>
          <p:nvPr/>
        </p:nvGrpSpPr>
        <p:grpSpPr>
          <a:xfrm>
            <a:off x="5578705" y="2910566"/>
            <a:ext cx="4860265" cy="2916319"/>
            <a:chOff x="1122048" y="3500438"/>
            <a:chExt cx="3878580" cy="2327275"/>
          </a:xfrm>
        </p:grpSpPr>
        <p:pic>
          <p:nvPicPr>
            <p:cNvPr id="44" name="Image 127" descr="Fig1.ti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22048" y="3500438"/>
              <a:ext cx="3878580" cy="2327275"/>
            </a:xfrm>
            <a:prstGeom prst="rect">
              <a:avLst/>
            </a:prstGeom>
          </p:spPr>
        </p:pic>
        <p:sp>
          <p:nvSpPr>
            <p:cNvPr id="45" name="TextBox 12"/>
            <p:cNvSpPr txBox="1"/>
            <p:nvPr/>
          </p:nvSpPr>
          <p:spPr>
            <a:xfrm>
              <a:off x="2023964" y="3643314"/>
              <a:ext cx="1047838" cy="196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/>
                <a:t>t</a:t>
              </a:r>
              <a:r>
                <a:rPr lang="fr-FR" sz="1000" b="1" baseline="-25000" dirty="0"/>
                <a:t>d</a:t>
              </a:r>
              <a:r>
                <a:rPr lang="fr-FR" sz="1000" b="1" dirty="0"/>
                <a:t>≈60 ms</a:t>
              </a:r>
              <a:endParaRPr lang="en-US" sz="10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93205" y="919502"/>
            <a:ext cx="5495927" cy="1455738"/>
            <a:chOff x="1257299" y="1192213"/>
            <a:chExt cx="5495927" cy="1455738"/>
          </a:xfrm>
        </p:grpSpPr>
        <p:grpSp>
          <p:nvGrpSpPr>
            <p:cNvPr id="35844" name="Groupe 130"/>
            <p:cNvGrpSpPr>
              <a:grpSpLocks noChangeAspect="1"/>
            </p:cNvGrpSpPr>
            <p:nvPr/>
          </p:nvGrpSpPr>
          <p:grpSpPr bwMode="auto">
            <a:xfrm>
              <a:off x="1722439" y="1592264"/>
              <a:ext cx="5030787" cy="1055687"/>
              <a:chOff x="992690" y="-24150"/>
              <a:chExt cx="7122558" cy="2809627"/>
            </a:xfrm>
          </p:grpSpPr>
          <p:grpSp>
            <p:nvGrpSpPr>
              <p:cNvPr id="35854" name="Groupe 98"/>
              <p:cNvGrpSpPr>
                <a:grpSpLocks/>
              </p:cNvGrpSpPr>
              <p:nvPr/>
            </p:nvGrpSpPr>
            <p:grpSpPr bwMode="auto">
              <a:xfrm>
                <a:off x="1519088" y="-24150"/>
                <a:ext cx="6596160" cy="2809627"/>
                <a:chOff x="1519088" y="-24150"/>
                <a:chExt cx="6596160" cy="2809627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2356966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6470025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87" name="Isosceles Triangle 5"/>
                <p:cNvSpPr/>
                <p:nvPr/>
              </p:nvSpPr>
              <p:spPr>
                <a:xfrm>
                  <a:off x="1907452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88" name="Isosceles Triangle 6"/>
                <p:cNvSpPr/>
                <p:nvPr/>
              </p:nvSpPr>
              <p:spPr>
                <a:xfrm>
                  <a:off x="3420069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89" name="Isosceles Triangle 9"/>
                <p:cNvSpPr/>
                <p:nvPr/>
              </p:nvSpPr>
              <p:spPr>
                <a:xfrm>
                  <a:off x="6011520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90" name="Isosceles Triangle 10"/>
                <p:cNvSpPr/>
                <p:nvPr/>
              </p:nvSpPr>
              <p:spPr>
                <a:xfrm flipV="1">
                  <a:off x="7524137" y="1179975"/>
                  <a:ext cx="143845" cy="502777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cxnSp>
              <p:nvCxnSpPr>
                <p:cNvPr id="91" name="Connecteur droit 90"/>
                <p:cNvCxnSpPr/>
                <p:nvPr/>
              </p:nvCxnSpPr>
              <p:spPr>
                <a:xfrm rot="16200000" flipH="1">
                  <a:off x="7059754" y="2223553"/>
                  <a:ext cx="1081601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4"/>
                <p:cNvCxnSpPr/>
                <p:nvPr/>
              </p:nvCxnSpPr>
              <p:spPr>
                <a:xfrm>
                  <a:off x="1691685" y="1682752"/>
                  <a:ext cx="62280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868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7078560" y="466203"/>
                  <a:ext cx="1036688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ECHO</a:t>
                  </a:r>
                </a:p>
              </p:txBody>
            </p:sp>
            <p:sp>
              <p:nvSpPr>
                <p:cNvPr id="35869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1519088" y="-24150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35870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3016400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35871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5622975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cxnSp>
              <p:nvCxnSpPr>
                <p:cNvPr id="97" name="Straight Connector 19"/>
                <p:cNvCxnSpPr/>
                <p:nvPr/>
              </p:nvCxnSpPr>
              <p:spPr>
                <a:xfrm>
                  <a:off x="1691685" y="2768577"/>
                  <a:ext cx="62280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97"/>
                <p:cNvCxnSpPr/>
                <p:nvPr/>
              </p:nvCxnSpPr>
              <p:spPr>
                <a:xfrm rot="16200000" flipH="1">
                  <a:off x="910000" y="1678974"/>
                  <a:ext cx="2158976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98"/>
                <p:cNvCxnSpPr/>
                <p:nvPr/>
              </p:nvCxnSpPr>
              <p:spPr>
                <a:xfrm rot="16200000" flipH="1">
                  <a:off x="2427246" y="1681088"/>
                  <a:ext cx="2163203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/>
                <p:cNvCxnSpPr/>
                <p:nvPr/>
              </p:nvCxnSpPr>
              <p:spPr>
                <a:xfrm rot="16200000" flipH="1">
                  <a:off x="5014204" y="1672637"/>
                  <a:ext cx="2163203" cy="2022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avec flèche 101"/>
                <p:cNvCxnSpPr/>
                <p:nvPr/>
              </p:nvCxnSpPr>
              <p:spPr>
                <a:xfrm>
                  <a:off x="2714331" y="1915126"/>
                  <a:ext cx="4027651" cy="422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cteur droit avec flèche 102"/>
                <p:cNvCxnSpPr/>
                <p:nvPr/>
              </p:nvCxnSpPr>
              <p:spPr>
                <a:xfrm>
                  <a:off x="3509972" y="1429252"/>
                  <a:ext cx="259145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878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2071669" y="2036355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79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6177436" y="2048524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80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286249" y="736090"/>
                  <a:ext cx="936104" cy="573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1200" b="1" baseline="-25000"/>
                    <a:t>TM</a:t>
                  </a:r>
                  <a:endParaRPr lang="en-US" altLang="en-US" sz="1200" b="1" baseline="-25000"/>
                </a:p>
              </p:txBody>
            </p:sp>
          </p:grpSp>
          <p:cxnSp>
            <p:nvCxnSpPr>
              <p:cNvPr id="80" name="Connecteur droit avec flèche 79"/>
              <p:cNvCxnSpPr/>
              <p:nvPr/>
            </p:nvCxnSpPr>
            <p:spPr>
              <a:xfrm>
                <a:off x="1977127" y="1429252"/>
                <a:ext cx="15126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56" name="TextBox 12"/>
              <p:cNvSpPr txBox="1">
                <a:spLocks noChangeArrowheads="1"/>
              </p:cNvSpPr>
              <p:nvPr/>
            </p:nvSpPr>
            <p:spPr bwMode="auto">
              <a:xfrm>
                <a:off x="2255903" y="773878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cxnSp>
            <p:nvCxnSpPr>
              <p:cNvPr id="82" name="Connecteur droit avec flèche 81"/>
              <p:cNvCxnSpPr/>
              <p:nvPr/>
            </p:nvCxnSpPr>
            <p:spPr>
              <a:xfrm>
                <a:off x="6090185" y="1429252"/>
                <a:ext cx="1512616" cy="422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58" name="TextBox 12"/>
              <p:cNvSpPr txBox="1">
                <a:spLocks noChangeArrowheads="1"/>
              </p:cNvSpPr>
              <p:nvPr/>
            </p:nvSpPr>
            <p:spPr bwMode="auto">
              <a:xfrm>
                <a:off x="6368967" y="776421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sp>
            <p:nvSpPr>
              <p:cNvPr id="35859" name="TextBox 12"/>
              <p:cNvSpPr txBox="1">
                <a:spLocks noChangeArrowheads="1"/>
              </p:cNvSpPr>
              <p:nvPr/>
            </p:nvSpPr>
            <p:spPr bwMode="auto">
              <a:xfrm>
                <a:off x="992690" y="1905645"/>
                <a:ext cx="936104" cy="736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en-US" sz="1200" b="1"/>
                  <a:t>g</a:t>
                </a:r>
                <a:endParaRPr lang="en-US" altLang="en-US" sz="1200" b="1" baseline="-25000"/>
              </a:p>
            </p:txBody>
          </p:sp>
        </p:grpSp>
        <p:sp>
          <p:nvSpPr>
            <p:cNvPr id="35845" name="TextBox 12"/>
            <p:cNvSpPr txBox="1">
              <a:spLocks noChangeArrowheads="1"/>
            </p:cNvSpPr>
            <p:nvPr/>
          </p:nvSpPr>
          <p:spPr bwMode="auto">
            <a:xfrm>
              <a:off x="2949575" y="2306638"/>
              <a:ext cx="28575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200" b="1"/>
                <a:t>t</a:t>
              </a:r>
              <a:r>
                <a:rPr lang="fr-FR" altLang="en-US" sz="1200" b="1" baseline="-25000"/>
                <a:t>d</a:t>
              </a:r>
              <a:endParaRPr lang="en-US" altLang="en-US" sz="1200" b="1" baseline="-25000"/>
            </a:p>
          </p:txBody>
        </p:sp>
        <p:sp>
          <p:nvSpPr>
            <p:cNvPr id="46" name="Espace réservé du contenu 11"/>
            <p:cNvSpPr txBox="1">
              <a:spLocks/>
            </p:cNvSpPr>
            <p:nvPr/>
          </p:nvSpPr>
          <p:spPr>
            <a:xfrm>
              <a:off x="1257299" y="1192213"/>
              <a:ext cx="4062414" cy="50006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923925" algn="ctr" eaLnBrk="1" fontAlgn="auto" hangingPunct="1"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fr-FR" sz="1600" b="1" dirty="0">
                  <a:solidFill>
                    <a:schemeClr val="tx2"/>
                  </a:solidFill>
                  <a:latin typeface="+mn-lt"/>
                </a:rPr>
                <a:t>Diffusion </a:t>
              </a:r>
              <a:r>
                <a:rPr lang="en-US" sz="1600" b="1" dirty="0">
                  <a:solidFill>
                    <a:schemeClr val="tx2"/>
                  </a:solidFill>
                  <a:latin typeface="+mn-lt"/>
                </a:rPr>
                <a:t>Weighted</a:t>
              </a:r>
              <a:r>
                <a:rPr lang="fr-FR" sz="1600" b="1" dirty="0">
                  <a:solidFill>
                    <a:schemeClr val="tx2"/>
                  </a:solidFill>
                  <a:latin typeface="+mn-lt"/>
                </a:rPr>
                <a:t> NMR 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48" name="Rectangle 47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2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 bwMode="auto">
          <a:xfrm>
            <a:off x="73505" y="46038"/>
            <a:ext cx="994203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Non-invasive brain microstructure imaging by DW-MRI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9288" y="998463"/>
            <a:ext cx="842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diffusion-weighted MRI (DW-MRI) is a very powerful tool to characterize brain microstructure </a:t>
            </a:r>
            <a:r>
              <a:rPr lang="en-US" b="1" dirty="0" smtClean="0"/>
              <a:t>in vivo </a:t>
            </a:r>
            <a:r>
              <a:rPr lang="en-US" dirty="0" smtClean="0"/>
              <a:t>and </a:t>
            </a:r>
            <a:r>
              <a:rPr lang="en-US" b="1" dirty="0" smtClean="0"/>
              <a:t>non-invasively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9" name="Rectangle 8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ZoneTexte 154"/>
          <p:cNvSpPr txBox="1"/>
          <p:nvPr/>
        </p:nvSpPr>
        <p:spPr>
          <a:xfrm>
            <a:off x="2094243" y="1647371"/>
            <a:ext cx="7356475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b = q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g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baseline="-25000" dirty="0">
              <a:solidFill>
                <a:srgbClr val="1A6E1C"/>
              </a:solidFill>
            </a:endParaRPr>
          </a:p>
        </p:txBody>
      </p:sp>
      <p:sp>
        <p:nvSpPr>
          <p:cNvPr id="3584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2" name="Groupe 129"/>
          <p:cNvGrpSpPr>
            <a:grpSpLocks noChangeAspect="1"/>
          </p:cNvGrpSpPr>
          <p:nvPr/>
        </p:nvGrpSpPr>
        <p:grpSpPr>
          <a:xfrm>
            <a:off x="5578705" y="2910566"/>
            <a:ext cx="4860265" cy="2916319"/>
            <a:chOff x="1122048" y="3500438"/>
            <a:chExt cx="3878580" cy="2327275"/>
          </a:xfrm>
        </p:grpSpPr>
        <p:pic>
          <p:nvPicPr>
            <p:cNvPr id="44" name="Image 127" descr="Fig1.ti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22048" y="3500438"/>
              <a:ext cx="3878580" cy="2327275"/>
            </a:xfrm>
            <a:prstGeom prst="rect">
              <a:avLst/>
            </a:prstGeom>
          </p:spPr>
        </p:pic>
        <p:sp>
          <p:nvSpPr>
            <p:cNvPr id="45" name="TextBox 12"/>
            <p:cNvSpPr txBox="1"/>
            <p:nvPr/>
          </p:nvSpPr>
          <p:spPr>
            <a:xfrm>
              <a:off x="2023964" y="3643314"/>
              <a:ext cx="1047838" cy="196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/>
                <a:t>t</a:t>
              </a:r>
              <a:r>
                <a:rPr lang="fr-FR" sz="1000" b="1" baseline="-25000" dirty="0"/>
                <a:t>d</a:t>
              </a:r>
              <a:r>
                <a:rPr lang="fr-FR" sz="1000" b="1" dirty="0"/>
                <a:t>≈60 ms</a:t>
              </a:r>
              <a:endParaRPr lang="en-US" sz="1000" b="1" dirty="0"/>
            </a:p>
          </p:txBody>
        </p:sp>
      </p:grpSp>
      <p:sp>
        <p:nvSpPr>
          <p:cNvPr id="3" name="Oval 2"/>
          <p:cNvSpPr/>
          <p:nvPr/>
        </p:nvSpPr>
        <p:spPr>
          <a:xfrm rot="1728642">
            <a:off x="8201596" y="2852913"/>
            <a:ext cx="463826" cy="27372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39201" y="264795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NAA</a:t>
            </a:r>
            <a:endParaRPr lang="en-US"/>
          </a:p>
        </p:txBody>
      </p:sp>
      <p:sp>
        <p:nvSpPr>
          <p:cNvPr id="47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Measuring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molecular diffusion with DW-MRS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grpSp>
        <p:nvGrpSpPr>
          <p:cNvPr id="46" name="Group 45"/>
          <p:cNvGrpSpPr/>
          <p:nvPr/>
        </p:nvGrpSpPr>
        <p:grpSpPr>
          <a:xfrm>
            <a:off x="-293205" y="919502"/>
            <a:ext cx="5495927" cy="1455738"/>
            <a:chOff x="1257299" y="1192213"/>
            <a:chExt cx="5495927" cy="1455738"/>
          </a:xfrm>
        </p:grpSpPr>
        <p:grpSp>
          <p:nvGrpSpPr>
            <p:cNvPr id="49" name="Groupe 130"/>
            <p:cNvGrpSpPr>
              <a:grpSpLocks noChangeAspect="1"/>
            </p:cNvGrpSpPr>
            <p:nvPr/>
          </p:nvGrpSpPr>
          <p:grpSpPr bwMode="auto">
            <a:xfrm>
              <a:off x="1722439" y="1592264"/>
              <a:ext cx="5030787" cy="1055687"/>
              <a:chOff x="992690" y="-24150"/>
              <a:chExt cx="7122558" cy="2809627"/>
            </a:xfrm>
          </p:grpSpPr>
          <p:grpSp>
            <p:nvGrpSpPr>
              <p:cNvPr id="52" name="Groupe 98"/>
              <p:cNvGrpSpPr>
                <a:grpSpLocks/>
              </p:cNvGrpSpPr>
              <p:nvPr/>
            </p:nvGrpSpPr>
            <p:grpSpPr bwMode="auto">
              <a:xfrm>
                <a:off x="1519088" y="-24150"/>
                <a:ext cx="6596160" cy="2809627"/>
                <a:chOff x="1519088" y="-24150"/>
                <a:chExt cx="6596160" cy="2809627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356966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6470025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60" name="Isosceles Triangle 5"/>
                <p:cNvSpPr/>
                <p:nvPr/>
              </p:nvSpPr>
              <p:spPr>
                <a:xfrm>
                  <a:off x="1907452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61" name="Isosceles Triangle 6"/>
                <p:cNvSpPr/>
                <p:nvPr/>
              </p:nvSpPr>
              <p:spPr>
                <a:xfrm>
                  <a:off x="3420069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62" name="Isosceles Triangle 9"/>
                <p:cNvSpPr/>
                <p:nvPr/>
              </p:nvSpPr>
              <p:spPr>
                <a:xfrm>
                  <a:off x="6011520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63" name="Isosceles Triangle 10"/>
                <p:cNvSpPr/>
                <p:nvPr/>
              </p:nvSpPr>
              <p:spPr>
                <a:xfrm flipV="1">
                  <a:off x="7524137" y="1179975"/>
                  <a:ext cx="143845" cy="502777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cxnSp>
              <p:nvCxnSpPr>
                <p:cNvPr id="64" name="Connecteur droit 90"/>
                <p:cNvCxnSpPr/>
                <p:nvPr/>
              </p:nvCxnSpPr>
              <p:spPr>
                <a:xfrm rot="16200000" flipH="1">
                  <a:off x="7059754" y="2223553"/>
                  <a:ext cx="1081601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4"/>
                <p:cNvCxnSpPr/>
                <p:nvPr/>
              </p:nvCxnSpPr>
              <p:spPr>
                <a:xfrm>
                  <a:off x="1691685" y="1682752"/>
                  <a:ext cx="62280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7078560" y="466203"/>
                  <a:ext cx="1036688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ECHO</a:t>
                  </a:r>
                </a:p>
              </p:txBody>
            </p:sp>
            <p:sp>
              <p:nvSpPr>
                <p:cNvPr id="67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1519088" y="-24150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68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3016400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69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5622975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cxnSp>
              <p:nvCxnSpPr>
                <p:cNvPr id="70" name="Straight Connector 19"/>
                <p:cNvCxnSpPr/>
                <p:nvPr/>
              </p:nvCxnSpPr>
              <p:spPr>
                <a:xfrm>
                  <a:off x="1691685" y="2768577"/>
                  <a:ext cx="62280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97"/>
                <p:cNvCxnSpPr/>
                <p:nvPr/>
              </p:nvCxnSpPr>
              <p:spPr>
                <a:xfrm rot="16200000" flipH="1">
                  <a:off x="910000" y="1678974"/>
                  <a:ext cx="2158976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98"/>
                <p:cNvCxnSpPr/>
                <p:nvPr/>
              </p:nvCxnSpPr>
              <p:spPr>
                <a:xfrm rot="16200000" flipH="1">
                  <a:off x="2427246" y="1681088"/>
                  <a:ext cx="2163203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cteur droit 99"/>
                <p:cNvCxnSpPr/>
                <p:nvPr/>
              </p:nvCxnSpPr>
              <p:spPr>
                <a:xfrm rot="16200000" flipH="1">
                  <a:off x="5014204" y="1672637"/>
                  <a:ext cx="2163203" cy="2022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avec flèche 101"/>
                <p:cNvCxnSpPr/>
                <p:nvPr/>
              </p:nvCxnSpPr>
              <p:spPr>
                <a:xfrm>
                  <a:off x="2714331" y="1915126"/>
                  <a:ext cx="4027651" cy="422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cteur droit avec flèche 102"/>
                <p:cNvCxnSpPr/>
                <p:nvPr/>
              </p:nvCxnSpPr>
              <p:spPr>
                <a:xfrm>
                  <a:off x="3509972" y="1429252"/>
                  <a:ext cx="259145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2071669" y="2036355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6177436" y="2048524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286249" y="736090"/>
                  <a:ext cx="936104" cy="573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1200" b="1" baseline="-25000"/>
                    <a:t>TM</a:t>
                  </a:r>
                  <a:endParaRPr lang="en-US" altLang="en-US" sz="1200" b="1" baseline="-25000"/>
                </a:p>
              </p:txBody>
            </p:sp>
          </p:grpSp>
          <p:cxnSp>
            <p:nvCxnSpPr>
              <p:cNvPr id="53" name="Connecteur droit avec flèche 79"/>
              <p:cNvCxnSpPr/>
              <p:nvPr/>
            </p:nvCxnSpPr>
            <p:spPr>
              <a:xfrm>
                <a:off x="1977127" y="1429252"/>
                <a:ext cx="15126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12"/>
              <p:cNvSpPr txBox="1">
                <a:spLocks noChangeArrowheads="1"/>
              </p:cNvSpPr>
              <p:nvPr/>
            </p:nvSpPr>
            <p:spPr bwMode="auto">
              <a:xfrm>
                <a:off x="2255903" y="773878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cxnSp>
            <p:nvCxnSpPr>
              <p:cNvPr id="55" name="Connecteur droit avec flèche 81"/>
              <p:cNvCxnSpPr/>
              <p:nvPr/>
            </p:nvCxnSpPr>
            <p:spPr>
              <a:xfrm>
                <a:off x="6090185" y="1429252"/>
                <a:ext cx="1512616" cy="422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12"/>
              <p:cNvSpPr txBox="1">
                <a:spLocks noChangeArrowheads="1"/>
              </p:cNvSpPr>
              <p:nvPr/>
            </p:nvSpPr>
            <p:spPr bwMode="auto">
              <a:xfrm>
                <a:off x="6368967" y="776421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sp>
            <p:nvSpPr>
              <p:cNvPr id="57" name="TextBox 12"/>
              <p:cNvSpPr txBox="1">
                <a:spLocks noChangeArrowheads="1"/>
              </p:cNvSpPr>
              <p:nvPr/>
            </p:nvSpPr>
            <p:spPr bwMode="auto">
              <a:xfrm>
                <a:off x="992690" y="1905645"/>
                <a:ext cx="936104" cy="736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en-US" sz="1200" b="1"/>
                  <a:t>g</a:t>
                </a:r>
                <a:endParaRPr lang="en-US" altLang="en-US" sz="1200" b="1" baseline="-25000"/>
              </a:p>
            </p:txBody>
          </p:sp>
        </p:grpSp>
        <p:sp>
          <p:nvSpPr>
            <p:cNvPr id="50" name="TextBox 12"/>
            <p:cNvSpPr txBox="1">
              <a:spLocks noChangeArrowheads="1"/>
            </p:cNvSpPr>
            <p:nvPr/>
          </p:nvSpPr>
          <p:spPr bwMode="auto">
            <a:xfrm>
              <a:off x="2949575" y="2306638"/>
              <a:ext cx="28575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200" b="1"/>
                <a:t>t</a:t>
              </a:r>
              <a:r>
                <a:rPr lang="fr-FR" altLang="en-US" sz="1200" b="1" baseline="-25000"/>
                <a:t>d</a:t>
              </a:r>
              <a:endParaRPr lang="en-US" altLang="en-US" sz="1200" b="1" baseline="-25000"/>
            </a:p>
          </p:txBody>
        </p:sp>
        <p:sp>
          <p:nvSpPr>
            <p:cNvPr id="51" name="Espace réservé du contenu 11"/>
            <p:cNvSpPr txBox="1">
              <a:spLocks/>
            </p:cNvSpPr>
            <p:nvPr/>
          </p:nvSpPr>
          <p:spPr>
            <a:xfrm>
              <a:off x="1257299" y="1192213"/>
              <a:ext cx="4062414" cy="50006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923925" algn="ctr" eaLnBrk="1" fontAlgn="auto" hangingPunct="1"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fr-FR" sz="1600" b="1" dirty="0">
                  <a:solidFill>
                    <a:schemeClr val="tx2"/>
                  </a:solidFill>
                  <a:latin typeface="+mn-lt"/>
                </a:rPr>
                <a:t>Diffusion </a:t>
              </a:r>
              <a:r>
                <a:rPr lang="en-US" sz="1600" b="1" dirty="0">
                  <a:solidFill>
                    <a:schemeClr val="tx2"/>
                  </a:solidFill>
                  <a:latin typeface="+mn-lt"/>
                </a:rPr>
                <a:t>Weighted</a:t>
              </a:r>
              <a:r>
                <a:rPr lang="fr-FR" sz="1600" b="1" dirty="0">
                  <a:solidFill>
                    <a:schemeClr val="tx2"/>
                  </a:solidFill>
                  <a:latin typeface="+mn-lt"/>
                </a:rPr>
                <a:t> NMR </a:t>
              </a:r>
            </a:p>
          </p:txBody>
        </p:sp>
      </p:grp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81" name="Rectangle 80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5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ZoneTexte 154"/>
          <p:cNvSpPr txBox="1"/>
          <p:nvPr/>
        </p:nvSpPr>
        <p:spPr>
          <a:xfrm>
            <a:off x="2094243" y="1647371"/>
            <a:ext cx="7356475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b = q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g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S(b) = diffusion weighted signal attenuation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baseline="-25000" dirty="0">
              <a:solidFill>
                <a:srgbClr val="1A6E1C"/>
              </a:solidFill>
            </a:endParaRPr>
          </a:p>
        </p:txBody>
      </p:sp>
      <p:pic>
        <p:nvPicPr>
          <p:cNvPr id="47" name="Image 127" descr="Fig1.tif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6814" b="54390"/>
          <a:stretch/>
        </p:blipFill>
        <p:spPr>
          <a:xfrm>
            <a:off x="5578705" y="2910564"/>
            <a:ext cx="1126897" cy="1330130"/>
          </a:xfrm>
          <a:prstGeom prst="rect">
            <a:avLst/>
          </a:prstGeom>
        </p:spPr>
      </p:pic>
      <p:sp>
        <p:nvSpPr>
          <p:cNvPr id="3584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28" b="50179"/>
          <a:stretch/>
        </p:blipFill>
        <p:spPr>
          <a:xfrm>
            <a:off x="7206505" y="2033927"/>
            <a:ext cx="4003668" cy="370954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9121140" y="212441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NAA</a:t>
            </a:r>
            <a:endParaRPr lang="en-US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Measuring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molecular diffusion with DW-MRS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grpSp>
        <p:nvGrpSpPr>
          <p:cNvPr id="51" name="Group 50"/>
          <p:cNvGrpSpPr/>
          <p:nvPr/>
        </p:nvGrpSpPr>
        <p:grpSpPr>
          <a:xfrm>
            <a:off x="-293205" y="919502"/>
            <a:ext cx="5495927" cy="1455738"/>
            <a:chOff x="1257299" y="1192213"/>
            <a:chExt cx="5495927" cy="1455738"/>
          </a:xfrm>
        </p:grpSpPr>
        <p:grpSp>
          <p:nvGrpSpPr>
            <p:cNvPr id="52" name="Groupe 130"/>
            <p:cNvGrpSpPr>
              <a:grpSpLocks noChangeAspect="1"/>
            </p:cNvGrpSpPr>
            <p:nvPr/>
          </p:nvGrpSpPr>
          <p:grpSpPr bwMode="auto">
            <a:xfrm>
              <a:off x="1722439" y="1592264"/>
              <a:ext cx="5030787" cy="1055687"/>
              <a:chOff x="992690" y="-24150"/>
              <a:chExt cx="7122558" cy="2809627"/>
            </a:xfrm>
          </p:grpSpPr>
          <p:grpSp>
            <p:nvGrpSpPr>
              <p:cNvPr id="55" name="Groupe 98"/>
              <p:cNvGrpSpPr>
                <a:grpSpLocks/>
              </p:cNvGrpSpPr>
              <p:nvPr/>
            </p:nvGrpSpPr>
            <p:grpSpPr bwMode="auto">
              <a:xfrm>
                <a:off x="1519088" y="-24150"/>
                <a:ext cx="6596160" cy="2809627"/>
                <a:chOff x="1519088" y="-24150"/>
                <a:chExt cx="6596160" cy="2809627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2356966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6470025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63" name="Isosceles Triangle 5"/>
                <p:cNvSpPr/>
                <p:nvPr/>
              </p:nvSpPr>
              <p:spPr>
                <a:xfrm>
                  <a:off x="1907452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64" name="Isosceles Triangle 6"/>
                <p:cNvSpPr/>
                <p:nvPr/>
              </p:nvSpPr>
              <p:spPr>
                <a:xfrm>
                  <a:off x="3420069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65" name="Isosceles Triangle 9"/>
                <p:cNvSpPr/>
                <p:nvPr/>
              </p:nvSpPr>
              <p:spPr>
                <a:xfrm>
                  <a:off x="6011520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66" name="Isosceles Triangle 10"/>
                <p:cNvSpPr/>
                <p:nvPr/>
              </p:nvSpPr>
              <p:spPr>
                <a:xfrm flipV="1">
                  <a:off x="7524137" y="1179975"/>
                  <a:ext cx="143845" cy="502777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cxnSp>
              <p:nvCxnSpPr>
                <p:cNvPr id="67" name="Connecteur droit 90"/>
                <p:cNvCxnSpPr/>
                <p:nvPr/>
              </p:nvCxnSpPr>
              <p:spPr>
                <a:xfrm rot="16200000" flipH="1">
                  <a:off x="7059754" y="2223553"/>
                  <a:ext cx="1081601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4"/>
                <p:cNvCxnSpPr/>
                <p:nvPr/>
              </p:nvCxnSpPr>
              <p:spPr>
                <a:xfrm>
                  <a:off x="1691685" y="1682752"/>
                  <a:ext cx="62280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7078560" y="466203"/>
                  <a:ext cx="1036688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ECHO</a:t>
                  </a:r>
                </a:p>
              </p:txBody>
            </p:sp>
            <p:sp>
              <p:nvSpPr>
                <p:cNvPr id="70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1519088" y="-24150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7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3016400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72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5622975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cxnSp>
              <p:nvCxnSpPr>
                <p:cNvPr id="73" name="Straight Connector 19"/>
                <p:cNvCxnSpPr/>
                <p:nvPr/>
              </p:nvCxnSpPr>
              <p:spPr>
                <a:xfrm>
                  <a:off x="1691685" y="2768577"/>
                  <a:ext cx="62280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97"/>
                <p:cNvCxnSpPr/>
                <p:nvPr/>
              </p:nvCxnSpPr>
              <p:spPr>
                <a:xfrm rot="16200000" flipH="1">
                  <a:off x="910000" y="1678974"/>
                  <a:ext cx="2158976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cteur droit 98"/>
                <p:cNvCxnSpPr/>
                <p:nvPr/>
              </p:nvCxnSpPr>
              <p:spPr>
                <a:xfrm rot="16200000" flipH="1">
                  <a:off x="2427246" y="1681088"/>
                  <a:ext cx="2163203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cteur droit 99"/>
                <p:cNvCxnSpPr/>
                <p:nvPr/>
              </p:nvCxnSpPr>
              <p:spPr>
                <a:xfrm rot="16200000" flipH="1">
                  <a:off x="5014204" y="1672637"/>
                  <a:ext cx="2163203" cy="2022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droit avec flèche 101"/>
                <p:cNvCxnSpPr/>
                <p:nvPr/>
              </p:nvCxnSpPr>
              <p:spPr>
                <a:xfrm>
                  <a:off x="2714331" y="1915126"/>
                  <a:ext cx="4027651" cy="422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cteur droit avec flèche 102"/>
                <p:cNvCxnSpPr/>
                <p:nvPr/>
              </p:nvCxnSpPr>
              <p:spPr>
                <a:xfrm>
                  <a:off x="3509972" y="1429252"/>
                  <a:ext cx="259145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2071669" y="2036355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6177436" y="2048524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286249" y="736090"/>
                  <a:ext cx="936104" cy="573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1200" b="1" baseline="-25000"/>
                    <a:t>TM</a:t>
                  </a:r>
                  <a:endParaRPr lang="en-US" altLang="en-US" sz="1200" b="1" baseline="-25000"/>
                </a:p>
              </p:txBody>
            </p:sp>
          </p:grpSp>
          <p:cxnSp>
            <p:nvCxnSpPr>
              <p:cNvPr id="56" name="Connecteur droit avec flèche 79"/>
              <p:cNvCxnSpPr/>
              <p:nvPr/>
            </p:nvCxnSpPr>
            <p:spPr>
              <a:xfrm>
                <a:off x="1977127" y="1429252"/>
                <a:ext cx="15126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12"/>
              <p:cNvSpPr txBox="1">
                <a:spLocks noChangeArrowheads="1"/>
              </p:cNvSpPr>
              <p:nvPr/>
            </p:nvSpPr>
            <p:spPr bwMode="auto">
              <a:xfrm>
                <a:off x="2255903" y="773878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cxnSp>
            <p:nvCxnSpPr>
              <p:cNvPr id="58" name="Connecteur droit avec flèche 81"/>
              <p:cNvCxnSpPr/>
              <p:nvPr/>
            </p:nvCxnSpPr>
            <p:spPr>
              <a:xfrm>
                <a:off x="6090185" y="1429252"/>
                <a:ext cx="1512616" cy="422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12"/>
              <p:cNvSpPr txBox="1">
                <a:spLocks noChangeArrowheads="1"/>
              </p:cNvSpPr>
              <p:nvPr/>
            </p:nvSpPr>
            <p:spPr bwMode="auto">
              <a:xfrm>
                <a:off x="6368967" y="776421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sp>
            <p:nvSpPr>
              <p:cNvPr id="60" name="TextBox 12"/>
              <p:cNvSpPr txBox="1">
                <a:spLocks noChangeArrowheads="1"/>
              </p:cNvSpPr>
              <p:nvPr/>
            </p:nvSpPr>
            <p:spPr bwMode="auto">
              <a:xfrm>
                <a:off x="992690" y="1905645"/>
                <a:ext cx="936104" cy="736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en-US" sz="1200" b="1"/>
                  <a:t>g</a:t>
                </a:r>
                <a:endParaRPr lang="en-US" altLang="en-US" sz="1200" b="1" baseline="-25000"/>
              </a:p>
            </p:txBody>
          </p:sp>
        </p:grpSp>
        <p:sp>
          <p:nvSpPr>
            <p:cNvPr id="53" name="TextBox 12"/>
            <p:cNvSpPr txBox="1">
              <a:spLocks noChangeArrowheads="1"/>
            </p:cNvSpPr>
            <p:nvPr/>
          </p:nvSpPr>
          <p:spPr bwMode="auto">
            <a:xfrm>
              <a:off x="2949575" y="2306638"/>
              <a:ext cx="28575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200" b="1"/>
                <a:t>t</a:t>
              </a:r>
              <a:r>
                <a:rPr lang="fr-FR" altLang="en-US" sz="1200" b="1" baseline="-25000"/>
                <a:t>d</a:t>
              </a:r>
              <a:endParaRPr lang="en-US" altLang="en-US" sz="1200" b="1" baseline="-25000"/>
            </a:p>
          </p:txBody>
        </p:sp>
        <p:sp>
          <p:nvSpPr>
            <p:cNvPr id="54" name="Espace réservé du contenu 11"/>
            <p:cNvSpPr txBox="1">
              <a:spLocks/>
            </p:cNvSpPr>
            <p:nvPr/>
          </p:nvSpPr>
          <p:spPr>
            <a:xfrm>
              <a:off x="1257299" y="1192213"/>
              <a:ext cx="4062414" cy="50006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923925" algn="ctr" eaLnBrk="1" fontAlgn="auto" hangingPunct="1"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fr-FR" sz="1600" b="1" dirty="0">
                  <a:solidFill>
                    <a:schemeClr val="tx2"/>
                  </a:solidFill>
                  <a:latin typeface="+mn-lt"/>
                </a:rPr>
                <a:t>Diffusion </a:t>
              </a:r>
              <a:r>
                <a:rPr lang="en-US" sz="1600" b="1" dirty="0">
                  <a:solidFill>
                    <a:schemeClr val="tx2"/>
                  </a:solidFill>
                  <a:latin typeface="+mn-lt"/>
                </a:rPr>
                <a:t>Weighted</a:t>
              </a:r>
              <a:r>
                <a:rPr lang="fr-FR" sz="1600" b="1" dirty="0">
                  <a:solidFill>
                    <a:schemeClr val="tx2"/>
                  </a:solidFill>
                  <a:latin typeface="+mn-lt"/>
                </a:rPr>
                <a:t> NMR </a:t>
              </a:r>
            </a:p>
          </p:txBody>
        </p: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93" name="Rectangle 92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2" name="Rounded Rectangular Callout 1"/>
          <p:cNvSpPr/>
          <p:nvPr/>
        </p:nvSpPr>
        <p:spPr>
          <a:xfrm>
            <a:off x="3939944" y="3224096"/>
            <a:ext cx="2913420" cy="1945510"/>
          </a:xfrm>
          <a:prstGeom prst="wedgeRoundRectCallout">
            <a:avLst>
              <a:gd name="adj1" fmla="val 100046"/>
              <a:gd name="adj2" fmla="val -416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How to estimate microstructural features </a:t>
            </a:r>
            <a:r>
              <a:rPr lang="en-US" sz="2400" smtClean="0"/>
              <a:t>from DW-MRS data?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2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ZoneTexte 154"/>
          <p:cNvSpPr txBox="1"/>
          <p:nvPr/>
        </p:nvSpPr>
        <p:spPr>
          <a:xfrm>
            <a:off x="506895" y="1128184"/>
            <a:ext cx="7356475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~10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spin trajectories &amp; phases</a:t>
            </a: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baseline="-25000" dirty="0">
              <a:solidFill>
                <a:srgbClr val="1A6E1C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38978" y="851177"/>
            <a:ext cx="5495926" cy="1455738"/>
            <a:chOff x="1257300" y="1192213"/>
            <a:chExt cx="5495926" cy="1455738"/>
          </a:xfrm>
        </p:grpSpPr>
        <p:sp>
          <p:nvSpPr>
            <p:cNvPr id="77" name="Espace réservé du contenu 11"/>
            <p:cNvSpPr txBox="1">
              <a:spLocks/>
            </p:cNvSpPr>
            <p:nvPr/>
          </p:nvSpPr>
          <p:spPr>
            <a:xfrm>
              <a:off x="1257300" y="1192213"/>
              <a:ext cx="2928938" cy="50006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923925" algn="ctr" eaLnBrk="1" fontAlgn="auto" hangingPunct="1"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fr-FR" sz="1400" dirty="0">
                  <a:solidFill>
                    <a:schemeClr val="tx2"/>
                  </a:solidFill>
                  <a:latin typeface="+mn-lt"/>
                </a:rPr>
                <a:t>Diffusion </a:t>
              </a:r>
              <a:r>
                <a:rPr lang="en-US" sz="1400" dirty="0">
                  <a:solidFill>
                    <a:schemeClr val="tx2"/>
                  </a:solidFill>
                  <a:latin typeface="+mn-lt"/>
                </a:rPr>
                <a:t>Weighted</a:t>
              </a:r>
              <a:r>
                <a:rPr lang="fr-FR" sz="1400" dirty="0">
                  <a:solidFill>
                    <a:schemeClr val="tx2"/>
                  </a:solidFill>
                  <a:latin typeface="+mn-lt"/>
                </a:rPr>
                <a:t> NMR </a:t>
              </a:r>
            </a:p>
          </p:txBody>
        </p:sp>
        <p:grpSp>
          <p:nvGrpSpPr>
            <p:cNvPr id="35844" name="Groupe 130"/>
            <p:cNvGrpSpPr>
              <a:grpSpLocks noChangeAspect="1"/>
            </p:cNvGrpSpPr>
            <p:nvPr/>
          </p:nvGrpSpPr>
          <p:grpSpPr bwMode="auto">
            <a:xfrm>
              <a:off x="1722439" y="1592264"/>
              <a:ext cx="5030787" cy="1055687"/>
              <a:chOff x="992690" y="-24150"/>
              <a:chExt cx="7122558" cy="2809627"/>
            </a:xfrm>
          </p:grpSpPr>
          <p:grpSp>
            <p:nvGrpSpPr>
              <p:cNvPr id="35854" name="Groupe 98"/>
              <p:cNvGrpSpPr>
                <a:grpSpLocks/>
              </p:cNvGrpSpPr>
              <p:nvPr/>
            </p:nvGrpSpPr>
            <p:grpSpPr bwMode="auto">
              <a:xfrm>
                <a:off x="1519088" y="-24150"/>
                <a:ext cx="6596160" cy="2809627"/>
                <a:chOff x="1519088" y="-24150"/>
                <a:chExt cx="6596160" cy="2809627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2356966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6470025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87" name="Isosceles Triangle 5"/>
                <p:cNvSpPr/>
                <p:nvPr/>
              </p:nvSpPr>
              <p:spPr>
                <a:xfrm>
                  <a:off x="1907452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88" name="Isosceles Triangle 6"/>
                <p:cNvSpPr/>
                <p:nvPr/>
              </p:nvSpPr>
              <p:spPr>
                <a:xfrm>
                  <a:off x="3420069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89" name="Isosceles Triangle 9"/>
                <p:cNvSpPr/>
                <p:nvPr/>
              </p:nvSpPr>
              <p:spPr>
                <a:xfrm>
                  <a:off x="6011520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90" name="Isosceles Triangle 10"/>
                <p:cNvSpPr/>
                <p:nvPr/>
              </p:nvSpPr>
              <p:spPr>
                <a:xfrm flipV="1">
                  <a:off x="7524137" y="1179975"/>
                  <a:ext cx="143845" cy="502777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cxnSp>
              <p:nvCxnSpPr>
                <p:cNvPr id="91" name="Connecteur droit 90"/>
                <p:cNvCxnSpPr/>
                <p:nvPr/>
              </p:nvCxnSpPr>
              <p:spPr>
                <a:xfrm rot="16200000" flipH="1">
                  <a:off x="7059754" y="2223553"/>
                  <a:ext cx="1081601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4"/>
                <p:cNvCxnSpPr/>
                <p:nvPr/>
              </p:nvCxnSpPr>
              <p:spPr>
                <a:xfrm>
                  <a:off x="1691685" y="1682752"/>
                  <a:ext cx="62280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868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7078560" y="466203"/>
                  <a:ext cx="1036688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ECHO</a:t>
                  </a:r>
                </a:p>
              </p:txBody>
            </p:sp>
            <p:sp>
              <p:nvSpPr>
                <p:cNvPr id="35869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1519088" y="-24150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35870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3016400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35871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5622975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cxnSp>
              <p:nvCxnSpPr>
                <p:cNvPr id="97" name="Straight Connector 19"/>
                <p:cNvCxnSpPr/>
                <p:nvPr/>
              </p:nvCxnSpPr>
              <p:spPr>
                <a:xfrm>
                  <a:off x="1691685" y="2768577"/>
                  <a:ext cx="62280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97"/>
                <p:cNvCxnSpPr/>
                <p:nvPr/>
              </p:nvCxnSpPr>
              <p:spPr>
                <a:xfrm rot="16200000" flipH="1">
                  <a:off x="910000" y="1678974"/>
                  <a:ext cx="2158976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98"/>
                <p:cNvCxnSpPr/>
                <p:nvPr/>
              </p:nvCxnSpPr>
              <p:spPr>
                <a:xfrm rot="16200000" flipH="1">
                  <a:off x="2427246" y="1681088"/>
                  <a:ext cx="2163203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/>
                <p:cNvCxnSpPr/>
                <p:nvPr/>
              </p:nvCxnSpPr>
              <p:spPr>
                <a:xfrm rot="16200000" flipH="1">
                  <a:off x="5014204" y="1672637"/>
                  <a:ext cx="2163203" cy="2022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avec flèche 101"/>
                <p:cNvCxnSpPr/>
                <p:nvPr/>
              </p:nvCxnSpPr>
              <p:spPr>
                <a:xfrm>
                  <a:off x="2714331" y="1915126"/>
                  <a:ext cx="4027651" cy="422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cteur droit avec flèche 102"/>
                <p:cNvCxnSpPr/>
                <p:nvPr/>
              </p:nvCxnSpPr>
              <p:spPr>
                <a:xfrm>
                  <a:off x="3509972" y="1429252"/>
                  <a:ext cx="259145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878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2071669" y="2036355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79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6177436" y="2048524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80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286249" y="736090"/>
                  <a:ext cx="936104" cy="573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1200" b="1" baseline="-25000"/>
                    <a:t>TM</a:t>
                  </a:r>
                  <a:endParaRPr lang="en-US" altLang="en-US" sz="1200" b="1" baseline="-25000"/>
                </a:p>
              </p:txBody>
            </p:sp>
          </p:grpSp>
          <p:cxnSp>
            <p:nvCxnSpPr>
              <p:cNvPr id="80" name="Connecteur droit avec flèche 79"/>
              <p:cNvCxnSpPr/>
              <p:nvPr/>
            </p:nvCxnSpPr>
            <p:spPr>
              <a:xfrm>
                <a:off x="1977127" y="1429252"/>
                <a:ext cx="15126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56" name="TextBox 12"/>
              <p:cNvSpPr txBox="1">
                <a:spLocks noChangeArrowheads="1"/>
              </p:cNvSpPr>
              <p:nvPr/>
            </p:nvSpPr>
            <p:spPr bwMode="auto">
              <a:xfrm>
                <a:off x="2255903" y="773878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cxnSp>
            <p:nvCxnSpPr>
              <p:cNvPr id="82" name="Connecteur droit avec flèche 81"/>
              <p:cNvCxnSpPr/>
              <p:nvPr/>
            </p:nvCxnSpPr>
            <p:spPr>
              <a:xfrm>
                <a:off x="6090185" y="1429252"/>
                <a:ext cx="1512616" cy="422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58" name="TextBox 12"/>
              <p:cNvSpPr txBox="1">
                <a:spLocks noChangeArrowheads="1"/>
              </p:cNvSpPr>
              <p:nvPr/>
            </p:nvSpPr>
            <p:spPr bwMode="auto">
              <a:xfrm>
                <a:off x="6368967" y="776421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sp>
            <p:nvSpPr>
              <p:cNvPr id="35859" name="TextBox 12"/>
              <p:cNvSpPr txBox="1">
                <a:spLocks noChangeArrowheads="1"/>
              </p:cNvSpPr>
              <p:nvPr/>
            </p:nvSpPr>
            <p:spPr bwMode="auto">
              <a:xfrm>
                <a:off x="992690" y="1905645"/>
                <a:ext cx="936104" cy="736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en-US" sz="1200" b="1"/>
                  <a:t>g</a:t>
                </a:r>
                <a:endParaRPr lang="en-US" altLang="en-US" sz="1200" b="1" baseline="-25000"/>
              </a:p>
            </p:txBody>
          </p:sp>
        </p:grpSp>
        <p:sp>
          <p:nvSpPr>
            <p:cNvPr id="35845" name="TextBox 12"/>
            <p:cNvSpPr txBox="1">
              <a:spLocks noChangeArrowheads="1"/>
            </p:cNvSpPr>
            <p:nvPr/>
          </p:nvSpPr>
          <p:spPr bwMode="auto">
            <a:xfrm>
              <a:off x="2949575" y="2306638"/>
              <a:ext cx="28575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200" b="1"/>
                <a:t>t</a:t>
              </a:r>
              <a:r>
                <a:rPr lang="fr-FR" altLang="en-US" sz="1200" b="1" baseline="-25000"/>
                <a:t>d</a:t>
              </a:r>
              <a:endParaRPr lang="en-US" altLang="en-US" sz="1200" b="1" baseline="-25000"/>
            </a:p>
          </p:txBody>
        </p:sp>
      </p:grpSp>
      <p:sp>
        <p:nvSpPr>
          <p:cNvPr id="3584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" name="Titre 1"/>
          <p:cNvSpPr txBox="1">
            <a:spLocks/>
          </p:cNvSpPr>
          <p:nvPr/>
        </p:nvSpPr>
        <p:spPr bwMode="auto">
          <a:xfrm>
            <a:off x="166338" y="-6300"/>
            <a:ext cx="9781220" cy="50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Simulating intra-cellular diffusion to characterize cell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morphology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52" name="Rectangle 51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600730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ZoneTexte 154"/>
          <p:cNvSpPr txBox="1"/>
          <p:nvPr/>
        </p:nvSpPr>
        <p:spPr>
          <a:xfrm>
            <a:off x="506895" y="1128184"/>
            <a:ext cx="7356475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spin trajectories &amp; phases</a:t>
            </a:r>
            <a:endParaRPr lang="fr-FR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S(b) ≈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 -b ADC(t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];	</a:t>
            </a:r>
            <a:endParaRPr lang="en-US" baseline="-25000" dirty="0">
              <a:solidFill>
                <a:srgbClr val="1A6E1C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38978" y="851177"/>
            <a:ext cx="5495926" cy="1455738"/>
            <a:chOff x="1257300" y="1192213"/>
            <a:chExt cx="5495926" cy="1455738"/>
          </a:xfrm>
        </p:grpSpPr>
        <p:sp>
          <p:nvSpPr>
            <p:cNvPr id="77" name="Espace réservé du contenu 11"/>
            <p:cNvSpPr txBox="1">
              <a:spLocks/>
            </p:cNvSpPr>
            <p:nvPr/>
          </p:nvSpPr>
          <p:spPr>
            <a:xfrm>
              <a:off x="1257300" y="1192213"/>
              <a:ext cx="2928938" cy="50006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923925" algn="ctr" eaLnBrk="1" fontAlgn="auto" hangingPunct="1"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fr-FR" sz="1400" dirty="0">
                  <a:solidFill>
                    <a:schemeClr val="tx2"/>
                  </a:solidFill>
                  <a:latin typeface="+mn-lt"/>
                </a:rPr>
                <a:t>Diffusion </a:t>
              </a:r>
              <a:r>
                <a:rPr lang="en-US" sz="1400" dirty="0">
                  <a:solidFill>
                    <a:schemeClr val="tx2"/>
                  </a:solidFill>
                  <a:latin typeface="+mn-lt"/>
                </a:rPr>
                <a:t>Weighted</a:t>
              </a:r>
              <a:r>
                <a:rPr lang="fr-FR" sz="1400" dirty="0">
                  <a:solidFill>
                    <a:schemeClr val="tx2"/>
                  </a:solidFill>
                  <a:latin typeface="+mn-lt"/>
                </a:rPr>
                <a:t> NMR </a:t>
              </a:r>
            </a:p>
          </p:txBody>
        </p:sp>
        <p:grpSp>
          <p:nvGrpSpPr>
            <p:cNvPr id="35844" name="Groupe 130"/>
            <p:cNvGrpSpPr>
              <a:grpSpLocks noChangeAspect="1"/>
            </p:cNvGrpSpPr>
            <p:nvPr/>
          </p:nvGrpSpPr>
          <p:grpSpPr bwMode="auto">
            <a:xfrm>
              <a:off x="1722439" y="1592264"/>
              <a:ext cx="5030787" cy="1055687"/>
              <a:chOff x="992690" y="-24150"/>
              <a:chExt cx="7122558" cy="2809627"/>
            </a:xfrm>
          </p:grpSpPr>
          <p:grpSp>
            <p:nvGrpSpPr>
              <p:cNvPr id="35854" name="Groupe 98"/>
              <p:cNvGrpSpPr>
                <a:grpSpLocks/>
              </p:cNvGrpSpPr>
              <p:nvPr/>
            </p:nvGrpSpPr>
            <p:grpSpPr bwMode="auto">
              <a:xfrm>
                <a:off x="1519088" y="-24150"/>
                <a:ext cx="6596160" cy="2809627"/>
                <a:chOff x="1519088" y="-24150"/>
                <a:chExt cx="6596160" cy="2809627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2356966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6470025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87" name="Isosceles Triangle 5"/>
                <p:cNvSpPr/>
                <p:nvPr/>
              </p:nvSpPr>
              <p:spPr>
                <a:xfrm>
                  <a:off x="1907452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88" name="Isosceles Triangle 6"/>
                <p:cNvSpPr/>
                <p:nvPr/>
              </p:nvSpPr>
              <p:spPr>
                <a:xfrm>
                  <a:off x="3420069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89" name="Isosceles Triangle 9"/>
                <p:cNvSpPr/>
                <p:nvPr/>
              </p:nvSpPr>
              <p:spPr>
                <a:xfrm>
                  <a:off x="6011520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90" name="Isosceles Triangle 10"/>
                <p:cNvSpPr/>
                <p:nvPr/>
              </p:nvSpPr>
              <p:spPr>
                <a:xfrm flipV="1">
                  <a:off x="7524137" y="1179975"/>
                  <a:ext cx="143845" cy="502777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cxnSp>
              <p:nvCxnSpPr>
                <p:cNvPr id="91" name="Connecteur droit 90"/>
                <p:cNvCxnSpPr/>
                <p:nvPr/>
              </p:nvCxnSpPr>
              <p:spPr>
                <a:xfrm rot="16200000" flipH="1">
                  <a:off x="7059754" y="2223553"/>
                  <a:ext cx="1081601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4"/>
                <p:cNvCxnSpPr/>
                <p:nvPr/>
              </p:nvCxnSpPr>
              <p:spPr>
                <a:xfrm>
                  <a:off x="1691685" y="1682752"/>
                  <a:ext cx="62280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868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7078560" y="466203"/>
                  <a:ext cx="1036688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ECHO</a:t>
                  </a:r>
                </a:p>
              </p:txBody>
            </p:sp>
            <p:sp>
              <p:nvSpPr>
                <p:cNvPr id="35869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1519088" y="-24150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35870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3016400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35871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5622975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cxnSp>
              <p:nvCxnSpPr>
                <p:cNvPr id="97" name="Straight Connector 19"/>
                <p:cNvCxnSpPr/>
                <p:nvPr/>
              </p:nvCxnSpPr>
              <p:spPr>
                <a:xfrm>
                  <a:off x="1691685" y="2768577"/>
                  <a:ext cx="62280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97"/>
                <p:cNvCxnSpPr/>
                <p:nvPr/>
              </p:nvCxnSpPr>
              <p:spPr>
                <a:xfrm rot="16200000" flipH="1">
                  <a:off x="910000" y="1678974"/>
                  <a:ext cx="2158976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98"/>
                <p:cNvCxnSpPr/>
                <p:nvPr/>
              </p:nvCxnSpPr>
              <p:spPr>
                <a:xfrm rot="16200000" flipH="1">
                  <a:off x="2427246" y="1681088"/>
                  <a:ext cx="2163203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/>
                <p:cNvCxnSpPr/>
                <p:nvPr/>
              </p:nvCxnSpPr>
              <p:spPr>
                <a:xfrm rot="16200000" flipH="1">
                  <a:off x="5014204" y="1672637"/>
                  <a:ext cx="2163203" cy="2022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avec flèche 101"/>
                <p:cNvCxnSpPr/>
                <p:nvPr/>
              </p:nvCxnSpPr>
              <p:spPr>
                <a:xfrm>
                  <a:off x="2714331" y="1915126"/>
                  <a:ext cx="4027651" cy="422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cteur droit avec flèche 102"/>
                <p:cNvCxnSpPr/>
                <p:nvPr/>
              </p:nvCxnSpPr>
              <p:spPr>
                <a:xfrm>
                  <a:off x="3509972" y="1429252"/>
                  <a:ext cx="259145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878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2071669" y="2036355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79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6177436" y="2048524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80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286249" y="736090"/>
                  <a:ext cx="936104" cy="573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1200" b="1" baseline="-25000"/>
                    <a:t>TM</a:t>
                  </a:r>
                  <a:endParaRPr lang="en-US" altLang="en-US" sz="1200" b="1" baseline="-25000"/>
                </a:p>
              </p:txBody>
            </p:sp>
          </p:grpSp>
          <p:cxnSp>
            <p:nvCxnSpPr>
              <p:cNvPr id="80" name="Connecteur droit avec flèche 79"/>
              <p:cNvCxnSpPr/>
              <p:nvPr/>
            </p:nvCxnSpPr>
            <p:spPr>
              <a:xfrm>
                <a:off x="1977127" y="1429252"/>
                <a:ext cx="15126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56" name="TextBox 12"/>
              <p:cNvSpPr txBox="1">
                <a:spLocks noChangeArrowheads="1"/>
              </p:cNvSpPr>
              <p:nvPr/>
            </p:nvSpPr>
            <p:spPr bwMode="auto">
              <a:xfrm>
                <a:off x="2255903" y="773878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cxnSp>
            <p:nvCxnSpPr>
              <p:cNvPr id="82" name="Connecteur droit avec flèche 81"/>
              <p:cNvCxnSpPr/>
              <p:nvPr/>
            </p:nvCxnSpPr>
            <p:spPr>
              <a:xfrm>
                <a:off x="6090185" y="1429252"/>
                <a:ext cx="1512616" cy="422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58" name="TextBox 12"/>
              <p:cNvSpPr txBox="1">
                <a:spLocks noChangeArrowheads="1"/>
              </p:cNvSpPr>
              <p:nvPr/>
            </p:nvSpPr>
            <p:spPr bwMode="auto">
              <a:xfrm>
                <a:off x="6368967" y="776421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sp>
            <p:nvSpPr>
              <p:cNvPr id="35859" name="TextBox 12"/>
              <p:cNvSpPr txBox="1">
                <a:spLocks noChangeArrowheads="1"/>
              </p:cNvSpPr>
              <p:nvPr/>
            </p:nvSpPr>
            <p:spPr bwMode="auto">
              <a:xfrm>
                <a:off x="992690" y="1905645"/>
                <a:ext cx="936104" cy="736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en-US" sz="1200" b="1"/>
                  <a:t>g</a:t>
                </a:r>
                <a:endParaRPr lang="en-US" altLang="en-US" sz="1200" b="1" baseline="-25000"/>
              </a:p>
            </p:txBody>
          </p:sp>
        </p:grpSp>
        <p:sp>
          <p:nvSpPr>
            <p:cNvPr id="35845" name="TextBox 12"/>
            <p:cNvSpPr txBox="1">
              <a:spLocks noChangeArrowheads="1"/>
            </p:cNvSpPr>
            <p:nvPr/>
          </p:nvSpPr>
          <p:spPr bwMode="auto">
            <a:xfrm>
              <a:off x="2949575" y="2306638"/>
              <a:ext cx="28575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200" b="1"/>
                <a:t>t</a:t>
              </a:r>
              <a:r>
                <a:rPr lang="fr-FR" altLang="en-US" sz="1200" b="1" baseline="-25000"/>
                <a:t>d</a:t>
              </a:r>
              <a:endParaRPr lang="en-US" altLang="en-US" sz="1200" b="1" baseline="-25000"/>
            </a:p>
          </p:txBody>
        </p:sp>
      </p:grpSp>
      <p:sp>
        <p:nvSpPr>
          <p:cNvPr id="3584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" name="Titre 1"/>
          <p:cNvSpPr txBox="1">
            <a:spLocks/>
          </p:cNvSpPr>
          <p:nvPr/>
        </p:nvSpPr>
        <p:spPr bwMode="auto">
          <a:xfrm>
            <a:off x="166338" y="-6300"/>
            <a:ext cx="9781220" cy="50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Simulating intra-cellular diffusion to characterize cell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morphology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45" name="ZoneTexte 8"/>
          <p:cNvSpPr txBox="1">
            <a:spLocks noChangeArrowheads="1"/>
          </p:cNvSpPr>
          <p:nvPr/>
        </p:nvSpPr>
        <p:spPr bwMode="auto">
          <a:xfrm>
            <a:off x="5326173" y="729988"/>
            <a:ext cx="68658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 err="1" smtClean="0"/>
              <a:t>ArXiv</a:t>
            </a:r>
            <a:r>
              <a:rPr lang="fr-FR" altLang="en-US" sz="1200" i="1" dirty="0" smtClean="0"/>
              <a:t> </a:t>
            </a:r>
            <a:r>
              <a:rPr lang="fr-FR" altLang="en-US" sz="1200" i="1" dirty="0" err="1" smtClean="0"/>
              <a:t>preprint</a:t>
            </a:r>
            <a:r>
              <a:rPr lang="fr-FR" altLang="en-US" sz="1200" i="1" dirty="0" smtClean="0"/>
              <a:t> (2018</a:t>
            </a:r>
            <a:r>
              <a:rPr lang="is-IS" sz="1200" dirty="0" smtClean="0"/>
              <a:t>) </a:t>
            </a:r>
            <a:r>
              <a:rPr lang="is-IS" sz="1200" b="1" dirty="0" smtClean="0"/>
              <a:t>arXiv:1806.07125</a:t>
            </a:r>
            <a:endParaRPr lang="fr-FR" altLang="en-US" sz="1200" b="1" dirty="0"/>
          </a:p>
        </p:txBody>
      </p: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52" name="Rectangle 51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40" y="1015888"/>
            <a:ext cx="6236327" cy="5676941"/>
          </a:xfrm>
          <a:prstGeom prst="rect">
            <a:avLst/>
          </a:prstGeom>
        </p:spPr>
      </p:pic>
      <p:sp>
        <p:nvSpPr>
          <p:cNvPr id="46" name="ZoneTexte 154"/>
          <p:cNvSpPr txBox="1"/>
          <p:nvPr/>
        </p:nvSpPr>
        <p:spPr>
          <a:xfrm>
            <a:off x="421612" y="4659591"/>
            <a:ext cx="452087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 smtClean="0"/>
              <a:t>Numerical simulations can help us to identify the relevant microstructural features </a:t>
            </a:r>
            <a:endParaRPr lang="fr-FR" sz="2000" dirty="0"/>
          </a:p>
        </p:txBody>
      </p:sp>
      <p:sp>
        <p:nvSpPr>
          <p:cNvPr id="47" name="Oval 46"/>
          <p:cNvSpPr/>
          <p:nvPr/>
        </p:nvSpPr>
        <p:spPr>
          <a:xfrm>
            <a:off x="2352459" y="3466439"/>
            <a:ext cx="873341" cy="660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  <p:bldLst>
      <p:bldP spid="45" grpId="0"/>
      <p:bldP spid="46" grpId="0" animBg="1"/>
      <p:bldP spid="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5574890" y="4107852"/>
            <a:ext cx="2487562" cy="4292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74890" y="1497912"/>
            <a:ext cx="2487562" cy="4292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146057" y="32786"/>
            <a:ext cx="9420288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Tuning the DW-MRS experiment to measure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cell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morphology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6058" y="1828449"/>
            <a:ext cx="1812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long-range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cell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morphology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6057" y="4531890"/>
            <a:ext cx="1812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short-range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cell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morphology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grpSp>
        <p:nvGrpSpPr>
          <p:cNvPr id="6" name="Group 5"/>
          <p:cNvGrpSpPr/>
          <p:nvPr/>
        </p:nvGrpSpPr>
        <p:grpSpPr>
          <a:xfrm>
            <a:off x="2452662" y="1008607"/>
            <a:ext cx="9285828" cy="2286016"/>
            <a:chOff x="2452662" y="1008607"/>
            <a:chExt cx="9285828" cy="2286016"/>
          </a:xfrm>
        </p:grpSpPr>
        <p:sp>
          <p:nvSpPr>
            <p:cNvPr id="12" name="ZoneTexte 43"/>
            <p:cNvSpPr txBox="1"/>
            <p:nvPr/>
          </p:nvSpPr>
          <p:spPr>
            <a:xfrm>
              <a:off x="5681657" y="1115534"/>
              <a:ext cx="428628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Long t</a:t>
              </a:r>
              <a:r>
                <a:rPr lang="en-US" sz="1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(weak g) </a:t>
              </a:r>
            </a:p>
            <a:p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fr-FR" sz="1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≳ 100 ms; b ≲ 5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ms/μm</a:t>
              </a:r>
              <a:r>
                <a:rPr lang="fr-FR" sz="1400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→</a:t>
              </a:r>
              <a:r>
                <a:rPr lang="en-US" sz="1400" dirty="0" smtClean="0"/>
                <a:t> Segments length</a:t>
              </a:r>
            </a:p>
            <a:p>
              <a:endParaRPr lang="en-US" sz="1400" dirty="0" smtClean="0"/>
            </a:p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→ </a:t>
              </a:r>
              <a:r>
                <a:rPr lang="en-US" sz="1400" dirty="0" smtClean="0"/>
                <a:t>Number of consecutive bifurcation</a:t>
              </a:r>
            </a:p>
            <a:p>
              <a:endParaRPr lang="en-US" sz="1400" dirty="0" smtClean="0"/>
            </a:p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× </a:t>
              </a:r>
              <a:r>
                <a:rPr lang="en-US" sz="1400" dirty="0" smtClean="0"/>
                <a:t>Segments and soma diameter</a:t>
              </a:r>
              <a:endParaRPr lang="fr-FR" sz="1400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452662" y="1008607"/>
              <a:ext cx="2928958" cy="2286016"/>
              <a:chOff x="2452662" y="1008607"/>
              <a:chExt cx="2928958" cy="228601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452662" y="1008607"/>
                <a:ext cx="2928958" cy="2286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Image 41" descr="stemcell9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12225" y="1127733"/>
                <a:ext cx="2786082" cy="2089562"/>
              </a:xfrm>
              <a:prstGeom prst="rect">
                <a:avLst/>
              </a:prstGeom>
            </p:spPr>
          </p:pic>
          <p:pic>
            <p:nvPicPr>
              <p:cNvPr id="15" name="Picture 14" descr="Step2.pdf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38" b="1624"/>
              <a:stretch/>
            </p:blipFill>
            <p:spPr>
              <a:xfrm>
                <a:off x="2465914" y="1114481"/>
                <a:ext cx="2832393" cy="2102814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9209156" y="1365372"/>
              <a:ext cx="2529334" cy="1450085"/>
              <a:chOff x="1590260" y="1889173"/>
              <a:chExt cx="4124740" cy="2364743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1590260" y="1889173"/>
                <a:ext cx="4124740" cy="236474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kumimoji="0" lang="fr-FR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116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2047095" y="2105314"/>
                <a:ext cx="3459384" cy="1717718"/>
                <a:chOff x="950913" y="2702035"/>
                <a:chExt cx="5411787" cy="2640011"/>
              </a:xfrm>
            </p:grpSpPr>
            <p:cxnSp>
              <p:nvCxnSpPr>
                <p:cNvPr id="21" name="Straight Connector 4"/>
                <p:cNvCxnSpPr/>
                <p:nvPr/>
              </p:nvCxnSpPr>
              <p:spPr bwMode="auto">
                <a:xfrm>
                  <a:off x="950913" y="3967273"/>
                  <a:ext cx="5411787" cy="0"/>
                </a:xfrm>
                <a:prstGeom prst="line">
                  <a:avLst/>
                </a:prstGeom>
                <a:ln w="38100">
                  <a:solidFill>
                    <a:srgbClr val="000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 bwMode="auto">
                <a:xfrm>
                  <a:off x="1068388" y="3537060"/>
                  <a:ext cx="93662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/>
                </a:p>
              </p:txBody>
            </p:sp>
            <p:sp>
              <p:nvSpPr>
                <p:cNvPr id="33" name="Rectangle 32"/>
                <p:cNvSpPr/>
                <p:nvPr/>
              </p:nvSpPr>
              <p:spPr bwMode="auto">
                <a:xfrm>
                  <a:off x="1938338" y="3540235"/>
                  <a:ext cx="93662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/>
                </a:p>
              </p:txBody>
            </p:sp>
            <p:sp>
              <p:nvSpPr>
                <p:cNvPr id="34" name="Rectangle 33"/>
                <p:cNvSpPr/>
                <p:nvPr/>
              </p:nvSpPr>
              <p:spPr bwMode="auto">
                <a:xfrm>
                  <a:off x="4466381" y="3540235"/>
                  <a:ext cx="95250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/>
                </a:p>
              </p:txBody>
            </p:sp>
            <p:grpSp>
              <p:nvGrpSpPr>
                <p:cNvPr id="35" name="Groupe 79"/>
                <p:cNvGrpSpPr>
                  <a:grpSpLocks/>
                </p:cNvGrpSpPr>
                <p:nvPr/>
              </p:nvGrpSpPr>
              <p:grpSpPr bwMode="auto">
                <a:xfrm>
                  <a:off x="4810925" y="2702035"/>
                  <a:ext cx="1458911" cy="1254125"/>
                  <a:chOff x="8029992" y="3140968"/>
                  <a:chExt cx="1116223" cy="1008008"/>
                </a:xfrm>
              </p:grpSpPr>
              <p:sp>
                <p:nvSpPr>
                  <p:cNvPr id="50" name="Arco 78"/>
                  <p:cNvSpPr/>
                  <p:nvPr/>
                </p:nvSpPr>
                <p:spPr bwMode="auto">
                  <a:xfrm rot="5400000">
                    <a:off x="7778019" y="3392941"/>
                    <a:ext cx="1008008" cy="504062"/>
                  </a:xfrm>
                  <a:prstGeom prst="arc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050">
                      <a:latin typeface="Times" charset="0"/>
                    </a:endParaRPr>
                  </a:p>
                </p:txBody>
              </p:sp>
              <p:sp>
                <p:nvSpPr>
                  <p:cNvPr id="51" name="Arco 79"/>
                  <p:cNvSpPr/>
                  <p:nvPr/>
                </p:nvSpPr>
                <p:spPr bwMode="auto">
                  <a:xfrm rot="10800000">
                    <a:off x="8534053" y="3212422"/>
                    <a:ext cx="612162" cy="936554"/>
                  </a:xfrm>
                  <a:prstGeom prst="arc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050">
                      <a:latin typeface="Times" charset="0"/>
                    </a:endParaRPr>
                  </a:p>
                </p:txBody>
              </p:sp>
            </p:grpSp>
            <p:grpSp>
              <p:nvGrpSpPr>
                <p:cNvPr id="46" name="Group 45"/>
                <p:cNvGrpSpPr>
                  <a:grpSpLocks/>
                </p:cNvGrpSpPr>
                <p:nvPr/>
              </p:nvGrpSpPr>
              <p:grpSpPr bwMode="auto">
                <a:xfrm>
                  <a:off x="950913" y="5027720"/>
                  <a:ext cx="5411787" cy="314326"/>
                  <a:chOff x="951347" y="2890513"/>
                  <a:chExt cx="5411353" cy="314198"/>
                </a:xfrm>
              </p:grpSpPr>
              <p:cxnSp>
                <p:nvCxnSpPr>
                  <p:cNvPr id="47" name="Straight Connector 30"/>
                  <p:cNvCxnSpPr/>
                  <p:nvPr/>
                </p:nvCxnSpPr>
                <p:spPr bwMode="auto">
                  <a:xfrm>
                    <a:off x="951347" y="3203124"/>
                    <a:ext cx="5411353" cy="1587"/>
                  </a:xfrm>
                  <a:prstGeom prst="line">
                    <a:avLst/>
                  </a:prstGeom>
                  <a:ln w="38100">
                    <a:solidFill>
                      <a:srgbClr val="000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Rectangle 48"/>
                  <p:cNvSpPr/>
                  <p:nvPr/>
                </p:nvSpPr>
                <p:spPr bwMode="auto">
                  <a:xfrm>
                    <a:off x="1478355" y="2890513"/>
                    <a:ext cx="292077" cy="312610"/>
                  </a:xfrm>
                  <a:prstGeom prst="rect">
                    <a:avLst/>
                  </a:prstGeom>
                  <a:solidFill>
                    <a:srgbClr val="FFC000"/>
                  </a:solidFill>
                  <a:ln w="3810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</p:grpSp>
            <p:sp>
              <p:nvSpPr>
                <p:cNvPr id="37" name="Rectangle 36"/>
                <p:cNvSpPr/>
                <p:nvPr/>
              </p:nvSpPr>
              <p:spPr bwMode="auto">
                <a:xfrm>
                  <a:off x="4716987" y="5008673"/>
                  <a:ext cx="292100" cy="312737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  <a:ln w="38100">
                  <a:solidFill>
                    <a:srgbClr val="000074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/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3208391" y="1991141"/>
                <a:ext cx="1325879" cy="501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/>
                  <a:t>STEAM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452662" y="3712048"/>
            <a:ext cx="9285828" cy="2328878"/>
            <a:chOff x="2452662" y="3712048"/>
            <a:chExt cx="9285828" cy="2328878"/>
          </a:xfrm>
        </p:grpSpPr>
        <p:sp>
          <p:nvSpPr>
            <p:cNvPr id="43" name="Rectangle 42"/>
            <p:cNvSpPr/>
            <p:nvPr/>
          </p:nvSpPr>
          <p:spPr>
            <a:xfrm>
              <a:off x="2452662" y="3712048"/>
              <a:ext cx="2928958" cy="22860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Image 41" descr="stemcell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2225" y="3831174"/>
              <a:ext cx="2786082" cy="2089562"/>
            </a:xfrm>
            <a:prstGeom prst="rect">
              <a:avLst/>
            </a:prstGeom>
          </p:spPr>
        </p:pic>
        <p:pic>
          <p:nvPicPr>
            <p:cNvPr id="41" name="Image 40" descr="Fig2.tif"/>
            <p:cNvPicPr>
              <a:picLocks noChangeAspect="1"/>
            </p:cNvPicPr>
            <p:nvPr/>
          </p:nvPicPr>
          <p:blipFill>
            <a:blip r:embed="rId6"/>
            <a:srcRect l="6100" t="3204" r="60786" b="59523"/>
            <a:stretch>
              <a:fillRect/>
            </a:stretch>
          </p:blipFill>
          <p:spPr>
            <a:xfrm>
              <a:off x="2535975" y="3854924"/>
              <a:ext cx="2714644" cy="2063128"/>
            </a:xfrm>
            <a:prstGeom prst="rect">
              <a:avLst/>
            </a:prstGeom>
          </p:spPr>
        </p:pic>
        <p:sp>
          <p:nvSpPr>
            <p:cNvPr id="44" name="ZoneTexte 43"/>
            <p:cNvSpPr txBox="1"/>
            <p:nvPr/>
          </p:nvSpPr>
          <p:spPr>
            <a:xfrm>
              <a:off x="5681657" y="3732602"/>
              <a:ext cx="42862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Strong g (short t</a:t>
              </a:r>
              <a:r>
                <a:rPr lang="en-US" sz="1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fr-FR" sz="1400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≲ 80 ms; b &gt;&gt; 1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ms/μm</a:t>
              </a:r>
              <a:r>
                <a:rPr lang="fr-FR" sz="1400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×</a:t>
              </a:r>
              <a:r>
                <a:rPr lang="en-US" sz="1400" dirty="0" smtClean="0"/>
                <a:t> Segments length</a:t>
              </a:r>
            </a:p>
            <a:p>
              <a:endParaRPr lang="en-US" sz="1400" dirty="0" smtClean="0"/>
            </a:p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×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400" dirty="0" smtClean="0"/>
                <a:t>Number of consecutive bifurcation</a:t>
              </a:r>
            </a:p>
            <a:p>
              <a:endParaRPr lang="en-US" sz="1400" dirty="0" smtClean="0"/>
            </a:p>
            <a:p>
              <a:r>
                <a:rPr lang="en-US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→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400" dirty="0" smtClean="0"/>
                <a:t>Segments and soma diameter</a:t>
              </a:r>
              <a:endParaRPr lang="fr-FR" sz="1400" dirty="0"/>
            </a:p>
          </p:txBody>
        </p:sp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9206904" y="4026830"/>
              <a:ext cx="2531586" cy="1502602"/>
              <a:chOff x="6557963" y="1997127"/>
              <a:chExt cx="3712286" cy="2203397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6557963" y="1997127"/>
                <a:ext cx="3712286" cy="22033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kumimoji="0" lang="fr-FR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116" charset="0"/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6709859" y="2105313"/>
                <a:ext cx="3459385" cy="1920170"/>
                <a:chOff x="950912" y="2702035"/>
                <a:chExt cx="5411788" cy="2951163"/>
              </a:xfrm>
            </p:grpSpPr>
            <p:cxnSp>
              <p:nvCxnSpPr>
                <p:cNvPr id="61" name="Straight Connector 4"/>
                <p:cNvCxnSpPr/>
                <p:nvPr/>
              </p:nvCxnSpPr>
              <p:spPr bwMode="auto">
                <a:xfrm>
                  <a:off x="950913" y="3967273"/>
                  <a:ext cx="5411787" cy="0"/>
                </a:xfrm>
                <a:prstGeom prst="line">
                  <a:avLst/>
                </a:prstGeom>
                <a:ln w="38100">
                  <a:solidFill>
                    <a:srgbClr val="000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Rectangle 61"/>
                <p:cNvSpPr/>
                <p:nvPr/>
              </p:nvSpPr>
              <p:spPr bwMode="auto">
                <a:xfrm>
                  <a:off x="1068388" y="3537060"/>
                  <a:ext cx="93662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  <p:sp>
              <p:nvSpPr>
                <p:cNvPr id="76" name="Rectangle 75"/>
                <p:cNvSpPr/>
                <p:nvPr/>
              </p:nvSpPr>
              <p:spPr bwMode="auto">
                <a:xfrm>
                  <a:off x="1938338" y="3540235"/>
                  <a:ext cx="93662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  <p:sp>
              <p:nvSpPr>
                <p:cNvPr id="77" name="Rectangle 76"/>
                <p:cNvSpPr/>
                <p:nvPr/>
              </p:nvSpPr>
              <p:spPr bwMode="auto">
                <a:xfrm>
                  <a:off x="4195763" y="3540235"/>
                  <a:ext cx="95250" cy="430213"/>
                </a:xfrm>
                <a:prstGeom prst="rect">
                  <a:avLst/>
                </a:prstGeom>
                <a:noFill/>
                <a:ln w="28575">
                  <a:solidFill>
                    <a:srgbClr val="000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  <p:grpSp>
              <p:nvGrpSpPr>
                <p:cNvPr id="78" name="Groupe 79"/>
                <p:cNvGrpSpPr>
                  <a:grpSpLocks/>
                </p:cNvGrpSpPr>
                <p:nvPr/>
              </p:nvGrpSpPr>
              <p:grpSpPr bwMode="auto">
                <a:xfrm>
                  <a:off x="4883150" y="2702035"/>
                  <a:ext cx="1458913" cy="1254125"/>
                  <a:chOff x="8085248" y="3140968"/>
                  <a:chExt cx="1116224" cy="1008008"/>
                </a:xfrm>
              </p:grpSpPr>
              <p:sp>
                <p:nvSpPr>
                  <p:cNvPr id="94" name="Arco 78"/>
                  <p:cNvSpPr/>
                  <p:nvPr/>
                </p:nvSpPr>
                <p:spPr bwMode="auto">
                  <a:xfrm rot="5400000">
                    <a:off x="7833275" y="3392941"/>
                    <a:ext cx="1008008" cy="504062"/>
                  </a:xfrm>
                  <a:prstGeom prst="arc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400">
                      <a:latin typeface="Times" charset="0"/>
                    </a:endParaRPr>
                  </a:p>
                </p:txBody>
              </p:sp>
              <p:sp>
                <p:nvSpPr>
                  <p:cNvPr id="95" name="Arco 79"/>
                  <p:cNvSpPr/>
                  <p:nvPr/>
                </p:nvSpPr>
                <p:spPr bwMode="auto">
                  <a:xfrm rot="10800000">
                    <a:off x="8589310" y="3212422"/>
                    <a:ext cx="612162" cy="936554"/>
                  </a:xfrm>
                  <a:prstGeom prst="arc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400">
                      <a:latin typeface="Times" charset="0"/>
                    </a:endParaRPr>
                  </a:p>
                </p:txBody>
              </p:sp>
            </p:grpSp>
            <p:grpSp>
              <p:nvGrpSpPr>
                <p:cNvPr id="79" name="Group 78"/>
                <p:cNvGrpSpPr>
                  <a:grpSpLocks/>
                </p:cNvGrpSpPr>
                <p:nvPr/>
              </p:nvGrpSpPr>
              <p:grpSpPr bwMode="auto">
                <a:xfrm>
                  <a:off x="2120900" y="5027723"/>
                  <a:ext cx="1985963" cy="625475"/>
                  <a:chOff x="2120900" y="2890706"/>
                  <a:chExt cx="1985963" cy="625475"/>
                </a:xfrm>
              </p:grpSpPr>
              <p:sp>
                <p:nvSpPr>
                  <p:cNvPr id="92" name="Rectangle 91"/>
                  <p:cNvSpPr/>
                  <p:nvPr/>
                </p:nvSpPr>
                <p:spPr bwMode="auto">
                  <a:xfrm>
                    <a:off x="2120900" y="3203443"/>
                    <a:ext cx="292100" cy="312738"/>
                  </a:xfrm>
                  <a:prstGeom prst="rect">
                    <a:avLst/>
                  </a:prstGeom>
                  <a:solidFill>
                    <a:srgbClr val="FFC000"/>
                  </a:solidFill>
                  <a:ln w="3810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 bwMode="auto">
                  <a:xfrm>
                    <a:off x="3814763" y="2890706"/>
                    <a:ext cx="292100" cy="312737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 w="381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87" name="Group 45"/>
                <p:cNvGrpSpPr>
                  <a:grpSpLocks/>
                </p:cNvGrpSpPr>
                <p:nvPr/>
              </p:nvGrpSpPr>
              <p:grpSpPr bwMode="auto">
                <a:xfrm>
                  <a:off x="950912" y="5027722"/>
                  <a:ext cx="5411788" cy="625474"/>
                  <a:chOff x="951347" y="2890513"/>
                  <a:chExt cx="5411353" cy="625222"/>
                </a:xfrm>
              </p:grpSpPr>
              <p:cxnSp>
                <p:nvCxnSpPr>
                  <p:cNvPr id="88" name="Straight Connector 30"/>
                  <p:cNvCxnSpPr/>
                  <p:nvPr/>
                </p:nvCxnSpPr>
                <p:spPr bwMode="auto">
                  <a:xfrm>
                    <a:off x="951347" y="3203124"/>
                    <a:ext cx="5411353" cy="1587"/>
                  </a:xfrm>
                  <a:prstGeom prst="line">
                    <a:avLst/>
                  </a:prstGeom>
                  <a:ln w="38100">
                    <a:solidFill>
                      <a:srgbClr val="000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Rectangle 89"/>
                  <p:cNvSpPr/>
                  <p:nvPr/>
                </p:nvSpPr>
                <p:spPr bwMode="auto">
                  <a:xfrm>
                    <a:off x="1478355" y="2890513"/>
                    <a:ext cx="292077" cy="312610"/>
                  </a:xfrm>
                  <a:prstGeom prst="rect">
                    <a:avLst/>
                  </a:prstGeom>
                  <a:solidFill>
                    <a:srgbClr val="FFC000"/>
                  </a:solidFill>
                  <a:ln w="38100">
                    <a:solidFill>
                      <a:srgbClr val="FF66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 bwMode="auto">
                  <a:xfrm>
                    <a:off x="4457853" y="3203124"/>
                    <a:ext cx="292077" cy="312611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 w="381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600"/>
                  </a:p>
                </p:txBody>
              </p:sp>
            </p:grpSp>
          </p:grpSp>
          <p:sp>
            <p:nvSpPr>
              <p:cNvPr id="57" name="TextBox 56"/>
              <p:cNvSpPr txBox="1"/>
              <p:nvPr/>
            </p:nvSpPr>
            <p:spPr>
              <a:xfrm>
                <a:off x="7928110" y="2037653"/>
                <a:ext cx="7954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/>
                  <a:t>PRESS</a:t>
                </a:r>
              </a:p>
            </p:txBody>
          </p:sp>
        </p:grpSp>
      </p:grp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97" name="Rectangle 96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695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ZoneTexte 43"/>
          <p:cNvSpPr txBox="1"/>
          <p:nvPr/>
        </p:nvSpPr>
        <p:spPr>
          <a:xfrm>
            <a:off x="6310314" y="2285992"/>
            <a:ext cx="42862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≳ 100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ms; b ≲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ms/μm</a:t>
            </a:r>
            <a:r>
              <a:rPr lang="fr-FR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dirty="0" smtClean="0"/>
              <a:t> Segments length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dirty="0" smtClean="0"/>
              <a:t>Number of consecutive bifurcation</a:t>
            </a:r>
          </a:p>
          <a:p>
            <a:endParaRPr lang="en-US" dirty="0" smtClean="0"/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 </a:t>
            </a:r>
            <a:r>
              <a:rPr lang="en-US" dirty="0" smtClean="0"/>
              <a:t>Segments and soma diameter</a:t>
            </a: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73505" y="32786"/>
            <a:ext cx="949284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Tuning the DW-MRS experiment to measure long-range cell morphology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2452662" y="2128747"/>
            <a:ext cx="2928958" cy="2286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41" descr="stemcell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25" y="2247873"/>
            <a:ext cx="2786082" cy="2089562"/>
          </a:xfrm>
          <a:prstGeom prst="rect">
            <a:avLst/>
          </a:prstGeom>
        </p:spPr>
      </p:pic>
      <p:pic>
        <p:nvPicPr>
          <p:cNvPr id="11" name="Picture 10" descr="Step2.pd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38" b="1624"/>
          <a:stretch/>
        </p:blipFill>
        <p:spPr>
          <a:xfrm>
            <a:off x="2465914" y="2234621"/>
            <a:ext cx="2832393" cy="2102814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3" name="Rectangle 12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38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Image 33" descr="graph.jpg"/>
          <p:cNvPicPr>
            <a:picLocks noChangeAspect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6113" r="28125" b="8943"/>
          <a:stretch>
            <a:fillRect/>
          </a:stretch>
        </p:blipFill>
        <p:spPr bwMode="auto">
          <a:xfrm>
            <a:off x="1952626" y="4318001"/>
            <a:ext cx="214312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3" name="Groupe 15"/>
          <p:cNvGrpSpPr>
            <a:grpSpLocks/>
          </p:cNvGrpSpPr>
          <p:nvPr/>
        </p:nvGrpSpPr>
        <p:grpSpPr bwMode="auto">
          <a:xfrm>
            <a:off x="1666876" y="1524001"/>
            <a:ext cx="2786063" cy="2119514"/>
            <a:chOff x="71406" y="2920989"/>
            <a:chExt cx="2786082" cy="1589703"/>
          </a:xfrm>
        </p:grpSpPr>
        <p:pic>
          <p:nvPicPr>
            <p:cNvPr id="37918" name="Image 15"/>
            <p:cNvPicPr>
              <a:picLocks noChangeAspect="1"/>
            </p:cNvPicPr>
            <p:nvPr/>
          </p:nvPicPr>
          <p:blipFill>
            <a:blip r:embed="rId4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39" t="54807" b="3320"/>
            <a:stretch>
              <a:fillRect/>
            </a:stretch>
          </p:blipFill>
          <p:spPr bwMode="auto">
            <a:xfrm>
              <a:off x="71406" y="3214692"/>
              <a:ext cx="1338351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9" name="Picture 2" descr="http://www.pharm.ox.ac.uk/research/nigel-emptage/Deconvolutedimage.jpg"/>
            <p:cNvPicPr>
              <a:picLocks noChangeAspect="1" noChangeArrowheads="1"/>
            </p:cNvPicPr>
            <p:nvPr/>
          </p:nvPicPr>
          <p:blipFill>
            <a:blip r:embed="rId5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66" y="3214692"/>
              <a:ext cx="135732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20" name="ZoneTexte 11"/>
            <p:cNvSpPr txBox="1">
              <a:spLocks noChangeArrowheads="1"/>
            </p:cNvSpPr>
            <p:nvPr/>
          </p:nvSpPr>
          <p:spPr bwMode="auto">
            <a:xfrm>
              <a:off x="166576" y="2920989"/>
              <a:ext cx="1214446" cy="230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400"/>
                <a:t>Astrocyte</a:t>
              </a:r>
              <a:endParaRPr lang="en-US" altLang="en-US" sz="1400"/>
            </a:p>
          </p:txBody>
        </p:sp>
        <p:sp>
          <p:nvSpPr>
            <p:cNvPr id="37921" name="ZoneTexte 12"/>
            <p:cNvSpPr txBox="1">
              <a:spLocks noChangeArrowheads="1"/>
            </p:cNvSpPr>
            <p:nvPr/>
          </p:nvSpPr>
          <p:spPr bwMode="auto">
            <a:xfrm>
              <a:off x="1539921" y="2922817"/>
              <a:ext cx="1214446" cy="230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400"/>
                <a:t>Neuron</a:t>
              </a:r>
              <a:endParaRPr lang="en-US" altLang="en-US" sz="1400"/>
            </a:p>
          </p:txBody>
        </p:sp>
      </p:grpSp>
      <p:sp>
        <p:nvSpPr>
          <p:cNvPr id="17" name="Accolade fermante 16"/>
          <p:cNvSpPr/>
          <p:nvPr/>
        </p:nvSpPr>
        <p:spPr>
          <a:xfrm rot="5400000">
            <a:off x="2921001" y="2786063"/>
            <a:ext cx="285750" cy="271462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7895" name="Group 45"/>
          <p:cNvGrpSpPr>
            <a:grpSpLocks/>
          </p:cNvGrpSpPr>
          <p:nvPr/>
        </p:nvGrpSpPr>
        <p:grpSpPr bwMode="auto">
          <a:xfrm>
            <a:off x="4524375" y="1541464"/>
            <a:ext cx="5748338" cy="3711575"/>
            <a:chOff x="3000364" y="1156471"/>
            <a:chExt cx="5748100" cy="2783431"/>
          </a:xfrm>
        </p:grpSpPr>
        <p:grpSp>
          <p:nvGrpSpPr>
            <p:cNvPr id="37900" name="Group 43"/>
            <p:cNvGrpSpPr>
              <a:grpSpLocks/>
            </p:cNvGrpSpPr>
            <p:nvPr/>
          </p:nvGrpSpPr>
          <p:grpSpPr bwMode="auto">
            <a:xfrm>
              <a:off x="3000364" y="1156471"/>
              <a:ext cx="5388052" cy="2783431"/>
              <a:chOff x="3000364" y="1156471"/>
              <a:chExt cx="5388052" cy="2783431"/>
            </a:xfrm>
          </p:grpSpPr>
          <p:grpSp>
            <p:nvGrpSpPr>
              <p:cNvPr id="37902" name="Group 39"/>
              <p:cNvGrpSpPr>
                <a:grpSpLocks/>
              </p:cNvGrpSpPr>
              <p:nvPr/>
            </p:nvGrpSpPr>
            <p:grpSpPr bwMode="auto">
              <a:xfrm>
                <a:off x="3000364" y="1156471"/>
                <a:ext cx="5388052" cy="2783431"/>
                <a:chOff x="3000364" y="1156471"/>
                <a:chExt cx="5388052" cy="2783431"/>
              </a:xfrm>
            </p:grpSpPr>
            <p:grpSp>
              <p:nvGrpSpPr>
                <p:cNvPr id="37905" name="Groupe 10"/>
                <p:cNvGrpSpPr>
                  <a:grpSpLocks/>
                </p:cNvGrpSpPr>
                <p:nvPr/>
              </p:nvGrpSpPr>
              <p:grpSpPr bwMode="auto">
                <a:xfrm>
                  <a:off x="3000364" y="1156471"/>
                  <a:ext cx="2857520" cy="2783431"/>
                  <a:chOff x="2928926" y="1214428"/>
                  <a:chExt cx="2857520" cy="2124852"/>
                </a:xfrm>
              </p:grpSpPr>
              <p:pic>
                <p:nvPicPr>
                  <p:cNvPr id="37916" name="Picture 3" descr="C:\Users\Pmatlab2\Google Drive\Abstract_ISMRM_2016\Abstract1_Figure1_SUBMISSION.tif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9354" b="30423"/>
                  <a:stretch>
                    <a:fillRect/>
                  </a:stretch>
                </p:blipFill>
                <p:spPr bwMode="auto">
                  <a:xfrm>
                    <a:off x="2928926" y="1214428"/>
                    <a:ext cx="2857520" cy="21248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" name="Rectangle 9"/>
                  <p:cNvSpPr/>
                  <p:nvPr/>
                </p:nvSpPr>
                <p:spPr>
                  <a:xfrm>
                    <a:off x="3020997" y="1286226"/>
                    <a:ext cx="377809" cy="2135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37906" name="Group 38"/>
                <p:cNvGrpSpPr>
                  <a:grpSpLocks/>
                </p:cNvGrpSpPr>
                <p:nvPr/>
              </p:nvGrpSpPr>
              <p:grpSpPr bwMode="auto">
                <a:xfrm>
                  <a:off x="6300192" y="1779662"/>
                  <a:ext cx="2088224" cy="1656176"/>
                  <a:chOff x="6156176" y="2571750"/>
                  <a:chExt cx="2088224" cy="1656176"/>
                </a:xfrm>
              </p:grpSpPr>
              <p:cxnSp>
                <p:nvCxnSpPr>
                  <p:cNvPr id="24" name="Straight Connector 23"/>
                  <p:cNvCxnSpPr>
                    <a:stCxn id="18" idx="7"/>
                    <a:endCxn id="19" idx="4"/>
                  </p:cNvCxnSpPr>
                  <p:nvPr/>
                </p:nvCxnSpPr>
                <p:spPr>
                  <a:xfrm flipV="1">
                    <a:off x="6218533" y="3147410"/>
                    <a:ext cx="549252" cy="1019083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>
                    <a:stCxn id="18" idx="7"/>
                    <a:endCxn id="20" idx="3"/>
                  </p:cNvCxnSpPr>
                  <p:nvPr/>
                </p:nvCxnSpPr>
                <p:spPr>
                  <a:xfrm flipV="1">
                    <a:off x="6218533" y="3712907"/>
                    <a:ext cx="884202" cy="453587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>
                    <a:stCxn id="20" idx="7"/>
                    <a:endCxn id="21" idx="2"/>
                  </p:cNvCxnSpPr>
                  <p:nvPr/>
                </p:nvCxnSpPr>
                <p:spPr>
                  <a:xfrm flipV="1">
                    <a:off x="7153533" y="3543853"/>
                    <a:ext cx="874676" cy="119052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>
                    <a:stCxn id="20" idx="7"/>
                    <a:endCxn id="22" idx="3"/>
                  </p:cNvCxnSpPr>
                  <p:nvPr/>
                </p:nvCxnSpPr>
                <p:spPr>
                  <a:xfrm flipV="1">
                    <a:off x="7153533" y="2633106"/>
                    <a:ext cx="1028658" cy="1029799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Oval 17"/>
                  <p:cNvSpPr/>
                  <p:nvPr/>
                </p:nvSpPr>
                <p:spPr>
                  <a:xfrm>
                    <a:off x="6156624" y="4155779"/>
                    <a:ext cx="71434" cy="72621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>
                  <a:xfrm>
                    <a:off x="6732862" y="3075979"/>
                    <a:ext cx="71435" cy="71431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7091622" y="3652190"/>
                    <a:ext cx="73022" cy="71431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>
                  <a:xfrm>
                    <a:off x="8028209" y="3508138"/>
                    <a:ext cx="71435" cy="71431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8172666" y="2571200"/>
                    <a:ext cx="71434" cy="72622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  <p:cxnSp>
            <p:nvCxnSpPr>
              <p:cNvPr id="42" name="Straight Arrow Connector 41"/>
              <p:cNvCxnSpPr/>
              <p:nvPr/>
            </p:nvCxnSpPr>
            <p:spPr>
              <a:xfrm flipV="1">
                <a:off x="7472167" y="2056503"/>
                <a:ext cx="431782" cy="432158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04" name="TextBox 42"/>
              <p:cNvSpPr txBox="1">
                <a:spLocks noChangeArrowheads="1"/>
              </p:cNvSpPr>
              <p:nvPr/>
            </p:nvSpPr>
            <p:spPr bwMode="auto">
              <a:xfrm rot="-2571831">
                <a:off x="7190229" y="1977404"/>
                <a:ext cx="739032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0070C0"/>
                    </a:solidFill>
                  </a:rPr>
                  <a:t>D</a:t>
                </a:r>
                <a:r>
                  <a:rPr lang="en-US" altLang="en-US" sz="1600" b="1" baseline="-25000">
                    <a:solidFill>
                      <a:srgbClr val="0070C0"/>
                    </a:solidFill>
                  </a:rPr>
                  <a:t>intra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164205" y="3148207"/>
              <a:ext cx="1584259" cy="4847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dirty="0" err="1">
                  <a:solidFill>
                    <a:schemeClr val="bg1">
                      <a:lumMod val="50000"/>
                    </a:schemeClr>
                  </a:solidFill>
                </a:rPr>
                <a:t>L</a:t>
              </a:r>
              <a:r>
                <a:rPr lang="en-US" sz="1200" b="1" baseline="-25000" dirty="0" err="1">
                  <a:solidFill>
                    <a:schemeClr val="bg1">
                      <a:lumMod val="50000"/>
                    </a:schemeClr>
                  </a:solidFill>
                </a:rPr>
                <a:t>segment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 = 50 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sym typeface="Symbol"/>
                </a:rPr>
                <a:t> 15 m</a:t>
              </a:r>
            </a:p>
            <a:p>
              <a:pPr>
                <a:defRPr/>
              </a:pPr>
              <a:r>
                <a:rPr lang="en-US" sz="1200" b="1" dirty="0" err="1">
                  <a:sym typeface="Symbol"/>
                </a:rPr>
                <a:t>N</a:t>
              </a:r>
              <a:r>
                <a:rPr lang="en-US" sz="1200" b="1" baseline="-25000" dirty="0" err="1">
                  <a:sym typeface="Symbol"/>
                </a:rPr>
                <a:t>branch</a:t>
              </a:r>
              <a:r>
                <a:rPr lang="en-US" sz="1200" b="1" dirty="0">
                  <a:sym typeface="Symbol"/>
                </a:rPr>
                <a:t> = 2  2</a:t>
              </a:r>
              <a:endParaRPr lang="en-US" sz="1200" b="1" dirty="0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7524751" y="2286000"/>
            <a:ext cx="2786063" cy="2857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1200"/>
              </a:spcAft>
              <a:defRPr/>
            </a:pPr>
            <a:r>
              <a:rPr lang="en-US" sz="1100" b="1" i="1" dirty="0">
                <a:solidFill>
                  <a:srgbClr val="FF0000"/>
                </a:solidFill>
              </a:rPr>
              <a:t>5 model parameters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1100" b="1" dirty="0" err="1">
                <a:solidFill>
                  <a:srgbClr val="FF0000"/>
                </a:solidFill>
              </a:rPr>
              <a:t>D</a:t>
            </a:r>
            <a:r>
              <a:rPr lang="en-US" sz="1100" b="1" baseline="-25000" dirty="0" err="1">
                <a:solidFill>
                  <a:srgbClr val="FF0000"/>
                </a:solidFill>
              </a:rPr>
              <a:t>intra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  <a:r>
              <a:rPr lang="en-US" sz="1100" dirty="0"/>
              <a:t>= effective medium diffusivity (organelles and macromolecular crowding, spines, cytoplasm viscosity, etc…)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1100" b="1" dirty="0" err="1">
                <a:solidFill>
                  <a:srgbClr val="FF0000"/>
                </a:solidFill>
              </a:rPr>
              <a:t>L</a:t>
            </a:r>
            <a:r>
              <a:rPr lang="en-US" sz="1100" b="1" baseline="-25000" dirty="0" err="1">
                <a:solidFill>
                  <a:srgbClr val="FF0000"/>
                </a:solidFill>
              </a:rPr>
              <a:t>segment</a:t>
            </a:r>
            <a:r>
              <a:rPr lang="en-US" sz="1100" dirty="0"/>
              <a:t>,</a:t>
            </a:r>
            <a:r>
              <a:rPr lang="en-US" sz="1100" b="1" dirty="0"/>
              <a:t> </a:t>
            </a:r>
            <a:r>
              <a:rPr lang="en-US" sz="1100" b="1" dirty="0" err="1">
                <a:solidFill>
                  <a:srgbClr val="FF0000"/>
                </a:solidFill>
              </a:rPr>
              <a:t>N</a:t>
            </a:r>
            <a:r>
              <a:rPr lang="en-US" sz="1100" b="1" baseline="-25000" dirty="0" err="1">
                <a:solidFill>
                  <a:srgbClr val="FF0000"/>
                </a:solidFill>
              </a:rPr>
              <a:t>branch</a:t>
            </a:r>
            <a:r>
              <a:rPr lang="en-US" sz="1100" b="1" dirty="0"/>
              <a:t> </a:t>
            </a:r>
            <a:r>
              <a:rPr lang="en-US" sz="1100" dirty="0"/>
              <a:t>= long-range topological characteristics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1100" b="1" dirty="0" err="1">
                <a:solidFill>
                  <a:srgbClr val="FF0000"/>
                </a:solidFill>
              </a:rPr>
              <a:t>SD</a:t>
            </a:r>
            <a:r>
              <a:rPr lang="en-US" sz="1100" b="1" baseline="-25000" dirty="0" err="1">
                <a:solidFill>
                  <a:srgbClr val="FF0000"/>
                </a:solidFill>
              </a:rPr>
              <a:t>Lsegment</a:t>
            </a:r>
            <a:r>
              <a:rPr lang="en-US" sz="1100" dirty="0"/>
              <a:t>,</a:t>
            </a:r>
            <a:r>
              <a:rPr lang="en-US" sz="1100" b="1" dirty="0"/>
              <a:t> </a:t>
            </a:r>
            <a:r>
              <a:rPr lang="en-US" sz="1100" b="1" dirty="0" err="1">
                <a:solidFill>
                  <a:srgbClr val="FF0000"/>
                </a:solidFill>
              </a:rPr>
              <a:t>SD</a:t>
            </a:r>
            <a:r>
              <a:rPr lang="en-US" sz="1100" b="1" baseline="-25000" dirty="0" err="1">
                <a:solidFill>
                  <a:srgbClr val="FF0000"/>
                </a:solidFill>
              </a:rPr>
              <a:t>Nbranch</a:t>
            </a:r>
            <a:r>
              <a:rPr lang="en-US" sz="1100" b="1" dirty="0"/>
              <a:t> </a:t>
            </a:r>
            <a:r>
              <a:rPr lang="en-US" sz="1100" dirty="0"/>
              <a:t>= metabolites compartments complexity and heterogeneity.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0688" y="3943350"/>
            <a:ext cx="2857500" cy="2643188"/>
          </a:xfrm>
          <a:prstGeom prst="rect">
            <a:avLst/>
          </a:prstGeom>
          <a:solidFill>
            <a:srgbClr val="F9E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19476" y="1392791"/>
            <a:ext cx="5918200" cy="4130675"/>
          </a:xfrm>
          <a:prstGeom prst="rect">
            <a:avLst/>
          </a:prstGeom>
          <a:solidFill>
            <a:srgbClr val="F9E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7" name="ZoneTexte 8"/>
          <p:cNvSpPr txBox="1">
            <a:spLocks noChangeArrowheads="1"/>
          </p:cNvSpPr>
          <p:nvPr/>
        </p:nvSpPr>
        <p:spPr bwMode="auto">
          <a:xfrm>
            <a:off x="8048265" y="1543054"/>
            <a:ext cx="5421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PNAS </a:t>
            </a:r>
            <a:r>
              <a:rPr lang="fr-FR" altLang="en-US" sz="1200" dirty="0"/>
              <a:t>(2016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  <p:sp>
        <p:nvSpPr>
          <p:cNvPr id="39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Statistical Model of brain cell morphology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41" name="Rectangle 40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8"/>
          <p:cNvGrpSpPr/>
          <p:nvPr/>
        </p:nvGrpSpPr>
        <p:grpSpPr>
          <a:xfrm>
            <a:off x="8036603" y="1395182"/>
            <a:ext cx="1558203" cy="1884387"/>
            <a:chOff x="6000760" y="1395180"/>
            <a:chExt cx="1558203" cy="1884386"/>
          </a:xfrm>
        </p:grpSpPr>
        <p:pic>
          <p:nvPicPr>
            <p:cNvPr id="13" name="Image 12" descr="CellGraph_L_75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 l="41671" t="16777" r="32532" b="20763"/>
            <a:stretch>
              <a:fillRect/>
            </a:stretch>
          </p:blipFill>
          <p:spPr>
            <a:xfrm>
              <a:off x="6143636" y="1428734"/>
              <a:ext cx="1415327" cy="1850832"/>
            </a:xfrm>
            <a:prstGeom prst="rect">
              <a:avLst/>
            </a:prstGeom>
          </p:spPr>
        </p:pic>
        <p:sp>
          <p:nvSpPr>
            <p:cNvPr id="14" name="Ellipse 13"/>
            <p:cNvSpPr/>
            <p:nvPr/>
          </p:nvSpPr>
          <p:spPr>
            <a:xfrm>
              <a:off x="6000760" y="1395180"/>
              <a:ext cx="1466642" cy="18573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e 17"/>
          <p:cNvGrpSpPr/>
          <p:nvPr/>
        </p:nvGrpSpPr>
        <p:grpSpPr>
          <a:xfrm>
            <a:off x="8308917" y="3704153"/>
            <a:ext cx="870966" cy="953021"/>
            <a:chOff x="6000760" y="3704151"/>
            <a:chExt cx="870966" cy="953021"/>
          </a:xfrm>
        </p:grpSpPr>
        <p:pic>
          <p:nvPicPr>
            <p:cNvPr id="12" name="Image 11" descr="CellGraph_L_50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 l="41671" t="38822" r="42454" b="31785"/>
            <a:stretch>
              <a:fillRect/>
            </a:stretch>
          </p:blipFill>
          <p:spPr>
            <a:xfrm>
              <a:off x="6000760" y="3786190"/>
              <a:ext cx="870966" cy="870982"/>
            </a:xfrm>
            <a:prstGeom prst="rect">
              <a:avLst/>
            </a:prstGeom>
          </p:spPr>
        </p:pic>
        <p:sp>
          <p:nvSpPr>
            <p:cNvPr id="15" name="Ellipse 14"/>
            <p:cNvSpPr/>
            <p:nvPr/>
          </p:nvSpPr>
          <p:spPr>
            <a:xfrm>
              <a:off x="6064247" y="3704151"/>
              <a:ext cx="802596" cy="9286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e 16"/>
          <p:cNvGrpSpPr/>
          <p:nvPr/>
        </p:nvGrpSpPr>
        <p:grpSpPr>
          <a:xfrm>
            <a:off x="8523236" y="5143515"/>
            <a:ext cx="653211" cy="762113"/>
            <a:chOff x="6215074" y="5357826"/>
            <a:chExt cx="653211" cy="762113"/>
          </a:xfrm>
        </p:grpSpPr>
        <p:pic>
          <p:nvPicPr>
            <p:cNvPr id="11" name="Image 10" descr="CellGraph_L_25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 l="45640" t="35148" r="42454" b="39133"/>
            <a:stretch>
              <a:fillRect/>
            </a:stretch>
          </p:blipFill>
          <p:spPr>
            <a:xfrm>
              <a:off x="6215074" y="5357826"/>
              <a:ext cx="653211" cy="762113"/>
            </a:xfrm>
            <a:prstGeom prst="rect">
              <a:avLst/>
            </a:prstGeom>
          </p:spPr>
        </p:pic>
        <p:sp>
          <p:nvSpPr>
            <p:cNvPr id="16" name="Ellipse 15"/>
            <p:cNvSpPr/>
            <p:nvPr/>
          </p:nvSpPr>
          <p:spPr>
            <a:xfrm>
              <a:off x="6215074" y="5412486"/>
              <a:ext cx="571504" cy="6597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9501303" y="2143120"/>
            <a:ext cx="152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FF0000"/>
                </a:solidFill>
              </a:rPr>
              <a:t>L</a:t>
            </a:r>
            <a:r>
              <a:rPr lang="fr-FR" sz="1400" b="1" baseline="-25000" dirty="0" err="1">
                <a:solidFill>
                  <a:srgbClr val="FF0000"/>
                </a:solidFill>
              </a:rPr>
              <a:t>segment</a:t>
            </a:r>
            <a:r>
              <a:rPr lang="fr-FR" sz="1400" b="1" dirty="0">
                <a:solidFill>
                  <a:srgbClr val="FF0000"/>
                </a:solidFill>
              </a:rPr>
              <a:t> = 75 µm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9501303" y="4000507"/>
            <a:ext cx="152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FF0000"/>
                </a:solidFill>
              </a:rPr>
              <a:t>L</a:t>
            </a:r>
            <a:r>
              <a:rPr lang="fr-FR" sz="1400" b="1" baseline="-25000" dirty="0" err="1">
                <a:solidFill>
                  <a:srgbClr val="FF0000"/>
                </a:solidFill>
              </a:rPr>
              <a:t>segment</a:t>
            </a:r>
            <a:r>
              <a:rPr lang="fr-FR" sz="1400" b="1" dirty="0">
                <a:solidFill>
                  <a:srgbClr val="FF0000"/>
                </a:solidFill>
              </a:rPr>
              <a:t> = 50 µm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501303" y="5429267"/>
            <a:ext cx="152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FF0000"/>
                </a:solidFill>
              </a:rPr>
              <a:t>L</a:t>
            </a:r>
            <a:r>
              <a:rPr lang="fr-FR" sz="1400" b="1" baseline="-25000" dirty="0" err="1">
                <a:solidFill>
                  <a:srgbClr val="FF0000"/>
                </a:solidFill>
              </a:rPr>
              <a:t>segment</a:t>
            </a:r>
            <a:r>
              <a:rPr lang="fr-FR" sz="1400" b="1" dirty="0">
                <a:solidFill>
                  <a:srgbClr val="FF0000"/>
                </a:solidFill>
              </a:rPr>
              <a:t> = 25 µm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Effect of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2800" baseline="-25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segment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(at constant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2800" baseline="-25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branch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86806" y="2240219"/>
            <a:ext cx="7128000" cy="2926198"/>
            <a:chOff x="1524000" y="2448730"/>
            <a:chExt cx="5851198" cy="2402035"/>
          </a:xfrm>
        </p:grpSpPr>
        <p:pic>
          <p:nvPicPr>
            <p:cNvPr id="29" name="Image 10"/>
            <p:cNvPicPr>
              <a:picLocks noChangeAspect="1"/>
            </p:cNvPicPr>
            <p:nvPr/>
          </p:nvPicPr>
          <p:blipFill>
            <a:blip r:embed="rId6" cstate="print"/>
            <a:srcRect l="739" t="8922" r="49903" b="16602"/>
            <a:stretch>
              <a:fillRect/>
            </a:stretch>
          </p:blipFill>
          <p:spPr bwMode="auto">
            <a:xfrm>
              <a:off x="1524000" y="2448731"/>
              <a:ext cx="5851198" cy="2402034"/>
            </a:xfrm>
            <a:prstGeom prst="rect">
              <a:avLst/>
            </a:prstGeom>
            <a:noFill/>
          </p:spPr>
        </p:pic>
        <p:sp>
          <p:nvSpPr>
            <p:cNvPr id="30" name="Rectangle 29"/>
            <p:cNvSpPr/>
            <p:nvPr/>
          </p:nvSpPr>
          <p:spPr>
            <a:xfrm>
              <a:off x="1524000" y="2448730"/>
              <a:ext cx="395288" cy="413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24" name="ZoneTexte 8"/>
          <p:cNvSpPr txBox="1">
            <a:spLocks noChangeArrowheads="1"/>
          </p:cNvSpPr>
          <p:nvPr/>
        </p:nvSpPr>
        <p:spPr bwMode="auto">
          <a:xfrm>
            <a:off x="3009391" y="1830538"/>
            <a:ext cx="5421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PNAS </a:t>
            </a:r>
            <a:r>
              <a:rPr lang="fr-FR" altLang="en-US" sz="1200" dirty="0"/>
              <a:t>(2016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26" name="Rectangle 25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0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6"/>
          <p:cNvGrpSpPr/>
          <p:nvPr/>
        </p:nvGrpSpPr>
        <p:grpSpPr>
          <a:xfrm>
            <a:off x="7593517" y="1500176"/>
            <a:ext cx="1159786" cy="1214447"/>
            <a:chOff x="6357950" y="1235526"/>
            <a:chExt cx="1159786" cy="1214446"/>
          </a:xfrm>
        </p:grpSpPr>
        <p:pic>
          <p:nvPicPr>
            <p:cNvPr id="13" name="Image 12" descr="CellGraph_LperN_100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 l="33734" t="16778" r="40469" b="24437"/>
            <a:stretch>
              <a:fillRect/>
            </a:stretch>
          </p:blipFill>
          <p:spPr>
            <a:xfrm>
              <a:off x="6357950" y="1285860"/>
              <a:ext cx="928694" cy="1143008"/>
            </a:xfrm>
            <a:prstGeom prst="rect">
              <a:avLst/>
            </a:prstGeom>
          </p:spPr>
        </p:pic>
        <p:sp>
          <p:nvSpPr>
            <p:cNvPr id="14" name="Ellipse 13"/>
            <p:cNvSpPr/>
            <p:nvPr/>
          </p:nvSpPr>
          <p:spPr>
            <a:xfrm>
              <a:off x="6374728" y="1235526"/>
              <a:ext cx="1143008" cy="12144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e 17"/>
          <p:cNvGrpSpPr/>
          <p:nvPr/>
        </p:nvGrpSpPr>
        <p:grpSpPr>
          <a:xfrm>
            <a:off x="7631399" y="3096980"/>
            <a:ext cx="1143008" cy="1214447"/>
            <a:chOff x="6189907" y="2693516"/>
            <a:chExt cx="1143008" cy="1214446"/>
          </a:xfrm>
        </p:grpSpPr>
        <p:pic>
          <p:nvPicPr>
            <p:cNvPr id="12" name="Image 11" descr="CellGraph_LperN_50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 l="35718" t="16778" r="36500" b="24437"/>
            <a:stretch>
              <a:fillRect/>
            </a:stretch>
          </p:blipFill>
          <p:spPr>
            <a:xfrm>
              <a:off x="6215074" y="2714620"/>
              <a:ext cx="1000132" cy="1143008"/>
            </a:xfrm>
            <a:prstGeom prst="rect">
              <a:avLst/>
            </a:prstGeom>
          </p:spPr>
        </p:pic>
        <p:sp>
          <p:nvSpPr>
            <p:cNvPr id="15" name="Ellipse 14"/>
            <p:cNvSpPr/>
            <p:nvPr/>
          </p:nvSpPr>
          <p:spPr>
            <a:xfrm>
              <a:off x="6189907" y="2693516"/>
              <a:ext cx="1143008" cy="12144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e 18"/>
          <p:cNvGrpSpPr/>
          <p:nvPr/>
        </p:nvGrpSpPr>
        <p:grpSpPr>
          <a:xfrm>
            <a:off x="7648177" y="4643447"/>
            <a:ext cx="1155460" cy="1285884"/>
            <a:chOff x="6143636" y="4429132"/>
            <a:chExt cx="1155460" cy="1285884"/>
          </a:xfrm>
        </p:grpSpPr>
        <p:pic>
          <p:nvPicPr>
            <p:cNvPr id="11" name="Image 10" descr="CellGraph_LperN_25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 l="35718" t="13103" r="32532" b="20763"/>
            <a:stretch>
              <a:fillRect/>
            </a:stretch>
          </p:blipFill>
          <p:spPr>
            <a:xfrm>
              <a:off x="6143636" y="4429132"/>
              <a:ext cx="1143008" cy="1285884"/>
            </a:xfrm>
            <a:prstGeom prst="rect">
              <a:avLst/>
            </a:prstGeom>
          </p:spPr>
        </p:pic>
        <p:sp>
          <p:nvSpPr>
            <p:cNvPr id="16" name="Ellipse 15"/>
            <p:cNvSpPr/>
            <p:nvPr/>
          </p:nvSpPr>
          <p:spPr>
            <a:xfrm>
              <a:off x="6156088" y="4496244"/>
              <a:ext cx="1143008" cy="121444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8764273" y="1978219"/>
            <a:ext cx="2592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FF0000"/>
                </a:solidFill>
              </a:rPr>
              <a:t>N</a:t>
            </a:r>
            <a:r>
              <a:rPr lang="fr-FR" sz="1400" b="1" baseline="-25000" dirty="0" err="1">
                <a:solidFill>
                  <a:srgbClr val="FF0000"/>
                </a:solidFill>
              </a:rPr>
              <a:t>branch</a:t>
            </a:r>
            <a:r>
              <a:rPr lang="fr-FR" sz="1400" b="1" dirty="0">
                <a:solidFill>
                  <a:srgbClr val="FF0000"/>
                </a:solidFill>
              </a:rPr>
              <a:t> = 1; </a:t>
            </a:r>
            <a:r>
              <a:rPr lang="fr-FR" sz="1400" b="1" dirty="0" err="1">
                <a:solidFill>
                  <a:srgbClr val="FF0000"/>
                </a:solidFill>
              </a:rPr>
              <a:t>L</a:t>
            </a:r>
            <a:r>
              <a:rPr lang="fr-FR" sz="1400" b="1" baseline="-25000" dirty="0" err="1">
                <a:solidFill>
                  <a:srgbClr val="FF0000"/>
                </a:solidFill>
              </a:rPr>
              <a:t>segment</a:t>
            </a:r>
            <a:r>
              <a:rPr lang="fr-FR" sz="1400" b="1" dirty="0">
                <a:solidFill>
                  <a:srgbClr val="FF0000"/>
                </a:solidFill>
              </a:rPr>
              <a:t> = 100 µm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893897" y="3549855"/>
            <a:ext cx="2466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FF0000"/>
                </a:solidFill>
              </a:rPr>
              <a:t>N</a:t>
            </a:r>
            <a:r>
              <a:rPr lang="fr-FR" sz="1400" b="1" baseline="-25000" dirty="0" err="1">
                <a:solidFill>
                  <a:srgbClr val="FF0000"/>
                </a:solidFill>
              </a:rPr>
              <a:t>branch</a:t>
            </a:r>
            <a:r>
              <a:rPr lang="fr-FR" sz="1400" b="1" dirty="0">
                <a:solidFill>
                  <a:srgbClr val="FF0000"/>
                </a:solidFill>
              </a:rPr>
              <a:t> = 2; </a:t>
            </a:r>
            <a:r>
              <a:rPr lang="fr-FR" sz="1400" b="1" dirty="0" err="1">
                <a:solidFill>
                  <a:srgbClr val="FF0000"/>
                </a:solidFill>
              </a:rPr>
              <a:t>L</a:t>
            </a:r>
            <a:r>
              <a:rPr lang="fr-FR" sz="1400" b="1" baseline="-25000" dirty="0" err="1">
                <a:solidFill>
                  <a:srgbClr val="FF0000"/>
                </a:solidFill>
              </a:rPr>
              <a:t>segment</a:t>
            </a:r>
            <a:r>
              <a:rPr lang="fr-FR" sz="1400" b="1" dirty="0">
                <a:solidFill>
                  <a:srgbClr val="FF0000"/>
                </a:solidFill>
              </a:rPr>
              <a:t> = 50 µm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867394" y="5192930"/>
            <a:ext cx="2479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FF0000"/>
                </a:solidFill>
              </a:rPr>
              <a:t>N</a:t>
            </a:r>
            <a:r>
              <a:rPr lang="fr-FR" sz="1400" b="1" baseline="-25000" dirty="0" err="1">
                <a:solidFill>
                  <a:srgbClr val="FF0000"/>
                </a:solidFill>
              </a:rPr>
              <a:t>branch</a:t>
            </a:r>
            <a:r>
              <a:rPr lang="fr-FR" sz="1400" b="1" dirty="0">
                <a:solidFill>
                  <a:srgbClr val="FF0000"/>
                </a:solidFill>
              </a:rPr>
              <a:t> = 4; </a:t>
            </a:r>
            <a:r>
              <a:rPr lang="fr-FR" sz="1400" b="1" dirty="0" err="1">
                <a:solidFill>
                  <a:srgbClr val="FF0000"/>
                </a:solidFill>
              </a:rPr>
              <a:t>L</a:t>
            </a:r>
            <a:r>
              <a:rPr lang="fr-FR" sz="1400" b="1" baseline="-25000" dirty="0" err="1">
                <a:solidFill>
                  <a:srgbClr val="FF0000"/>
                </a:solidFill>
              </a:rPr>
              <a:t>segment</a:t>
            </a:r>
            <a:r>
              <a:rPr lang="fr-FR" sz="1400" b="1" dirty="0">
                <a:solidFill>
                  <a:srgbClr val="FF0000"/>
                </a:solidFill>
              </a:rPr>
              <a:t> = 25 µm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Effect of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2800" baseline="-25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branch</a:t>
            </a:r>
            <a:r>
              <a:rPr lang="en-US" sz="28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(at constant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2800" baseline="-25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branch</a:t>
            </a:r>
            <a:r>
              <a:rPr lang="en-US" sz="28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x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2800" baseline="-25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segment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9224" y="2285996"/>
            <a:ext cx="6749724" cy="2906934"/>
            <a:chOff x="79224" y="2285996"/>
            <a:chExt cx="5420790" cy="2334596"/>
          </a:xfrm>
        </p:grpSpPr>
        <p:pic>
          <p:nvPicPr>
            <p:cNvPr id="19" name="Image 10"/>
            <p:cNvPicPr>
              <a:picLocks noChangeAspect="1"/>
            </p:cNvPicPr>
            <p:nvPr/>
          </p:nvPicPr>
          <p:blipFill>
            <a:blip r:embed="rId6" cstate="print"/>
            <a:srcRect l="50097" t="8922" r="2855" b="16602"/>
            <a:stretch>
              <a:fillRect/>
            </a:stretch>
          </p:blipFill>
          <p:spPr bwMode="auto">
            <a:xfrm>
              <a:off x="79224" y="2285996"/>
              <a:ext cx="5420790" cy="2334596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79224" y="2285996"/>
              <a:ext cx="471649" cy="4716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24" name="ZoneTexte 8"/>
          <p:cNvSpPr txBox="1">
            <a:spLocks noChangeArrowheads="1"/>
          </p:cNvSpPr>
          <p:nvPr/>
        </p:nvSpPr>
        <p:spPr bwMode="auto">
          <a:xfrm>
            <a:off x="2636551" y="1913827"/>
            <a:ext cx="5421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PNAS </a:t>
            </a:r>
            <a:r>
              <a:rPr lang="fr-FR" altLang="en-US" sz="1200" dirty="0"/>
              <a:t>(2016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26" name="Rectangle 25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0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38674" y="1143000"/>
            <a:ext cx="8731622" cy="4071679"/>
            <a:chOff x="1738674" y="1143000"/>
            <a:chExt cx="8731622" cy="4071679"/>
          </a:xfrm>
        </p:grpSpPr>
        <p:grpSp>
          <p:nvGrpSpPr>
            <p:cNvPr id="9" name="Group 8"/>
            <p:cNvGrpSpPr/>
            <p:nvPr/>
          </p:nvGrpSpPr>
          <p:grpSpPr>
            <a:xfrm>
              <a:off x="1738674" y="1143000"/>
              <a:ext cx="7225940" cy="4071679"/>
              <a:chOff x="1738674" y="1143000"/>
              <a:chExt cx="7225940" cy="407167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738674" y="1143000"/>
                <a:ext cx="7225940" cy="4071679"/>
                <a:chOff x="1738674" y="1143000"/>
                <a:chExt cx="7225940" cy="4071679"/>
              </a:xfrm>
            </p:grpSpPr>
            <p:grpSp>
              <p:nvGrpSpPr>
                <p:cNvPr id="39937" name="Group 69"/>
                <p:cNvGrpSpPr>
                  <a:grpSpLocks/>
                </p:cNvGrpSpPr>
                <p:nvPr/>
              </p:nvGrpSpPr>
              <p:grpSpPr bwMode="auto">
                <a:xfrm>
                  <a:off x="1738674" y="1143000"/>
                  <a:ext cx="7225940" cy="4071679"/>
                  <a:chOff x="214282" y="857238"/>
                  <a:chExt cx="7226619" cy="3053975"/>
                </a:xfrm>
              </p:grpSpPr>
              <p:pic>
                <p:nvPicPr>
                  <p:cNvPr id="39955" name="Picture 3" descr="C:\Users\Pmatlab2\Google Drive\Abstract_ISMRM_2016\Abstract1_Figure1_SUBMISSION.tif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4282" y="857238"/>
                    <a:ext cx="7226619" cy="3053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" name="Rectangle 13"/>
                  <p:cNvSpPr/>
                  <p:nvPr/>
                </p:nvSpPr>
                <p:spPr>
                  <a:xfrm>
                    <a:off x="221859" y="2996943"/>
                    <a:ext cx="2176668" cy="9001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2360424" y="3169595"/>
                    <a:ext cx="288952" cy="3595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66" name="Bent-Up Arrow 65"/>
                  <p:cNvSpPr/>
                  <p:nvPr/>
                </p:nvSpPr>
                <p:spPr>
                  <a:xfrm flipH="1">
                    <a:off x="1403071" y="3004087"/>
                    <a:ext cx="1260593" cy="432227"/>
                  </a:xfrm>
                  <a:prstGeom prst="bentUpArrow">
                    <a:avLst>
                      <a:gd name="adj1" fmla="val 27851"/>
                      <a:gd name="adj2" fmla="val 25000"/>
                      <a:gd name="adj3" fmla="val 25000"/>
                    </a:avLst>
                  </a:prstGeom>
                  <a:ln>
                    <a:noFill/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6" name="Rectangle 5"/>
                <p:cNvSpPr/>
                <p:nvPr/>
              </p:nvSpPr>
              <p:spPr>
                <a:xfrm>
                  <a:off x="6449409" y="3981134"/>
                  <a:ext cx="220531" cy="6750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5" name="Picture 3" descr="C:\Users\Pmatlab2\Google Drive\Abstract_ISMRM_2016\Abstract1_Figure1_SUBMISSION.t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35" t="86282"/>
              <a:stretch/>
            </p:blipFill>
            <p:spPr bwMode="auto">
              <a:xfrm>
                <a:off x="2158946" y="4618831"/>
                <a:ext cx="2158018" cy="558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8951362" y="1179332"/>
              <a:ext cx="1518934" cy="403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940" name="Groupe 53"/>
            <p:cNvGrpSpPr>
              <a:grpSpLocks/>
            </p:cNvGrpSpPr>
            <p:nvPr/>
          </p:nvGrpSpPr>
          <p:grpSpPr bwMode="auto">
            <a:xfrm>
              <a:off x="9259889" y="2357439"/>
              <a:ext cx="1050925" cy="1031875"/>
              <a:chOff x="285720" y="4429132"/>
              <a:chExt cx="1643074" cy="1612688"/>
            </a:xfrm>
          </p:grpSpPr>
          <p:pic>
            <p:nvPicPr>
              <p:cNvPr id="39949" name="Picture 4" descr="Step0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720" y="4890382"/>
                <a:ext cx="720000" cy="541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0" name="Picture 4" descr="Step0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120" y="5500702"/>
                <a:ext cx="720000" cy="541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1" name="Picture 4" descr="Step0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538" y="4898812"/>
                <a:ext cx="720000" cy="541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2" name="Picture 4" descr="Step0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8794" y="5500702"/>
                <a:ext cx="720000" cy="541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3" name="Picture 4" descr="Step0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728" y="5143512"/>
                <a:ext cx="720000" cy="541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4" name="Picture 4" descr="Step0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348" y="4429132"/>
                <a:ext cx="720000" cy="541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9" name="Double flèche horizontale 68"/>
            <p:cNvSpPr/>
            <p:nvPr/>
          </p:nvSpPr>
          <p:spPr>
            <a:xfrm>
              <a:off x="8810625" y="2714625"/>
              <a:ext cx="395288" cy="285750"/>
            </a:xfrm>
            <a:prstGeom prst="leftRight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10376" y="4465637"/>
              <a:ext cx="2000249" cy="71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730375" y="3995738"/>
            <a:ext cx="2467657" cy="1314191"/>
          </a:xfrm>
          <a:prstGeom prst="rect">
            <a:avLst/>
          </a:prstGeom>
          <a:solidFill>
            <a:srgbClr val="F9E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453189" y="4656138"/>
            <a:ext cx="357187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9941" name="Picture 3" descr="C:\Users\Pmatlab2\Google Drive\Cell_Morphology_paper_2\PNAS_try_2\Figures\Figure3_SUBMISSION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1" r="42265" b="81419"/>
          <a:stretch>
            <a:fillRect/>
          </a:stretch>
        </p:blipFill>
        <p:spPr bwMode="auto">
          <a:xfrm>
            <a:off x="4881564" y="5386388"/>
            <a:ext cx="12144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Flèche vers le bas 56"/>
          <p:cNvSpPr/>
          <p:nvPr/>
        </p:nvSpPr>
        <p:spPr>
          <a:xfrm flipV="1">
            <a:off x="5343526" y="5195889"/>
            <a:ext cx="252413" cy="179387"/>
          </a:xfrm>
          <a:prstGeom prst="down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746250" y="1238250"/>
            <a:ext cx="357188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056064" y="1238250"/>
            <a:ext cx="357187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56799" y="1152828"/>
            <a:ext cx="2713141" cy="5205109"/>
          </a:xfrm>
          <a:prstGeom prst="rect">
            <a:avLst/>
          </a:prstGeom>
          <a:solidFill>
            <a:srgbClr val="F9E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8" name="ZoneTexte 8"/>
          <p:cNvSpPr txBox="1">
            <a:spLocks noChangeArrowheads="1"/>
          </p:cNvSpPr>
          <p:nvPr/>
        </p:nvSpPr>
        <p:spPr bwMode="auto">
          <a:xfrm>
            <a:off x="8048265" y="6497524"/>
            <a:ext cx="5421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PNAS </a:t>
            </a:r>
            <a:r>
              <a:rPr lang="fr-FR" altLang="en-US" sz="1200" dirty="0"/>
              <a:t>(2016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  <p:sp>
        <p:nvSpPr>
          <p:cNvPr id="25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Computational approach to estimate cell morphology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27" name="Rectangle 26"/>
          <p:cNvSpPr/>
          <p:nvPr/>
        </p:nvSpPr>
        <p:spPr>
          <a:xfrm>
            <a:off x="6655040" y="1112602"/>
            <a:ext cx="3968944" cy="5205109"/>
          </a:xfrm>
          <a:prstGeom prst="rect">
            <a:avLst/>
          </a:prstGeom>
          <a:solidFill>
            <a:srgbClr val="F9E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45" name="Rectangle 44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 bwMode="auto">
          <a:xfrm>
            <a:off x="73505" y="46038"/>
            <a:ext cx="9870595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Non-invasive brain microstructure imaging by DW-MRI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9288" y="998463"/>
            <a:ext cx="842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diffusion-weighted MRI (DW-MRI) is a very powerful tool to characterize brain microstructure </a:t>
            </a:r>
            <a:r>
              <a:rPr lang="en-US" b="1" dirty="0" smtClean="0"/>
              <a:t>in vivo </a:t>
            </a:r>
            <a:r>
              <a:rPr lang="en-US" dirty="0" smtClean="0"/>
              <a:t>and </a:t>
            </a:r>
            <a:r>
              <a:rPr lang="en-US" b="1" dirty="0" smtClean="0"/>
              <a:t>non-invasively</a:t>
            </a:r>
            <a:endParaRPr lang="en-US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162" y="1888239"/>
            <a:ext cx="5759407" cy="448913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3199" y="3685164"/>
            <a:ext cx="4272285" cy="895287"/>
            <a:chOff x="1490133" y="1873313"/>
            <a:chExt cx="4272285" cy="895287"/>
          </a:xfrm>
        </p:grpSpPr>
        <p:sp>
          <p:nvSpPr>
            <p:cNvPr id="8" name="Rectangle 7"/>
            <p:cNvSpPr/>
            <p:nvPr/>
          </p:nvSpPr>
          <p:spPr>
            <a:xfrm>
              <a:off x="1490133" y="1873313"/>
              <a:ext cx="4272285" cy="8952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90133" y="2016661"/>
              <a:ext cx="4272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The </a:t>
              </a:r>
              <a:r>
                <a:rPr lang="en-US" smtClean="0">
                  <a:solidFill>
                    <a:schemeClr val="bg1"/>
                  </a:solidFill>
                </a:rPr>
                <a:t>patterns </a:t>
              </a:r>
              <a:r>
                <a:rPr lang="en-US">
                  <a:solidFill>
                    <a:schemeClr val="bg1"/>
                  </a:solidFill>
                </a:rPr>
                <a:t>of diffusion displacement </a:t>
              </a:r>
              <a:r>
                <a:rPr lang="en-US" smtClean="0">
                  <a:solidFill>
                    <a:schemeClr val="bg1"/>
                  </a:solidFill>
                </a:rPr>
                <a:t>are sensitive </a:t>
              </a:r>
              <a:r>
                <a:rPr lang="en-US">
                  <a:solidFill>
                    <a:schemeClr val="bg1"/>
                  </a:solidFill>
                </a:rPr>
                <a:t>to tissue microstructure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6" name="Rectangle 15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9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Computational approach to estimate cell morphology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3273" y="1680434"/>
            <a:ext cx="30877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Parallel Tempering Initialization</a:t>
            </a:r>
          </a:p>
          <a:p>
            <a:pPr algn="ctr"/>
            <a:r>
              <a:rPr lang="en-US" b="1" i="1" dirty="0"/>
              <a:t>+</a:t>
            </a:r>
            <a:endParaRPr lang="en-US" b="1" i="1" dirty="0" smtClean="0"/>
          </a:p>
          <a:p>
            <a:pPr algn="ctr"/>
            <a:r>
              <a:rPr lang="en-US" b="1" i="1" dirty="0" err="1" smtClean="0"/>
              <a:t>Levenberg</a:t>
            </a:r>
            <a:r>
              <a:rPr lang="en-US" b="1" i="1" dirty="0" smtClean="0"/>
              <a:t>-Marquardt optimization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Accuracy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Precision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Stability	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Speed		</a:t>
            </a:r>
            <a:r>
              <a:rPr lang="en-US" dirty="0" smtClean="0">
                <a:solidFill>
                  <a:srgbClr val="FF0000"/>
                </a:solidFill>
              </a:rPr>
              <a:t>▼</a:t>
            </a:r>
          </a:p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1" name="Rectangle 10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8048265" y="6497524"/>
            <a:ext cx="5421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PNAS </a:t>
            </a:r>
            <a:r>
              <a:rPr lang="fr-FR" altLang="en-US" sz="1200" dirty="0"/>
              <a:t>(2016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3602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Computational approach to estimate cell morphology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3273" y="1680434"/>
            <a:ext cx="30877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Parallel Tempering Initialization</a:t>
            </a:r>
          </a:p>
          <a:p>
            <a:pPr algn="ctr"/>
            <a:r>
              <a:rPr lang="en-US" b="1" i="1" dirty="0"/>
              <a:t>+</a:t>
            </a:r>
            <a:endParaRPr lang="en-US" b="1" i="1" dirty="0" smtClean="0"/>
          </a:p>
          <a:p>
            <a:pPr algn="ctr"/>
            <a:r>
              <a:rPr lang="en-US" b="1" i="1" dirty="0" err="1" smtClean="0"/>
              <a:t>Levenberg</a:t>
            </a:r>
            <a:r>
              <a:rPr lang="en-US" b="1" i="1" dirty="0" smtClean="0"/>
              <a:t>-Marquardt optimization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Accuracy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Precision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Stability	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Speed		</a:t>
            </a:r>
            <a:r>
              <a:rPr lang="en-US" dirty="0" smtClean="0">
                <a:solidFill>
                  <a:srgbClr val="FF0000"/>
                </a:solidFill>
              </a:rPr>
              <a:t>▼</a:t>
            </a:r>
          </a:p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04508" y="1957433"/>
            <a:ext cx="3087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Black box NOMAD </a:t>
            </a:r>
          </a:p>
          <a:p>
            <a:pPr algn="ctr"/>
            <a:r>
              <a:rPr lang="en-US" b="1" i="1" dirty="0" smtClean="0"/>
              <a:t>optimization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Accuracy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Precision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Stability		</a:t>
            </a:r>
            <a:r>
              <a:rPr lang="en-US" dirty="0" smtClean="0">
                <a:solidFill>
                  <a:srgbClr val="FF0000"/>
                </a:solidFill>
              </a:rPr>
              <a:t>▼</a:t>
            </a:r>
            <a:endParaRPr lang="en-US" dirty="0" smtClean="0">
              <a:solidFill>
                <a:srgbClr val="00FA00"/>
              </a:solidFill>
            </a:endParaRPr>
          </a:p>
          <a:p>
            <a:pPr algn="ctr"/>
            <a:r>
              <a:rPr lang="en-US" dirty="0" smtClean="0"/>
              <a:t>Speed	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2" name="Rectangle 11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14" name="ZoneTexte 8"/>
          <p:cNvSpPr txBox="1">
            <a:spLocks noChangeArrowheads="1"/>
          </p:cNvSpPr>
          <p:nvPr/>
        </p:nvSpPr>
        <p:spPr bwMode="auto">
          <a:xfrm>
            <a:off x="8048265" y="6497524"/>
            <a:ext cx="5421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PNAS </a:t>
            </a:r>
            <a:r>
              <a:rPr lang="fr-FR" altLang="en-US" sz="1200" dirty="0"/>
              <a:t>(2016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6305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Computational approach to estimate cell morphology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3273" y="1680434"/>
            <a:ext cx="30877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Parallel Tempering Initialization</a:t>
            </a:r>
          </a:p>
          <a:p>
            <a:pPr algn="ctr"/>
            <a:r>
              <a:rPr lang="en-US" b="1" i="1" dirty="0"/>
              <a:t>+</a:t>
            </a:r>
            <a:endParaRPr lang="en-US" b="1" i="1" dirty="0" smtClean="0"/>
          </a:p>
          <a:p>
            <a:pPr algn="ctr"/>
            <a:r>
              <a:rPr lang="en-US" b="1" i="1" dirty="0" err="1" smtClean="0"/>
              <a:t>Levenberg</a:t>
            </a:r>
            <a:r>
              <a:rPr lang="en-US" b="1" i="1" dirty="0" smtClean="0"/>
              <a:t>-Marquardt optimization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Accuracy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Precision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Stability	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Speed		</a:t>
            </a:r>
            <a:r>
              <a:rPr lang="en-US" dirty="0" smtClean="0">
                <a:solidFill>
                  <a:srgbClr val="FF0000"/>
                </a:solidFill>
              </a:rPr>
              <a:t>▼</a:t>
            </a:r>
          </a:p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04508" y="1957433"/>
            <a:ext cx="3087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Black box NOMAD </a:t>
            </a:r>
          </a:p>
          <a:p>
            <a:pPr algn="ctr"/>
            <a:r>
              <a:rPr lang="en-US" b="1" i="1" dirty="0" smtClean="0"/>
              <a:t>optimization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Accuracy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Precision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Stability		</a:t>
            </a:r>
            <a:r>
              <a:rPr lang="en-US" dirty="0" smtClean="0">
                <a:solidFill>
                  <a:srgbClr val="FF0000"/>
                </a:solidFill>
              </a:rPr>
              <a:t>▼</a:t>
            </a:r>
            <a:endParaRPr lang="en-US" dirty="0" smtClean="0">
              <a:solidFill>
                <a:srgbClr val="00FA00"/>
              </a:solidFill>
            </a:endParaRPr>
          </a:p>
          <a:p>
            <a:pPr algn="ctr"/>
            <a:r>
              <a:rPr lang="en-US" dirty="0" smtClean="0"/>
              <a:t>Speed	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565743" y="1957432"/>
            <a:ext cx="3087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Machine Learning </a:t>
            </a:r>
          </a:p>
          <a:p>
            <a:pPr algn="ctr"/>
            <a:r>
              <a:rPr lang="en-US" b="1" i="1" dirty="0" smtClean="0"/>
              <a:t>Random Forest </a:t>
            </a:r>
            <a:r>
              <a:rPr lang="en-US" b="1" i="1" dirty="0" err="1" smtClean="0"/>
              <a:t>regressor</a:t>
            </a:r>
            <a:endParaRPr lang="en-US" b="1" i="1" dirty="0" smtClean="0"/>
          </a:p>
          <a:p>
            <a:pPr algn="ctr"/>
            <a:endParaRPr lang="en-US" b="1" i="1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Accuracy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Precision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Stability	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</a:p>
          <a:p>
            <a:pPr algn="ctr"/>
            <a:r>
              <a:rPr lang="en-US" dirty="0" smtClean="0"/>
              <a:t>Speed		</a:t>
            </a:r>
            <a:r>
              <a:rPr lang="en-US" dirty="0" smtClean="0">
                <a:solidFill>
                  <a:srgbClr val="00FA00"/>
                </a:solidFill>
              </a:rPr>
              <a:t>▲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3" name="Rectangle 12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Weighted </a:t>
              </a:r>
              <a:r>
                <a:rPr lang="en-US" sz="1000" dirty="0" smtClean="0">
                  <a:latin typeface="Calibri"/>
                </a:rPr>
                <a:t>MRS, 9</a:t>
              </a:r>
              <a:r>
                <a:rPr lang="en-US" sz="1000" baseline="30000" dirty="0" smtClean="0">
                  <a:latin typeface="Calibri"/>
                </a:rPr>
                <a:t>th</a:t>
              </a:r>
              <a:r>
                <a:rPr lang="en-US" sz="1000" dirty="0" smtClean="0">
                  <a:latin typeface="Calibri"/>
                </a:rPr>
                <a:t> 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15" name="ZoneTexte 8"/>
          <p:cNvSpPr txBox="1">
            <a:spLocks noChangeArrowheads="1"/>
          </p:cNvSpPr>
          <p:nvPr/>
        </p:nvSpPr>
        <p:spPr bwMode="auto">
          <a:xfrm>
            <a:off x="8048265" y="6497524"/>
            <a:ext cx="5421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PNAS </a:t>
            </a:r>
            <a:r>
              <a:rPr lang="fr-FR" altLang="en-US" sz="1200" dirty="0"/>
              <a:t>(2016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7310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 7" descr="Abstract2_Figure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779463"/>
            <a:ext cx="752475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 descr="C:\Users\Pmatlab2\Google Drive\Cell_Morphology_paper_2\PNAS_try_2\Figures\Figure2_SUBMISSION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5" r="36414" b="55179"/>
          <a:stretch>
            <a:fillRect/>
          </a:stretch>
        </p:blipFill>
        <p:spPr bwMode="auto">
          <a:xfrm>
            <a:off x="1524001" y="4429126"/>
            <a:ext cx="1643063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 descr="C:\Users\Pmatlab2\Google Drive\Cell_Morphology_paper_2\PNAS_try_2\Figures\Figure3_SUBMISSION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1" r="35291" b="56850"/>
          <a:stretch>
            <a:fillRect/>
          </a:stretch>
        </p:blipFill>
        <p:spPr bwMode="auto">
          <a:xfrm>
            <a:off x="1524001" y="1530350"/>
            <a:ext cx="164306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ZoneTexte 9"/>
          <p:cNvSpPr txBox="1">
            <a:spLocks noChangeArrowheads="1"/>
          </p:cNvSpPr>
          <p:nvPr/>
        </p:nvSpPr>
        <p:spPr bwMode="auto">
          <a:xfrm>
            <a:off x="1738313" y="1071564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Macaque</a:t>
            </a:r>
          </a:p>
        </p:txBody>
      </p:sp>
      <p:sp>
        <p:nvSpPr>
          <p:cNvPr id="41990" name="ZoneTexte 10"/>
          <p:cNvSpPr txBox="1">
            <a:spLocks noChangeArrowheads="1"/>
          </p:cNvSpPr>
          <p:nvPr/>
        </p:nvSpPr>
        <p:spPr bwMode="auto">
          <a:xfrm>
            <a:off x="1738313" y="3916364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Mouse</a:t>
            </a:r>
          </a:p>
        </p:txBody>
      </p:sp>
      <p:grpSp>
        <p:nvGrpSpPr>
          <p:cNvPr id="2" name="Groupe 14"/>
          <p:cNvGrpSpPr>
            <a:grpSpLocks/>
          </p:cNvGrpSpPr>
          <p:nvPr/>
        </p:nvGrpSpPr>
        <p:grpSpPr bwMode="auto">
          <a:xfrm>
            <a:off x="7453314" y="2095500"/>
            <a:ext cx="3095625" cy="4191000"/>
            <a:chOff x="1714480" y="1571618"/>
            <a:chExt cx="2857520" cy="3143272"/>
          </a:xfrm>
        </p:grpSpPr>
        <p:sp>
          <p:nvSpPr>
            <p:cNvPr id="16" name="ZoneTexte 15"/>
            <p:cNvSpPr txBox="1"/>
            <p:nvPr/>
          </p:nvSpPr>
          <p:spPr>
            <a:xfrm>
              <a:off x="1714480" y="2541985"/>
              <a:ext cx="2857520" cy="10679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noAutofit/>
            </a:bodyPr>
            <a:lstStyle/>
            <a:p>
              <a:pPr algn="just">
                <a:defRPr/>
              </a:pPr>
              <a:r>
                <a:rPr lang="en-US" sz="1200" b="1" i="1" dirty="0"/>
                <a:t>Neuronal overall diameter (~ 500 µm) agrees </a:t>
              </a:r>
              <a:r>
                <a:rPr lang="en-US" sz="1200" dirty="0"/>
                <a:t>very well with </a:t>
              </a:r>
              <a:r>
                <a:rPr lang="en-US" sz="1200" b="1" i="1" dirty="0"/>
                <a:t>typical extension of dendritic tree </a:t>
              </a:r>
              <a:r>
                <a:rPr lang="en-US" sz="1200" dirty="0"/>
                <a:t>of many neurons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14480" y="1571618"/>
              <a:ext cx="2857520" cy="314327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1993" name="ZoneTexte 17"/>
          <p:cNvSpPr txBox="1">
            <a:spLocks noChangeArrowheads="1"/>
          </p:cNvSpPr>
          <p:nvPr/>
        </p:nvSpPr>
        <p:spPr bwMode="auto">
          <a:xfrm>
            <a:off x="1495426" y="6581776"/>
            <a:ext cx="2500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en-US" sz="600" i="1"/>
              <a:t>($) </a:t>
            </a:r>
            <a:r>
              <a:rPr lang="fr-FR" altLang="en-US" sz="600"/>
              <a:t>Oberheim N.A. et al. </a:t>
            </a:r>
            <a:r>
              <a:rPr lang="fr-FR" altLang="en-US" sz="600" i="1"/>
              <a:t>Journal of Neuroscience </a:t>
            </a:r>
            <a:r>
              <a:rPr lang="fr-FR" altLang="en-US" sz="600"/>
              <a:t>(2009) </a:t>
            </a:r>
            <a:r>
              <a:rPr lang="fr-FR" altLang="en-US" sz="600" b="1"/>
              <a:t>29(10)</a:t>
            </a:r>
            <a:r>
              <a:rPr lang="fr-FR" altLang="en-US" sz="600"/>
              <a:t>: 3276-3287</a:t>
            </a:r>
            <a:endParaRPr lang="fr-FR" altLang="en-US" sz="600" b="1"/>
          </a:p>
        </p:txBody>
      </p:sp>
      <p:sp>
        <p:nvSpPr>
          <p:cNvPr id="19" name="Rectangle 18"/>
          <p:cNvSpPr/>
          <p:nvPr/>
        </p:nvSpPr>
        <p:spPr>
          <a:xfrm>
            <a:off x="3167063" y="885826"/>
            <a:ext cx="214312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46426" y="3886201"/>
            <a:ext cx="214313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e 13"/>
          <p:cNvGrpSpPr>
            <a:grpSpLocks/>
          </p:cNvGrpSpPr>
          <p:nvPr/>
        </p:nvGrpSpPr>
        <p:grpSpPr bwMode="auto">
          <a:xfrm>
            <a:off x="3238500" y="2095500"/>
            <a:ext cx="3009900" cy="4191000"/>
            <a:chOff x="1714480" y="1571618"/>
            <a:chExt cx="2857520" cy="3143272"/>
          </a:xfrm>
        </p:grpSpPr>
        <p:sp>
          <p:nvSpPr>
            <p:cNvPr id="12" name="ZoneTexte 11"/>
            <p:cNvSpPr txBox="1"/>
            <p:nvPr/>
          </p:nvSpPr>
          <p:spPr>
            <a:xfrm>
              <a:off x="1714480" y="2541985"/>
              <a:ext cx="2857520" cy="10679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noAutofit/>
            </a:bodyPr>
            <a:lstStyle/>
            <a:p>
              <a:pPr algn="just">
                <a:defRPr/>
              </a:pPr>
              <a:r>
                <a:rPr lang="en-US" sz="1200" b="1" i="1" dirty="0"/>
                <a:t>Overall astrocytes diameter 2.52 ± 0.10 times larger in macaque </a:t>
              </a:r>
              <a:r>
                <a:rPr lang="en-US" sz="1200" dirty="0"/>
                <a:t>(2.55 ± 0.05 from histology</a:t>
              </a:r>
              <a:r>
                <a:rPr lang="en-US" sz="1200" baseline="30000" dirty="0"/>
                <a:t>$</a:t>
              </a:r>
              <a:r>
                <a:rPr lang="en-US" sz="1200" dirty="0"/>
                <a:t>)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14480" y="1571618"/>
              <a:ext cx="2857520" cy="31432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1997" name="ZoneTexte 20"/>
          <p:cNvSpPr txBox="1">
            <a:spLocks noChangeArrowheads="1"/>
          </p:cNvSpPr>
          <p:nvPr/>
        </p:nvSpPr>
        <p:spPr bwMode="auto">
          <a:xfrm>
            <a:off x="1666875" y="3198813"/>
            <a:ext cx="12144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b="1"/>
              <a:t>@ 7 T</a:t>
            </a:r>
            <a:endParaRPr lang="en-US" altLang="en-US" sz="1200" b="1"/>
          </a:p>
        </p:txBody>
      </p:sp>
      <p:sp>
        <p:nvSpPr>
          <p:cNvPr id="41998" name="ZoneTexte 21"/>
          <p:cNvSpPr txBox="1">
            <a:spLocks noChangeArrowheads="1"/>
          </p:cNvSpPr>
          <p:nvPr/>
        </p:nvSpPr>
        <p:spPr bwMode="auto">
          <a:xfrm>
            <a:off x="1666875" y="6164264"/>
            <a:ext cx="12144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b="1"/>
              <a:t>@ 11.7 T</a:t>
            </a:r>
            <a:endParaRPr lang="en-US" altLang="en-US" sz="1200" b="1"/>
          </a:p>
        </p:txBody>
      </p:sp>
      <p:sp>
        <p:nvSpPr>
          <p:cNvPr id="21" name="Titre 1"/>
          <p:cNvSpPr txBox="1">
            <a:spLocks/>
          </p:cNvSpPr>
          <p:nvPr/>
        </p:nvSpPr>
        <p:spPr bwMode="auto">
          <a:xfrm>
            <a:off x="142875" y="46038"/>
            <a:ext cx="938371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Interspecies Validation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22" name="ZoneTexte 8"/>
          <p:cNvSpPr txBox="1">
            <a:spLocks noChangeArrowheads="1"/>
          </p:cNvSpPr>
          <p:nvPr/>
        </p:nvSpPr>
        <p:spPr bwMode="auto">
          <a:xfrm>
            <a:off x="8231145" y="576282"/>
            <a:ext cx="5421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PNAS </a:t>
            </a:r>
            <a:r>
              <a:rPr lang="fr-FR" altLang="en-US" sz="1200" dirty="0"/>
              <a:t>(2016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e 17"/>
          <p:cNvGrpSpPr>
            <a:grpSpLocks/>
          </p:cNvGrpSpPr>
          <p:nvPr/>
        </p:nvGrpSpPr>
        <p:grpSpPr bwMode="auto">
          <a:xfrm>
            <a:off x="1416051" y="649290"/>
            <a:ext cx="9432925" cy="5859462"/>
            <a:chOff x="171885" y="654832"/>
            <a:chExt cx="9433048" cy="4394742"/>
          </a:xfrm>
        </p:grpSpPr>
        <p:grpSp>
          <p:nvGrpSpPr>
            <p:cNvPr id="44037" name="Groupe 15"/>
            <p:cNvGrpSpPr>
              <a:grpSpLocks/>
            </p:cNvGrpSpPr>
            <p:nvPr/>
          </p:nvGrpSpPr>
          <p:grpSpPr bwMode="auto">
            <a:xfrm>
              <a:off x="171885" y="926070"/>
              <a:ext cx="9433048" cy="4123504"/>
              <a:chOff x="171885" y="926070"/>
              <a:chExt cx="9433048" cy="4123504"/>
            </a:xfrm>
          </p:grpSpPr>
          <p:pic>
            <p:nvPicPr>
              <p:cNvPr id="44041" name="Image 14" descr="Abstract2_Figure2.t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362"/>
              <a:stretch>
                <a:fillRect/>
              </a:stretch>
            </p:blipFill>
            <p:spPr bwMode="auto">
              <a:xfrm>
                <a:off x="182763" y="926070"/>
                <a:ext cx="9386545" cy="2242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2" name="Image 12" descr="Abstract2_Figure2.t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12" b="49202"/>
              <a:stretch>
                <a:fillRect/>
              </a:stretch>
            </p:blipFill>
            <p:spPr bwMode="auto">
              <a:xfrm>
                <a:off x="171885" y="2841779"/>
                <a:ext cx="9433048" cy="2207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ZoneTexte 6"/>
            <p:cNvSpPr txBox="1"/>
            <p:nvPr/>
          </p:nvSpPr>
          <p:spPr>
            <a:xfrm>
              <a:off x="7301441" y="1025125"/>
              <a:ext cx="1643083" cy="1952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100" b="1" dirty="0">
                  <a:solidFill>
                    <a:schemeClr val="tx1"/>
                  </a:solidFill>
                </a:rPr>
                <a:t>(GFAP </a:t>
              </a:r>
              <a:r>
                <a:rPr lang="fr-FR" sz="1100" b="1" dirty="0" err="1">
                  <a:solidFill>
                    <a:schemeClr val="tx1"/>
                  </a:solidFill>
                </a:rPr>
                <a:t>staining</a:t>
              </a:r>
              <a:r>
                <a:rPr lang="fr-FR" sz="1100" b="1" dirty="0">
                  <a:solidFill>
                    <a:schemeClr val="tx1"/>
                  </a:solidFill>
                </a:rPr>
                <a:t>)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780458" y="1025125"/>
              <a:ext cx="1643083" cy="1952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100" b="1" dirty="0">
                  <a:solidFill>
                    <a:schemeClr val="tx1"/>
                  </a:solidFill>
                </a:rPr>
                <a:t>(</a:t>
              </a:r>
              <a:r>
                <a:rPr lang="fr-FR" sz="1100" b="1" dirty="0" err="1">
                  <a:solidFill>
                    <a:schemeClr val="tx1"/>
                  </a:solidFill>
                </a:rPr>
                <a:t>tCho</a:t>
              </a:r>
              <a:r>
                <a:rPr lang="fr-FR" sz="1100" b="1" dirty="0">
                  <a:solidFill>
                    <a:schemeClr val="tx1"/>
                  </a:solidFill>
                </a:rPr>
                <a:t> and </a:t>
              </a:r>
              <a:r>
                <a:rPr lang="fr-FR" sz="1100" b="1" dirty="0" err="1">
                  <a:solidFill>
                    <a:schemeClr val="tx1"/>
                  </a:solidFill>
                </a:rPr>
                <a:t>Ins</a:t>
              </a:r>
              <a:r>
                <a:rPr lang="fr-FR" sz="1100" b="1" dirty="0">
                  <a:solidFill>
                    <a:schemeClr val="tx1"/>
                  </a:solidFill>
                </a:rPr>
                <a:t>)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pic>
          <p:nvPicPr>
            <p:cNvPr id="44040" name="Image 16" descr="Abstract2_Figure2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851"/>
            <a:stretch>
              <a:fillRect/>
            </a:stretch>
          </p:blipFill>
          <p:spPr bwMode="auto">
            <a:xfrm>
              <a:off x="372894" y="654832"/>
              <a:ext cx="9016015" cy="28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7961314" y="4064000"/>
            <a:ext cx="142875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6" name="ZoneTexte 8"/>
          <p:cNvSpPr txBox="1">
            <a:spLocks noChangeArrowheads="1"/>
          </p:cNvSpPr>
          <p:nvPr/>
        </p:nvSpPr>
        <p:spPr bwMode="auto">
          <a:xfrm>
            <a:off x="1524001" y="6567489"/>
            <a:ext cx="5421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PNAS </a:t>
            </a:r>
            <a:r>
              <a:rPr lang="fr-FR" altLang="en-US" sz="1200" dirty="0"/>
              <a:t>(2016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157163" y="46038"/>
            <a:ext cx="9369425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Histological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Validation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5" descr="Abstract2_Figure4quadris_SUBMI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4813"/>
            <a:ext cx="9144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 rot="16200000">
            <a:off x="2765425" y="2463800"/>
            <a:ext cx="13335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800" b="1" dirty="0"/>
              <a:t>(GFAP </a:t>
            </a:r>
            <a:r>
              <a:rPr lang="fr-FR" sz="800" b="1" dirty="0" err="1"/>
              <a:t>staining</a:t>
            </a:r>
            <a:r>
              <a:rPr lang="fr-FR" sz="800" b="1" dirty="0"/>
              <a:t>)</a:t>
            </a:r>
            <a:endParaRPr lang="en-US" sz="800" b="1" dirty="0"/>
          </a:p>
        </p:txBody>
      </p:sp>
      <p:sp>
        <p:nvSpPr>
          <p:cNvPr id="10" name="Rectangle 9"/>
          <p:cNvSpPr/>
          <p:nvPr/>
        </p:nvSpPr>
        <p:spPr>
          <a:xfrm>
            <a:off x="5024438" y="1674813"/>
            <a:ext cx="2214562" cy="390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39001" y="1674813"/>
            <a:ext cx="3357563" cy="390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2767013" y="3832225"/>
            <a:ext cx="13335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800" b="1" dirty="0"/>
              <a:t>(</a:t>
            </a:r>
            <a:r>
              <a:rPr lang="fr-FR" sz="800" b="1" dirty="0" err="1"/>
              <a:t>tC</a:t>
            </a:r>
            <a:r>
              <a:rPr lang="fr-FR" sz="800" b="1" dirty="0"/>
              <a:t> ho and </a:t>
            </a:r>
            <a:r>
              <a:rPr lang="fr-FR" sz="800" b="1" dirty="0" err="1"/>
              <a:t>Ins</a:t>
            </a:r>
            <a:r>
              <a:rPr lang="fr-FR" sz="800" b="1" dirty="0"/>
              <a:t>)</a:t>
            </a:r>
            <a:endParaRPr lang="en-US" sz="800" b="1" dirty="0"/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Histological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6" name="Rectangle 15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18" name="ZoneTexte 8"/>
          <p:cNvSpPr txBox="1">
            <a:spLocks noChangeArrowheads="1"/>
          </p:cNvSpPr>
          <p:nvPr/>
        </p:nvSpPr>
        <p:spPr bwMode="auto">
          <a:xfrm>
            <a:off x="8048265" y="6497524"/>
            <a:ext cx="5421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PNAS </a:t>
            </a:r>
            <a:r>
              <a:rPr lang="fr-FR" altLang="en-US" sz="1200" dirty="0"/>
              <a:t>(2016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2452662" y="2214554"/>
            <a:ext cx="2928958" cy="2286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Image 41" descr="stemcell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25" y="2333680"/>
            <a:ext cx="2786082" cy="2089562"/>
          </a:xfrm>
          <a:prstGeom prst="rect">
            <a:avLst/>
          </a:prstGeom>
        </p:spPr>
      </p:pic>
      <p:pic>
        <p:nvPicPr>
          <p:cNvPr id="41" name="Image 40" descr="Fig2.tif"/>
          <p:cNvPicPr>
            <a:picLocks noChangeAspect="1"/>
          </p:cNvPicPr>
          <p:nvPr/>
        </p:nvPicPr>
        <p:blipFill>
          <a:blip r:embed="rId4"/>
          <a:srcRect l="6100" t="3204" r="60786" b="59523"/>
          <a:stretch>
            <a:fillRect/>
          </a:stretch>
        </p:blipFill>
        <p:spPr>
          <a:xfrm>
            <a:off x="2535975" y="2357430"/>
            <a:ext cx="2714644" cy="2063128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6310314" y="2150456"/>
            <a:ext cx="42862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≲ 80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ms; b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&gt;&gt; 1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ms/μm</a:t>
            </a:r>
            <a:r>
              <a:rPr lang="fr-F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en-US" dirty="0" smtClean="0"/>
              <a:t> Segments length</a:t>
            </a:r>
          </a:p>
          <a:p>
            <a:endParaRPr lang="en-US" dirty="0" smtClean="0"/>
          </a:p>
          <a:p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Number of consecutive bifurcation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Segments and soma </a:t>
            </a:r>
            <a:r>
              <a:rPr lang="en-US" dirty="0"/>
              <a:t>d</a:t>
            </a:r>
            <a:r>
              <a:rPr lang="en-US" dirty="0" smtClean="0"/>
              <a:t>iameter</a:t>
            </a: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73505" y="32786"/>
            <a:ext cx="949284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Tuning the DW-MRS experiment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 measure short-range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cell morphology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0" name="Rectangle 9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51203" name="Rectangle 7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27" name="ZoneTexte 154"/>
          <p:cNvSpPr txBox="1"/>
          <p:nvPr/>
        </p:nvSpPr>
        <p:spPr>
          <a:xfrm>
            <a:off x="1708151" y="936626"/>
            <a:ext cx="7356475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baseline="-25000" dirty="0">
              <a:solidFill>
                <a:srgbClr val="1A6E1C"/>
              </a:solidFill>
            </a:endParaRPr>
          </a:p>
        </p:txBody>
      </p:sp>
      <p:grpSp>
        <p:nvGrpSpPr>
          <p:cNvPr id="51212" name="Groupe 8"/>
          <p:cNvGrpSpPr>
            <a:grpSpLocks noChangeAspect="1"/>
          </p:cNvGrpSpPr>
          <p:nvPr/>
        </p:nvGrpSpPr>
        <p:grpSpPr bwMode="auto">
          <a:xfrm>
            <a:off x="6379127" y="843627"/>
            <a:ext cx="4040620" cy="5656262"/>
            <a:chOff x="2380764" y="1714488"/>
            <a:chExt cx="3262806" cy="4566514"/>
          </a:xfrm>
        </p:grpSpPr>
        <p:pic>
          <p:nvPicPr>
            <p:cNvPr id="51214" name="Picture 3" descr="C:\Users\Pmatlab2\Google Drive\Abstract_ISMRM_2016\High_bvalue_modeling\Fig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56"/>
            <a:stretch>
              <a:fillRect/>
            </a:stretch>
          </p:blipFill>
          <p:spPr bwMode="auto">
            <a:xfrm>
              <a:off x="2380764" y="1714488"/>
              <a:ext cx="3262806" cy="456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ectangle 62"/>
            <p:cNvSpPr/>
            <p:nvPr/>
          </p:nvSpPr>
          <p:spPr>
            <a:xfrm>
              <a:off x="5490228" y="1786260"/>
              <a:ext cx="142641" cy="285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1213" name="ZoneTexte 8"/>
          <p:cNvSpPr txBox="1">
            <a:spLocks noChangeArrowheads="1"/>
          </p:cNvSpPr>
          <p:nvPr/>
        </p:nvSpPr>
        <p:spPr bwMode="auto">
          <a:xfrm>
            <a:off x="3097438" y="5994995"/>
            <a:ext cx="5421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MRM </a:t>
            </a:r>
            <a:r>
              <a:rPr lang="fr-FR" altLang="en-US" sz="1200" dirty="0"/>
              <a:t>(</a:t>
            </a:r>
            <a:r>
              <a:rPr lang="fr-FR" altLang="en-US" sz="1200" dirty="0" smtClean="0"/>
              <a:t>2017)</a:t>
            </a:r>
            <a:endParaRPr lang="fr-FR" altLang="en-US" sz="1200" dirty="0"/>
          </a:p>
        </p:txBody>
      </p:sp>
      <p:sp>
        <p:nvSpPr>
          <p:cNvPr id="48" name="Titre 1"/>
          <p:cNvSpPr txBox="1">
            <a:spLocks/>
          </p:cNvSpPr>
          <p:nvPr/>
        </p:nvSpPr>
        <p:spPr bwMode="auto">
          <a:xfrm>
            <a:off x="85932" y="46038"/>
            <a:ext cx="9440656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geometrical model for brain cell fibers</a:t>
            </a:r>
          </a:p>
        </p:txBody>
      </p:sp>
      <p:pic>
        <p:nvPicPr>
          <p:cNvPr id="56" name="Picture 2" descr="C:\Users\Pmatlab2\Google Drive\Abstract_ISMRM_2016\High_bvalue_modeling\Fi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6706" y="3197523"/>
            <a:ext cx="4256533" cy="255392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46" name="Rectangle 45"/>
          <p:cNvSpPr/>
          <p:nvPr/>
        </p:nvSpPr>
        <p:spPr bwMode="auto">
          <a:xfrm>
            <a:off x="6512612" y="925901"/>
            <a:ext cx="176645" cy="354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-379205" y="814388"/>
            <a:ext cx="5495925" cy="1455738"/>
            <a:chOff x="1025525" y="966788"/>
            <a:chExt cx="5495925" cy="1455738"/>
          </a:xfrm>
        </p:grpSpPr>
        <p:sp>
          <p:nvSpPr>
            <p:cNvPr id="49" name="Espace réservé du contenu 11"/>
            <p:cNvSpPr txBox="1">
              <a:spLocks/>
            </p:cNvSpPr>
            <p:nvPr/>
          </p:nvSpPr>
          <p:spPr>
            <a:xfrm>
              <a:off x="1025525" y="966788"/>
              <a:ext cx="2928938" cy="50006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923925" algn="ctr" eaLnBrk="1" fontAlgn="auto" hangingPunct="1"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fr-FR" sz="1400" dirty="0">
                  <a:solidFill>
                    <a:schemeClr val="tx2"/>
                  </a:solidFill>
                  <a:latin typeface="+mn-lt"/>
                </a:rPr>
                <a:t>Diffusion </a:t>
              </a:r>
              <a:r>
                <a:rPr lang="en-US" sz="1400" dirty="0">
                  <a:solidFill>
                    <a:schemeClr val="tx2"/>
                  </a:solidFill>
                  <a:latin typeface="+mn-lt"/>
                </a:rPr>
                <a:t>Weighted</a:t>
              </a:r>
              <a:r>
                <a:rPr lang="fr-FR" sz="1400" dirty="0">
                  <a:solidFill>
                    <a:schemeClr val="tx2"/>
                  </a:solidFill>
                  <a:latin typeface="+mn-lt"/>
                </a:rPr>
                <a:t> NMR </a:t>
              </a:r>
            </a:p>
          </p:txBody>
        </p:sp>
        <p:grpSp>
          <p:nvGrpSpPr>
            <p:cNvPr id="57" name="Groupe 130"/>
            <p:cNvGrpSpPr>
              <a:grpSpLocks noChangeAspect="1"/>
            </p:cNvGrpSpPr>
            <p:nvPr/>
          </p:nvGrpSpPr>
          <p:grpSpPr bwMode="auto">
            <a:xfrm>
              <a:off x="1490662" y="1366839"/>
              <a:ext cx="5030788" cy="1055687"/>
              <a:chOff x="992690" y="-24150"/>
              <a:chExt cx="7122558" cy="2809627"/>
            </a:xfrm>
          </p:grpSpPr>
          <p:grpSp>
            <p:nvGrpSpPr>
              <p:cNvPr id="59" name="Groupe 98"/>
              <p:cNvGrpSpPr>
                <a:grpSpLocks/>
              </p:cNvGrpSpPr>
              <p:nvPr/>
            </p:nvGrpSpPr>
            <p:grpSpPr bwMode="auto">
              <a:xfrm>
                <a:off x="1519088" y="-24150"/>
                <a:ext cx="6596160" cy="2809627"/>
                <a:chOff x="1519088" y="-24150"/>
                <a:chExt cx="6596160" cy="2809627"/>
              </a:xfrm>
            </p:grpSpPr>
            <p:sp>
              <p:nvSpPr>
                <p:cNvPr id="66" name="Rectangle 65"/>
                <p:cNvSpPr/>
                <p:nvPr/>
              </p:nvSpPr>
              <p:spPr>
                <a:xfrm>
                  <a:off x="2356967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6470025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68" name="Isosceles Triangle 5"/>
                <p:cNvSpPr/>
                <p:nvPr/>
              </p:nvSpPr>
              <p:spPr>
                <a:xfrm>
                  <a:off x="1907453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69" name="Isosceles Triangle 6"/>
                <p:cNvSpPr/>
                <p:nvPr/>
              </p:nvSpPr>
              <p:spPr>
                <a:xfrm>
                  <a:off x="3420070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70" name="Isosceles Triangle 9"/>
                <p:cNvSpPr/>
                <p:nvPr/>
              </p:nvSpPr>
              <p:spPr>
                <a:xfrm>
                  <a:off x="6011520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71" name="Isosceles Triangle 10"/>
                <p:cNvSpPr/>
                <p:nvPr/>
              </p:nvSpPr>
              <p:spPr>
                <a:xfrm flipV="1">
                  <a:off x="7524137" y="1179975"/>
                  <a:ext cx="143845" cy="502777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cxnSp>
              <p:nvCxnSpPr>
                <p:cNvPr id="72" name="Connecteur droit 90"/>
                <p:cNvCxnSpPr/>
                <p:nvPr/>
              </p:nvCxnSpPr>
              <p:spPr>
                <a:xfrm rot="16200000" flipH="1">
                  <a:off x="7059754" y="2223553"/>
                  <a:ext cx="1081601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4"/>
                <p:cNvCxnSpPr/>
                <p:nvPr/>
              </p:nvCxnSpPr>
              <p:spPr>
                <a:xfrm>
                  <a:off x="1691686" y="1682752"/>
                  <a:ext cx="622802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7078560" y="466203"/>
                  <a:ext cx="1036688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ECHO</a:t>
                  </a:r>
                </a:p>
              </p:txBody>
            </p:sp>
            <p:sp>
              <p:nvSpPr>
                <p:cNvPr id="75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1519088" y="-24150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76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3016400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77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5622975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cxnSp>
              <p:nvCxnSpPr>
                <p:cNvPr id="78" name="Straight Connector 19"/>
                <p:cNvCxnSpPr/>
                <p:nvPr/>
              </p:nvCxnSpPr>
              <p:spPr>
                <a:xfrm>
                  <a:off x="1691686" y="2768577"/>
                  <a:ext cx="622802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droit 97"/>
                <p:cNvCxnSpPr/>
                <p:nvPr/>
              </p:nvCxnSpPr>
              <p:spPr>
                <a:xfrm rot="16200000" flipH="1">
                  <a:off x="910002" y="1678974"/>
                  <a:ext cx="2158976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necteur droit 98"/>
                <p:cNvCxnSpPr/>
                <p:nvPr/>
              </p:nvCxnSpPr>
              <p:spPr>
                <a:xfrm rot="16200000" flipH="1">
                  <a:off x="2427247" y="1681088"/>
                  <a:ext cx="2163203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cteur droit 99"/>
                <p:cNvCxnSpPr/>
                <p:nvPr/>
              </p:nvCxnSpPr>
              <p:spPr>
                <a:xfrm rot="16200000" flipH="1">
                  <a:off x="5014204" y="1672637"/>
                  <a:ext cx="2163203" cy="2022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avec flèche 101"/>
                <p:cNvCxnSpPr/>
                <p:nvPr/>
              </p:nvCxnSpPr>
              <p:spPr>
                <a:xfrm>
                  <a:off x="2714332" y="1915126"/>
                  <a:ext cx="3771674" cy="422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cteur droit avec flèche 102"/>
                <p:cNvCxnSpPr/>
                <p:nvPr/>
              </p:nvCxnSpPr>
              <p:spPr>
                <a:xfrm>
                  <a:off x="3509973" y="1429252"/>
                  <a:ext cx="259145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2071669" y="2036355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6177436" y="2048524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286249" y="736090"/>
                  <a:ext cx="936104" cy="573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1200" b="1" baseline="-25000"/>
                    <a:t>TM</a:t>
                  </a:r>
                  <a:endParaRPr lang="en-US" altLang="en-US" sz="1200" b="1" baseline="-25000"/>
                </a:p>
              </p:txBody>
            </p:sp>
          </p:grpSp>
          <p:cxnSp>
            <p:nvCxnSpPr>
              <p:cNvPr id="60" name="Connecteur droit avec flèche 79"/>
              <p:cNvCxnSpPr/>
              <p:nvPr/>
            </p:nvCxnSpPr>
            <p:spPr>
              <a:xfrm>
                <a:off x="1977128" y="1429252"/>
                <a:ext cx="15126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12"/>
              <p:cNvSpPr txBox="1">
                <a:spLocks noChangeArrowheads="1"/>
              </p:cNvSpPr>
              <p:nvPr/>
            </p:nvSpPr>
            <p:spPr bwMode="auto">
              <a:xfrm>
                <a:off x="2255903" y="773878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cxnSp>
            <p:nvCxnSpPr>
              <p:cNvPr id="62" name="Connecteur droit avec flèche 81"/>
              <p:cNvCxnSpPr/>
              <p:nvPr/>
            </p:nvCxnSpPr>
            <p:spPr>
              <a:xfrm>
                <a:off x="6090186" y="1429252"/>
                <a:ext cx="1512616" cy="422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12"/>
              <p:cNvSpPr txBox="1">
                <a:spLocks noChangeArrowheads="1"/>
              </p:cNvSpPr>
              <p:nvPr/>
            </p:nvSpPr>
            <p:spPr bwMode="auto">
              <a:xfrm>
                <a:off x="6368967" y="776421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sp>
            <p:nvSpPr>
              <p:cNvPr id="65" name="TextBox 12"/>
              <p:cNvSpPr txBox="1">
                <a:spLocks noChangeArrowheads="1"/>
              </p:cNvSpPr>
              <p:nvPr/>
            </p:nvSpPr>
            <p:spPr bwMode="auto">
              <a:xfrm>
                <a:off x="992690" y="1905645"/>
                <a:ext cx="936104" cy="736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en-US" sz="1200" b="1"/>
                  <a:t>g</a:t>
                </a:r>
                <a:endParaRPr lang="en-US" altLang="en-US" sz="1200" b="1" baseline="-25000"/>
              </a:p>
            </p:txBody>
          </p:sp>
        </p:grpSp>
        <p:sp>
          <p:nvSpPr>
            <p:cNvPr id="58" name="TextBox 12"/>
            <p:cNvSpPr txBox="1">
              <a:spLocks noChangeArrowheads="1"/>
            </p:cNvSpPr>
            <p:nvPr/>
          </p:nvSpPr>
          <p:spPr bwMode="auto">
            <a:xfrm>
              <a:off x="2549525" y="2068513"/>
              <a:ext cx="28575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200" b="1"/>
                <a:t>t</a:t>
              </a:r>
              <a:r>
                <a:rPr lang="fr-FR" altLang="en-US" sz="1200" b="1" baseline="-25000"/>
                <a:t>d</a:t>
              </a:r>
              <a:endParaRPr lang="en-US" altLang="en-US" sz="1200" b="1" baseline="-250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707706" y="2828191"/>
            <a:ext cx="310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In-vivo </a:t>
            </a:r>
            <a:r>
              <a:rPr lang="en-US" b="1" i="1" smtClean="0"/>
              <a:t>mouse at 11.7 T </a:t>
            </a:r>
            <a:endParaRPr lang="en-US" b="1" i="1" dirty="0"/>
          </a:p>
        </p:txBody>
      </p: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88" name="Rectangle 87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51203" name="Rectangle 7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pic>
        <p:nvPicPr>
          <p:cNvPr id="51207" name="Picture 2" descr="C:\Users\Pmatlab2\Google Drive\Cell_Morphology_paper_2\PNAS_try_2\Figures\Figure2_SUBMISSION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5" r="36414" b="78195"/>
          <a:stretch>
            <a:fillRect/>
          </a:stretch>
        </p:blipFill>
        <p:spPr bwMode="auto">
          <a:xfrm>
            <a:off x="2609850" y="2611438"/>
            <a:ext cx="31496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3" name="ZoneTexte 8"/>
          <p:cNvSpPr txBox="1">
            <a:spLocks noChangeArrowheads="1"/>
          </p:cNvSpPr>
          <p:nvPr/>
        </p:nvSpPr>
        <p:spPr bwMode="auto">
          <a:xfrm>
            <a:off x="6787497" y="854820"/>
            <a:ext cx="38805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MRM </a:t>
            </a:r>
            <a:r>
              <a:rPr lang="fr-FR" altLang="en-US" sz="1200" dirty="0"/>
              <a:t>(2017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  <p:sp>
        <p:nvSpPr>
          <p:cNvPr id="48" name="Titre 1"/>
          <p:cNvSpPr txBox="1">
            <a:spLocks/>
          </p:cNvSpPr>
          <p:nvPr/>
        </p:nvSpPr>
        <p:spPr bwMode="auto">
          <a:xfrm>
            <a:off x="85932" y="46038"/>
            <a:ext cx="9440656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geometrical model for brain cell fibers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47900" y="4618040"/>
            <a:ext cx="3887788" cy="1419993"/>
            <a:chOff x="723900" y="4618039"/>
            <a:chExt cx="3887788" cy="1419993"/>
          </a:xfrm>
        </p:grpSpPr>
        <p:grpSp>
          <p:nvGrpSpPr>
            <p:cNvPr id="51204" name="Groupe 20"/>
            <p:cNvGrpSpPr>
              <a:grpSpLocks noChangeAspect="1"/>
            </p:cNvGrpSpPr>
            <p:nvPr/>
          </p:nvGrpSpPr>
          <p:grpSpPr bwMode="auto">
            <a:xfrm>
              <a:off x="723900" y="4618039"/>
              <a:ext cx="3887788" cy="830262"/>
              <a:chOff x="166698" y="1142985"/>
              <a:chExt cx="3888105" cy="830123"/>
            </a:xfrm>
          </p:grpSpPr>
          <p:pic>
            <p:nvPicPr>
              <p:cNvPr id="51243" name="Image 17" descr="Table.t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161"/>
              <a:stretch/>
            </p:blipFill>
            <p:spPr bwMode="auto">
              <a:xfrm>
                <a:off x="166698" y="1142985"/>
                <a:ext cx="3888105" cy="830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151441" y="1468367"/>
                <a:ext cx="428660" cy="214277"/>
              </a:xfrm>
              <a:prstGeom prst="rect">
                <a:avLst/>
              </a:prstGeom>
              <a:solidFill>
                <a:srgbClr val="CBCB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245" name="ZoneTexte 18"/>
              <p:cNvSpPr txBox="1">
                <a:spLocks noChangeArrowheads="1"/>
              </p:cNvSpPr>
              <p:nvPr/>
            </p:nvSpPr>
            <p:spPr bwMode="auto">
              <a:xfrm>
                <a:off x="3143240" y="1444638"/>
                <a:ext cx="714380" cy="251958"/>
              </a:xfrm>
              <a:prstGeom prst="rect">
                <a:avLst/>
              </a:pr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en-US" sz="1200"/>
                  <a:t>0.62</a:t>
                </a:r>
                <a:endParaRPr lang="en-US" altLang="en-US" sz="1200" dirty="0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750888" y="4901096"/>
              <a:ext cx="3816350" cy="5000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9" name="Image 17" descr="Table.t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31"/>
            <a:stretch/>
          </p:blipFill>
          <p:spPr bwMode="auto">
            <a:xfrm>
              <a:off x="723900" y="5460976"/>
              <a:ext cx="3887788" cy="577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750888" y="5457849"/>
              <a:ext cx="3816350" cy="500063"/>
            </a:xfrm>
            <a:prstGeom prst="rect">
              <a:avLst/>
            </a:prstGeom>
            <a:noFill/>
            <a:ln w="38100">
              <a:solidFill>
                <a:srgbClr val="00F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6" name="Picture 3" descr="C:\Users\Pmatlab2\Google Drive\Abstract_ISMRM_2016\High_bvalue_modeling\Fig2.jpg"/>
          <p:cNvPicPr>
            <a:picLocks noChangeAspect="1" noChangeArrowheads="1"/>
          </p:cNvPicPr>
          <p:nvPr/>
        </p:nvPicPr>
        <p:blipFill rotWithShape="1">
          <a:blip r:embed="rId4" cstate="print"/>
          <a:srcRect l="50034"/>
          <a:stretch/>
        </p:blipFill>
        <p:spPr bwMode="auto">
          <a:xfrm>
            <a:off x="6787496" y="1182990"/>
            <a:ext cx="3880504" cy="5243745"/>
          </a:xfrm>
          <a:prstGeom prst="rect">
            <a:avLst/>
          </a:prstGeom>
          <a:noFill/>
        </p:spPr>
      </p:pic>
      <p:sp>
        <p:nvSpPr>
          <p:cNvPr id="57" name="Rectangle 56"/>
          <p:cNvSpPr/>
          <p:nvPr/>
        </p:nvSpPr>
        <p:spPr>
          <a:xfrm>
            <a:off x="6794834" y="1255257"/>
            <a:ext cx="3816350" cy="17260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780548" y="4613471"/>
            <a:ext cx="3816350" cy="1574655"/>
          </a:xfrm>
          <a:prstGeom prst="rect">
            <a:avLst/>
          </a:prstGeom>
          <a:noFill/>
          <a:ln w="381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grpSp>
        <p:nvGrpSpPr>
          <p:cNvPr id="59" name="Group 58"/>
          <p:cNvGrpSpPr/>
          <p:nvPr/>
        </p:nvGrpSpPr>
        <p:grpSpPr>
          <a:xfrm>
            <a:off x="-379205" y="814388"/>
            <a:ext cx="5495925" cy="1455738"/>
            <a:chOff x="1025525" y="966788"/>
            <a:chExt cx="5495925" cy="1455738"/>
          </a:xfrm>
        </p:grpSpPr>
        <p:sp>
          <p:nvSpPr>
            <p:cNvPr id="60" name="Espace réservé du contenu 11"/>
            <p:cNvSpPr txBox="1">
              <a:spLocks/>
            </p:cNvSpPr>
            <p:nvPr/>
          </p:nvSpPr>
          <p:spPr>
            <a:xfrm>
              <a:off x="1025525" y="966788"/>
              <a:ext cx="2928938" cy="50006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923925" algn="ctr" eaLnBrk="1" fontAlgn="auto" hangingPunct="1"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fr-FR" sz="1400" dirty="0">
                  <a:solidFill>
                    <a:schemeClr val="tx2"/>
                  </a:solidFill>
                  <a:latin typeface="+mn-lt"/>
                </a:rPr>
                <a:t>Diffusion </a:t>
              </a:r>
              <a:r>
                <a:rPr lang="en-US" sz="1400" dirty="0">
                  <a:solidFill>
                    <a:schemeClr val="tx2"/>
                  </a:solidFill>
                  <a:latin typeface="+mn-lt"/>
                </a:rPr>
                <a:t>Weighted</a:t>
              </a:r>
              <a:r>
                <a:rPr lang="fr-FR" sz="1400" dirty="0">
                  <a:solidFill>
                    <a:schemeClr val="tx2"/>
                  </a:solidFill>
                  <a:latin typeface="+mn-lt"/>
                </a:rPr>
                <a:t> NMR </a:t>
              </a:r>
            </a:p>
          </p:txBody>
        </p:sp>
        <p:grpSp>
          <p:nvGrpSpPr>
            <p:cNvPr id="61" name="Groupe 130"/>
            <p:cNvGrpSpPr>
              <a:grpSpLocks noChangeAspect="1"/>
            </p:cNvGrpSpPr>
            <p:nvPr/>
          </p:nvGrpSpPr>
          <p:grpSpPr bwMode="auto">
            <a:xfrm>
              <a:off x="1490662" y="1366839"/>
              <a:ext cx="5030788" cy="1055687"/>
              <a:chOff x="992690" y="-24150"/>
              <a:chExt cx="7122558" cy="2809627"/>
            </a:xfrm>
          </p:grpSpPr>
          <p:grpSp>
            <p:nvGrpSpPr>
              <p:cNvPr id="63" name="Groupe 98"/>
              <p:cNvGrpSpPr>
                <a:grpSpLocks/>
              </p:cNvGrpSpPr>
              <p:nvPr/>
            </p:nvGrpSpPr>
            <p:grpSpPr bwMode="auto">
              <a:xfrm>
                <a:off x="1519088" y="-24150"/>
                <a:ext cx="6596160" cy="2809627"/>
                <a:chOff x="1519088" y="-24150"/>
                <a:chExt cx="6596160" cy="2809627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2356967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6470025" y="2117926"/>
                  <a:ext cx="357365" cy="646427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71" name="Isosceles Triangle 5"/>
                <p:cNvSpPr/>
                <p:nvPr/>
              </p:nvSpPr>
              <p:spPr>
                <a:xfrm>
                  <a:off x="1907453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72" name="Isosceles Triangle 6"/>
                <p:cNvSpPr/>
                <p:nvPr/>
              </p:nvSpPr>
              <p:spPr>
                <a:xfrm>
                  <a:off x="3420070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73" name="Isosceles Triangle 9"/>
                <p:cNvSpPr/>
                <p:nvPr/>
              </p:nvSpPr>
              <p:spPr>
                <a:xfrm>
                  <a:off x="6011520" y="601151"/>
                  <a:ext cx="143845" cy="108160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74" name="Isosceles Triangle 10"/>
                <p:cNvSpPr/>
                <p:nvPr/>
              </p:nvSpPr>
              <p:spPr>
                <a:xfrm flipV="1">
                  <a:off x="7524137" y="1179975"/>
                  <a:ext cx="143845" cy="502777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cxnSp>
              <p:nvCxnSpPr>
                <p:cNvPr id="75" name="Connecteur droit 90"/>
                <p:cNvCxnSpPr/>
                <p:nvPr/>
              </p:nvCxnSpPr>
              <p:spPr>
                <a:xfrm rot="16200000" flipH="1">
                  <a:off x="7059754" y="2223553"/>
                  <a:ext cx="1081601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"/>
                <p:cNvCxnSpPr/>
                <p:nvPr/>
              </p:nvCxnSpPr>
              <p:spPr>
                <a:xfrm>
                  <a:off x="1691686" y="1682752"/>
                  <a:ext cx="622802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7078560" y="466203"/>
                  <a:ext cx="1036688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ECHO</a:t>
                  </a:r>
                </a:p>
              </p:txBody>
            </p:sp>
            <p:sp>
              <p:nvSpPr>
                <p:cNvPr id="78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1519088" y="-24150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79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3016400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sp>
              <p:nvSpPr>
                <p:cNvPr id="80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5622975" y="-14857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ym typeface="Symbol" charset="2"/>
                    </a:rPr>
                    <a:t>/2</a:t>
                  </a:r>
                  <a:endParaRPr lang="en-US" altLang="en-US" sz="1200" b="1"/>
                </a:p>
              </p:txBody>
            </p:sp>
            <p:cxnSp>
              <p:nvCxnSpPr>
                <p:cNvPr id="81" name="Straight Connector 19"/>
                <p:cNvCxnSpPr/>
                <p:nvPr/>
              </p:nvCxnSpPr>
              <p:spPr>
                <a:xfrm>
                  <a:off x="1691686" y="2768577"/>
                  <a:ext cx="622802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97"/>
                <p:cNvCxnSpPr/>
                <p:nvPr/>
              </p:nvCxnSpPr>
              <p:spPr>
                <a:xfrm rot="16200000" flipH="1">
                  <a:off x="910002" y="1678974"/>
                  <a:ext cx="2158976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cteur droit 98"/>
                <p:cNvCxnSpPr/>
                <p:nvPr/>
              </p:nvCxnSpPr>
              <p:spPr>
                <a:xfrm rot="16200000" flipH="1">
                  <a:off x="2427247" y="1681088"/>
                  <a:ext cx="2163203" cy="20229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99"/>
                <p:cNvCxnSpPr/>
                <p:nvPr/>
              </p:nvCxnSpPr>
              <p:spPr>
                <a:xfrm rot="16200000" flipH="1">
                  <a:off x="5014204" y="1672637"/>
                  <a:ext cx="2163203" cy="20227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cteur droit avec flèche 101"/>
                <p:cNvCxnSpPr/>
                <p:nvPr/>
              </p:nvCxnSpPr>
              <p:spPr>
                <a:xfrm>
                  <a:off x="2714332" y="1915126"/>
                  <a:ext cx="3771674" cy="422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cteur droit avec flèche 102"/>
                <p:cNvCxnSpPr/>
                <p:nvPr/>
              </p:nvCxnSpPr>
              <p:spPr>
                <a:xfrm>
                  <a:off x="3509973" y="1429252"/>
                  <a:ext cx="259145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2071669" y="2036355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6177436" y="2048524"/>
                  <a:ext cx="936104" cy="73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l-GR" altLang="en-US" sz="1200" b="1">
                      <a:solidFill>
                        <a:schemeClr val="bg1"/>
                      </a:solidFill>
                    </a:rPr>
                    <a:t>δ</a:t>
                  </a:r>
                  <a:endParaRPr lang="en-US" altLang="en-US" sz="1200" b="1" baseline="-25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286249" y="736090"/>
                  <a:ext cx="936104" cy="573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1200" b="1" baseline="-25000"/>
                    <a:t>TM</a:t>
                  </a:r>
                  <a:endParaRPr lang="en-US" altLang="en-US" sz="1200" b="1" baseline="-25000"/>
                </a:p>
              </p:txBody>
            </p:sp>
          </p:grpSp>
          <p:cxnSp>
            <p:nvCxnSpPr>
              <p:cNvPr id="64" name="Connecteur droit avec flèche 79"/>
              <p:cNvCxnSpPr/>
              <p:nvPr/>
            </p:nvCxnSpPr>
            <p:spPr>
              <a:xfrm>
                <a:off x="1977128" y="1429252"/>
                <a:ext cx="15126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12"/>
              <p:cNvSpPr txBox="1">
                <a:spLocks noChangeArrowheads="1"/>
              </p:cNvSpPr>
              <p:nvPr/>
            </p:nvSpPr>
            <p:spPr bwMode="auto">
              <a:xfrm>
                <a:off x="2255903" y="773878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cxnSp>
            <p:nvCxnSpPr>
              <p:cNvPr id="66" name="Connecteur droit avec flèche 81"/>
              <p:cNvCxnSpPr/>
              <p:nvPr/>
            </p:nvCxnSpPr>
            <p:spPr>
              <a:xfrm>
                <a:off x="6090186" y="1429252"/>
                <a:ext cx="1512616" cy="422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12"/>
              <p:cNvSpPr txBox="1">
                <a:spLocks noChangeArrowheads="1"/>
              </p:cNvSpPr>
              <p:nvPr/>
            </p:nvSpPr>
            <p:spPr bwMode="auto">
              <a:xfrm>
                <a:off x="6368967" y="776421"/>
                <a:ext cx="936104" cy="57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l-GR" altLang="en-US" sz="1200" b="1" baseline="-25000"/>
                  <a:t>τ</a:t>
                </a:r>
                <a:endParaRPr lang="en-US" altLang="en-US" sz="1200" b="1" baseline="-25000"/>
              </a:p>
            </p:txBody>
          </p:sp>
          <p:sp>
            <p:nvSpPr>
              <p:cNvPr id="68" name="TextBox 12"/>
              <p:cNvSpPr txBox="1">
                <a:spLocks noChangeArrowheads="1"/>
              </p:cNvSpPr>
              <p:nvPr/>
            </p:nvSpPr>
            <p:spPr bwMode="auto">
              <a:xfrm>
                <a:off x="992690" y="1905645"/>
                <a:ext cx="936104" cy="736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en-US" sz="1200" b="1"/>
                  <a:t>g</a:t>
                </a:r>
                <a:endParaRPr lang="en-US" altLang="en-US" sz="1200" b="1" baseline="-25000"/>
              </a:p>
            </p:txBody>
          </p:sp>
        </p:grpSp>
        <p:sp>
          <p:nvSpPr>
            <p:cNvPr id="62" name="TextBox 12"/>
            <p:cNvSpPr txBox="1">
              <a:spLocks noChangeArrowheads="1"/>
            </p:cNvSpPr>
            <p:nvPr/>
          </p:nvSpPr>
          <p:spPr bwMode="auto">
            <a:xfrm>
              <a:off x="2549525" y="2068513"/>
              <a:ext cx="28575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200" b="1" dirty="0"/>
                <a:t>t</a:t>
              </a:r>
              <a:r>
                <a:rPr lang="fr-FR" altLang="en-US" sz="1200" b="1" baseline="-25000" dirty="0"/>
                <a:t>d</a:t>
              </a:r>
              <a:endParaRPr lang="en-US" altLang="en-US" sz="1200" b="1" baseline="-25000" dirty="0"/>
            </a:p>
          </p:txBody>
        </p:sp>
      </p:grpSp>
      <p:sp>
        <p:nvSpPr>
          <p:cNvPr id="90" name="ZoneTexte 8"/>
          <p:cNvSpPr txBox="1">
            <a:spLocks noChangeArrowheads="1"/>
          </p:cNvSpPr>
          <p:nvPr/>
        </p:nvSpPr>
        <p:spPr bwMode="auto">
          <a:xfrm>
            <a:off x="2249078" y="6020559"/>
            <a:ext cx="38805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dirty="0" err="1"/>
              <a:t>Palombo</a:t>
            </a:r>
            <a:r>
              <a:rPr lang="fr-FR" altLang="en-US" sz="1200" dirty="0"/>
              <a:t> M. et al. </a:t>
            </a:r>
            <a:r>
              <a:rPr lang="fr-FR" altLang="en-US" sz="1200" i="1" dirty="0"/>
              <a:t>MRM </a:t>
            </a:r>
            <a:r>
              <a:rPr lang="fr-FR" altLang="en-US" sz="1200" dirty="0"/>
              <a:t>(2017</a:t>
            </a:r>
            <a:r>
              <a:rPr lang="fr-FR" altLang="en-US" sz="1200" dirty="0" smtClean="0"/>
              <a:t>)</a:t>
            </a:r>
            <a:endParaRPr lang="fr-FR" alt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-662898" y="4886809"/>
            <a:ext cx="3880504" cy="1421861"/>
            <a:chOff x="-662898" y="4901097"/>
            <a:chExt cx="3880504" cy="1421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232014" y="4901097"/>
                  <a:ext cx="1638269" cy="8183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≈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𝑠𝑒𝑔𝑚𝑒𝑛𝑡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4</m:t>
                                        </m:r>
                                      </m:sup>
                                    </m:sSubSup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mr-IN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𝑠𝑒𝑔𝑚𝑒𝑛𝑡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014" y="4901097"/>
                  <a:ext cx="1638269" cy="81836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1" name="ZoneTexte 8"/>
            <p:cNvSpPr txBox="1">
              <a:spLocks noChangeArrowheads="1"/>
            </p:cNvSpPr>
            <p:nvPr/>
          </p:nvSpPr>
          <p:spPr bwMode="auto">
            <a:xfrm>
              <a:off x="-662898" y="6045959"/>
              <a:ext cx="38805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200" dirty="0" err="1" smtClean="0"/>
                <a:t>Burcaw</a:t>
              </a:r>
              <a:r>
                <a:rPr lang="fr-FR" altLang="en-US" sz="1200" dirty="0" smtClean="0"/>
                <a:t> L. et al. </a:t>
              </a:r>
              <a:r>
                <a:rPr lang="fr-FR" altLang="en-US" sz="1200" i="1" dirty="0" err="1" smtClean="0"/>
                <a:t>Neuroimage</a:t>
              </a:r>
              <a:r>
                <a:rPr lang="fr-FR" altLang="en-US" sz="1200" dirty="0" smtClean="0"/>
                <a:t> (2015)</a:t>
              </a:r>
              <a:endParaRPr lang="fr-FR" altLang="en-US" sz="1200" dirty="0"/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6380595" y="1182990"/>
            <a:ext cx="3719713" cy="2190419"/>
          </a:xfrm>
          <a:prstGeom prst="wedgeRoundRectCallout">
            <a:avLst>
              <a:gd name="adj1" fmla="val -59882"/>
              <a:gd name="adj2" fmla="val 121205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DDE in-vivo rat (21.1 T)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NAA: a ≲ 0.75 </a:t>
            </a:r>
            <a:r>
              <a:rPr lang="en-US" dirty="0" err="1" smtClean="0">
                <a:solidFill>
                  <a:schemeClr val="tx1"/>
                </a:solidFill>
              </a:rPr>
              <a:t>μm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Myo</a:t>
            </a:r>
            <a:r>
              <a:rPr lang="en-US" dirty="0" smtClean="0">
                <a:solidFill>
                  <a:schemeClr val="tx1"/>
                </a:solidFill>
              </a:rPr>
              <a:t>-Inositol: 1.0 ≲ a </a:t>
            </a:r>
            <a:r>
              <a:rPr lang="en-US" dirty="0">
                <a:solidFill>
                  <a:schemeClr val="tx1"/>
                </a:solidFill>
              </a:rPr>
              <a:t>≲ </a:t>
            </a:r>
            <a:r>
              <a:rPr lang="en-US" dirty="0" smtClean="0">
                <a:solidFill>
                  <a:schemeClr val="tx1"/>
                </a:solidFill>
              </a:rPr>
              <a:t>2.0 </a:t>
            </a:r>
            <a:r>
              <a:rPr lang="en-US" dirty="0" err="1">
                <a:solidFill>
                  <a:schemeClr val="tx1"/>
                </a:solidFill>
              </a:rPr>
              <a:t>μm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Shemesh</a:t>
            </a:r>
            <a:r>
              <a:rPr lang="en-US" dirty="0" smtClean="0">
                <a:solidFill>
                  <a:schemeClr val="tx1"/>
                </a:solidFill>
              </a:rPr>
              <a:t> N. et al. PLOS One (2017)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" name="Rounded Rectangular Callout 91"/>
          <p:cNvSpPr/>
          <p:nvPr/>
        </p:nvSpPr>
        <p:spPr>
          <a:xfrm>
            <a:off x="6380595" y="4612671"/>
            <a:ext cx="3719713" cy="2190419"/>
          </a:xfrm>
          <a:prstGeom prst="wedgeRoundRectCallout">
            <a:avLst>
              <a:gd name="adj1" fmla="val -57578"/>
              <a:gd name="adj2" fmla="val 771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PRESS </a:t>
            </a:r>
            <a:r>
              <a:rPr lang="en-US" b="1" i="1" dirty="0">
                <a:solidFill>
                  <a:schemeClr val="tx1"/>
                </a:solidFill>
              </a:rPr>
              <a:t>in-vivo </a:t>
            </a:r>
            <a:r>
              <a:rPr lang="en-US" b="1" i="1" dirty="0" smtClean="0">
                <a:solidFill>
                  <a:schemeClr val="tx1"/>
                </a:solidFill>
              </a:rPr>
              <a:t>human (7 </a:t>
            </a:r>
            <a:r>
              <a:rPr lang="en-US" b="1" i="1" dirty="0">
                <a:solidFill>
                  <a:schemeClr val="tx1"/>
                </a:solidFill>
              </a:rPr>
              <a:t>T)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NAA: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0.011 </a:t>
            </a:r>
            <a:r>
              <a:rPr lang="en-US" dirty="0">
                <a:solidFill>
                  <a:schemeClr val="tx1"/>
                </a:solidFill>
              </a:rPr>
              <a:t>≲ </a:t>
            </a:r>
            <a:r>
              <a:rPr lang="en-US" dirty="0" smtClean="0">
                <a:solidFill>
                  <a:schemeClr val="tx1"/>
                </a:solidFill>
              </a:rPr>
              <a:t>D</a:t>
            </a:r>
            <a:r>
              <a:rPr lang="en-US" baseline="-25000" dirty="0" smtClean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≲ </a:t>
            </a:r>
            <a:r>
              <a:rPr lang="en-US" dirty="0" smtClean="0">
                <a:solidFill>
                  <a:schemeClr val="tx1"/>
                </a:solidFill>
              </a:rPr>
              <a:t>0.025 μm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ms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0.55 </a:t>
            </a:r>
            <a:r>
              <a:rPr lang="en-US" dirty="0">
                <a:solidFill>
                  <a:schemeClr val="tx1"/>
                </a:solidFill>
              </a:rPr>
              <a:t>≲ </a:t>
            </a:r>
            <a:r>
              <a:rPr lang="en-US" dirty="0" smtClean="0">
                <a:solidFill>
                  <a:schemeClr val="tx1"/>
                </a:solidFill>
              </a:rPr>
              <a:t>a ≲ 0.95 </a:t>
            </a:r>
            <a:r>
              <a:rPr lang="en-US" dirty="0" err="1" smtClean="0">
                <a:solidFill>
                  <a:schemeClr val="tx1"/>
                </a:solidFill>
              </a:rPr>
              <a:t>μm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Lundell</a:t>
            </a:r>
            <a:r>
              <a:rPr lang="en-US" dirty="0" smtClean="0">
                <a:solidFill>
                  <a:schemeClr val="tx1"/>
                </a:solidFill>
              </a:rPr>
              <a:t> H. et al. ISMRM (2017)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838133" y="4273147"/>
            <a:ext cx="310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In-vivo </a:t>
            </a:r>
            <a:r>
              <a:rPr lang="en-US" b="1" i="1" smtClean="0"/>
              <a:t>mouse at 11.7 T </a:t>
            </a:r>
            <a:endParaRPr lang="en-US" b="1" i="1" dirty="0"/>
          </a:p>
        </p:txBody>
      </p: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95" name="Rectangle 94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788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50180" name="Rectangle 7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grpSp>
        <p:nvGrpSpPr>
          <p:cNvPr id="50181" name="Groupe 13"/>
          <p:cNvGrpSpPr>
            <a:grpSpLocks/>
          </p:cNvGrpSpPr>
          <p:nvPr/>
        </p:nvGrpSpPr>
        <p:grpSpPr bwMode="auto">
          <a:xfrm>
            <a:off x="2859088" y="2235201"/>
            <a:ext cx="6591300" cy="3584575"/>
            <a:chOff x="1571604" y="2071678"/>
            <a:chExt cx="6591300" cy="3584042"/>
          </a:xfrm>
        </p:grpSpPr>
        <p:sp>
          <p:nvSpPr>
            <p:cNvPr id="50183" name="ZoneTexte 30"/>
            <p:cNvSpPr txBox="1">
              <a:spLocks noChangeArrowheads="1"/>
            </p:cNvSpPr>
            <p:nvPr/>
          </p:nvSpPr>
          <p:spPr bwMode="auto">
            <a:xfrm>
              <a:off x="1857356" y="5286388"/>
              <a:ext cx="29289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800"/>
                <a:t>Astrocyte</a:t>
              </a:r>
              <a:endParaRPr lang="en-US" altLang="en-US" sz="1800"/>
            </a:p>
          </p:txBody>
        </p:sp>
        <p:sp>
          <p:nvSpPr>
            <p:cNvPr id="50184" name="ZoneTexte 19"/>
            <p:cNvSpPr txBox="1">
              <a:spLocks noChangeArrowheads="1"/>
            </p:cNvSpPr>
            <p:nvPr/>
          </p:nvSpPr>
          <p:spPr bwMode="auto">
            <a:xfrm>
              <a:off x="5000628" y="5286388"/>
              <a:ext cx="29289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800"/>
                <a:t>‘Reactive’ Astrocyte</a:t>
              </a:r>
              <a:endParaRPr lang="en-US" altLang="en-US" sz="1800"/>
            </a:p>
          </p:txBody>
        </p:sp>
        <p:pic>
          <p:nvPicPr>
            <p:cNvPr id="50185" name="Picture 2" descr="http://physrev.physiology.org/content/physrev/94/4/1077/F8.larg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" b="72513"/>
            <a:stretch>
              <a:fillRect/>
            </a:stretch>
          </p:blipFill>
          <p:spPr bwMode="auto">
            <a:xfrm>
              <a:off x="1571604" y="2071678"/>
              <a:ext cx="6591300" cy="3143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82" name="ZoneTexte 14"/>
          <p:cNvSpPr txBox="1">
            <a:spLocks noChangeArrowheads="1"/>
          </p:cNvSpPr>
          <p:nvPr/>
        </p:nvSpPr>
        <p:spPr bwMode="auto">
          <a:xfrm>
            <a:off x="3001963" y="1592264"/>
            <a:ext cx="621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i="1"/>
              <a:t>Injury and inflammation  →  Astrocytes reactivity 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Why is the estimation of cell fibers size important?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4" name="Rectangle 13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9288" y="998463"/>
            <a:ext cx="842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diffusion-weighted MRI (DW-MRI) is a very powerful tool to characterize brain microstructure </a:t>
            </a:r>
            <a:r>
              <a:rPr lang="en-US" b="1" dirty="0" smtClean="0"/>
              <a:t>in vivo </a:t>
            </a:r>
            <a:r>
              <a:rPr lang="en-US" dirty="0" smtClean="0"/>
              <a:t>and </a:t>
            </a:r>
            <a:r>
              <a:rPr lang="en-US" b="1" dirty="0" smtClean="0"/>
              <a:t>non-invasively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551258" y="1787588"/>
            <a:ext cx="4211160" cy="4518992"/>
            <a:chOff x="1551258" y="2173356"/>
            <a:chExt cx="4211160" cy="4518992"/>
          </a:xfrm>
        </p:grpSpPr>
        <p:sp>
          <p:nvSpPr>
            <p:cNvPr id="8" name="Rectangle 7"/>
            <p:cNvSpPr/>
            <p:nvPr/>
          </p:nvSpPr>
          <p:spPr>
            <a:xfrm>
              <a:off x="1919288" y="2173356"/>
              <a:ext cx="3843130" cy="45189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2296" y="2242090"/>
              <a:ext cx="3739390" cy="2650447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2254962" y="5027530"/>
              <a:ext cx="3060000" cy="1565008"/>
              <a:chOff x="730962" y="5027530"/>
              <a:chExt cx="3060000" cy="156500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730962" y="5080538"/>
                <a:ext cx="3060000" cy="151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/>
              <a:srcRect r="10627"/>
              <a:stretch/>
            </p:blipFill>
            <p:spPr>
              <a:xfrm>
                <a:off x="783971" y="5310775"/>
                <a:ext cx="1327495" cy="1265063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4637" y="5310774"/>
                <a:ext cx="1277397" cy="1265063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57467" y="5027530"/>
                <a:ext cx="302107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/>
                  <a:t>Tractography</a:t>
                </a:r>
                <a:endParaRPr lang="en-US" sz="1200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 rot="16200000">
              <a:off x="-201030" y="4063843"/>
              <a:ext cx="3843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DTI (</a:t>
              </a:r>
              <a:r>
                <a:rPr lang="en-US" sz="1600" dirty="0" err="1" smtClean="0"/>
                <a:t>Basser</a:t>
              </a:r>
              <a:r>
                <a:rPr lang="en-US" sz="1600" dirty="0" smtClean="0"/>
                <a:t> et al. 1994)</a:t>
              </a:r>
              <a:endParaRPr lang="en-US" sz="16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9" name="Rectangle 18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22" name="Titre 1"/>
          <p:cNvSpPr txBox="1">
            <a:spLocks/>
          </p:cNvSpPr>
          <p:nvPr/>
        </p:nvSpPr>
        <p:spPr bwMode="auto">
          <a:xfrm>
            <a:off x="73505" y="46038"/>
            <a:ext cx="9870595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Non-invasive brain microstructure imaging by DW-MRI</a:t>
            </a:r>
          </a:p>
        </p:txBody>
      </p:sp>
    </p:spTree>
    <p:extLst>
      <p:ext uri="{BB962C8B-B14F-4D97-AF65-F5344CB8AC3E}">
        <p14:creationId xmlns:p14="http://schemas.microsoft.com/office/powerpoint/2010/main" val="9344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50426" y="469900"/>
            <a:ext cx="6735097" cy="6388099"/>
            <a:chOff x="5250426" y="469900"/>
            <a:chExt cx="6735097" cy="6388099"/>
          </a:xfrm>
        </p:grpSpPr>
        <p:sp>
          <p:nvSpPr>
            <p:cNvPr id="4" name="Rectangle 3"/>
            <p:cNvSpPr/>
            <p:nvPr/>
          </p:nvSpPr>
          <p:spPr>
            <a:xfrm>
              <a:off x="5250426" y="589934"/>
              <a:ext cx="6735097" cy="6268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820" y="727049"/>
              <a:ext cx="5551345" cy="6081192"/>
            </a:xfrm>
            <a:prstGeom prst="rect">
              <a:avLst/>
            </a:prstGeom>
          </p:spPr>
        </p:pic>
        <p:sp>
          <p:nvSpPr>
            <p:cNvPr id="17" name="ZoneTexte 43"/>
            <p:cNvSpPr txBox="1"/>
            <p:nvPr/>
          </p:nvSpPr>
          <p:spPr>
            <a:xfrm>
              <a:off x="5250426" y="469900"/>
              <a:ext cx="67350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1: t</a:t>
              </a:r>
              <a:r>
                <a:rPr lang="fr-FR" sz="1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≲ 80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ms; b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 1 ms/μm</a:t>
              </a:r>
              <a:r>
                <a:rPr lang="fr-FR" sz="1400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sz="1400" dirty="0"/>
                <a:t> </a:t>
              </a:r>
              <a:r>
                <a:rPr lang="en-US" sz="1400" dirty="0" smtClean="0"/>
                <a:t>    </a:t>
              </a:r>
              <a:r>
                <a:rPr lang="en-US" sz="1400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→</a:t>
              </a:r>
              <a:r>
                <a:rPr lang="en-US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1400" i="1" dirty="0" smtClean="0"/>
                <a:t>Segments and soma </a:t>
              </a:r>
              <a:r>
                <a:rPr lang="en-US" sz="1400" i="1" dirty="0"/>
                <a:t>d</a:t>
              </a:r>
              <a:r>
                <a:rPr lang="en-US" sz="1400" i="1" dirty="0" smtClean="0"/>
                <a:t>iameter</a:t>
              </a:r>
              <a:endParaRPr lang="fr-FR" sz="1400" i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830528" y="892918"/>
              <a:ext cx="294968" cy="237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26" name="Rectangle 5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52227" name="Rectangle 7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grpSp>
        <p:nvGrpSpPr>
          <p:cNvPr id="52234" name="Group 3"/>
          <p:cNvGrpSpPr>
            <a:grpSpLocks/>
          </p:cNvGrpSpPr>
          <p:nvPr/>
        </p:nvGrpSpPr>
        <p:grpSpPr bwMode="auto">
          <a:xfrm>
            <a:off x="363928" y="4228144"/>
            <a:ext cx="4545593" cy="1787870"/>
            <a:chOff x="-1773075" y="4703560"/>
            <a:chExt cx="4544868" cy="1788109"/>
          </a:xfrm>
        </p:grpSpPr>
        <p:pic>
          <p:nvPicPr>
            <p:cNvPr id="52246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" t="54805" r="51814" b="3258"/>
            <a:stretch>
              <a:fillRect/>
            </a:stretch>
          </p:blipFill>
          <p:spPr bwMode="auto">
            <a:xfrm>
              <a:off x="-1773075" y="4703560"/>
              <a:ext cx="1719078" cy="1788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7" name="Imag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39" t="54807" b="3320"/>
            <a:stretch>
              <a:fillRect/>
            </a:stretch>
          </p:blipFill>
          <p:spPr bwMode="auto">
            <a:xfrm>
              <a:off x="1025994" y="4705787"/>
              <a:ext cx="1745799" cy="1785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Connecteur droit 72"/>
            <p:cNvCxnSpPr/>
            <p:nvPr/>
          </p:nvCxnSpPr>
          <p:spPr>
            <a:xfrm>
              <a:off x="-799610" y="6390865"/>
              <a:ext cx="50474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26"/>
            <p:cNvSpPr txBox="1">
              <a:spLocks noChangeArrowheads="1"/>
            </p:cNvSpPr>
            <p:nvPr/>
          </p:nvSpPr>
          <p:spPr bwMode="auto">
            <a:xfrm>
              <a:off x="-1008049" y="6040705"/>
              <a:ext cx="1211069" cy="3385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  <a:ea typeface="Arial" charset="0"/>
                  <a:cs typeface="Arial" charset="0"/>
                </a:rPr>
                <a:t> 20 µm</a:t>
              </a:r>
            </a:p>
          </p:txBody>
        </p:sp>
        <p:sp>
          <p:nvSpPr>
            <p:cNvPr id="78" name="ZoneTexte 13"/>
            <p:cNvSpPr txBox="1">
              <a:spLocks noChangeArrowheads="1"/>
            </p:cNvSpPr>
            <p:nvPr/>
          </p:nvSpPr>
          <p:spPr bwMode="auto">
            <a:xfrm>
              <a:off x="-98047" y="4803153"/>
              <a:ext cx="1193610" cy="46172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 dirty="0">
                  <a:latin typeface="+mn-lt"/>
                </a:rPr>
                <a:t>Astrocyte reactivity</a:t>
              </a:r>
            </a:p>
          </p:txBody>
        </p:sp>
        <p:sp>
          <p:nvSpPr>
            <p:cNvPr id="80" name="Flèche droite 79"/>
            <p:cNvSpPr/>
            <p:nvPr/>
          </p:nvSpPr>
          <p:spPr>
            <a:xfrm>
              <a:off x="46392" y="5409659"/>
              <a:ext cx="874573" cy="373113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0" name="Titre 1"/>
          <p:cNvSpPr txBox="1">
            <a:spLocks/>
          </p:cNvSpPr>
          <p:nvPr/>
        </p:nvSpPr>
        <p:spPr bwMode="auto">
          <a:xfrm>
            <a:off x="179466" y="46038"/>
            <a:ext cx="9347122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Validation on mouse disease model : CNTF model </a:t>
            </a:r>
          </a:p>
        </p:txBody>
      </p:sp>
      <p:sp>
        <p:nvSpPr>
          <p:cNvPr id="31" name="ZoneTexte 2"/>
          <p:cNvSpPr txBox="1">
            <a:spLocks noChangeArrowheads="1"/>
          </p:cNvSpPr>
          <p:nvPr/>
        </p:nvSpPr>
        <p:spPr bwMode="auto">
          <a:xfrm>
            <a:off x="179466" y="892918"/>
            <a:ext cx="4883150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+mn-lt"/>
              </a:rPr>
              <a:t>CNTF animal model </a:t>
            </a:r>
            <a:r>
              <a:rPr lang="en-US" sz="1600" i="1">
                <a:latin typeface="+mn-lt"/>
              </a:rPr>
              <a:t>of astrocytes activation</a:t>
            </a:r>
            <a:endParaRPr lang="en-US" sz="1600" i="1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01877" y="6217920"/>
            <a:ext cx="365760" cy="365760"/>
          </a:xfrm>
        </p:spPr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3" y="1498597"/>
            <a:ext cx="3110719" cy="2208127"/>
          </a:xfrm>
          <a:prstGeom prst="rect">
            <a:avLst/>
          </a:prstGeom>
        </p:spPr>
      </p:pic>
      <p:sp>
        <p:nvSpPr>
          <p:cNvPr id="32" name="ZoneTexte 8"/>
          <p:cNvSpPr txBox="1">
            <a:spLocks noChangeArrowheads="1"/>
          </p:cNvSpPr>
          <p:nvPr/>
        </p:nvSpPr>
        <p:spPr bwMode="auto">
          <a:xfrm>
            <a:off x="363928" y="6321043"/>
            <a:ext cx="45455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dirty="0"/>
              <a:t>Ligneul C. et al. </a:t>
            </a:r>
            <a:r>
              <a:rPr lang="fr-FR" altLang="en-US" sz="1200" i="1" dirty="0" err="1" smtClean="0"/>
              <a:t>bioRxiv</a:t>
            </a:r>
            <a:r>
              <a:rPr lang="fr-FR" altLang="en-US" sz="1200" i="1" dirty="0" smtClean="0"/>
              <a:t> </a:t>
            </a:r>
            <a:r>
              <a:rPr lang="fr-FR" altLang="en-US" sz="1200" i="1" dirty="0"/>
              <a:t>(2018)</a:t>
            </a:r>
            <a:endParaRPr lang="fr-F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313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250426" y="469900"/>
            <a:ext cx="6735097" cy="6128143"/>
            <a:chOff x="5250426" y="469900"/>
            <a:chExt cx="6735097" cy="6128143"/>
          </a:xfrm>
        </p:grpSpPr>
        <p:sp>
          <p:nvSpPr>
            <p:cNvPr id="17" name="Rectangle 16"/>
            <p:cNvSpPr/>
            <p:nvPr/>
          </p:nvSpPr>
          <p:spPr>
            <a:xfrm>
              <a:off x="5250426" y="589935"/>
              <a:ext cx="6735097" cy="6008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ZoneTexte 43"/>
            <p:cNvSpPr txBox="1"/>
            <p:nvPr/>
          </p:nvSpPr>
          <p:spPr>
            <a:xfrm>
              <a:off x="5250426" y="469900"/>
              <a:ext cx="67350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t</a:t>
              </a:r>
              <a:r>
                <a:rPr lang="fr-FR" sz="1400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&gt;&gt; 10 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ms; b ≲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5 ms/μm</a:t>
              </a:r>
              <a:r>
                <a:rPr lang="fr-FR" sz="1400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sz="1400" dirty="0" smtClean="0"/>
                <a:t>     </a:t>
              </a:r>
              <a:r>
                <a:rPr lang="en-US" sz="1400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→</a:t>
              </a:r>
              <a:r>
                <a:rPr lang="en-US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1400" i="1" dirty="0" smtClean="0"/>
                <a:t>Segments length and branching</a:t>
              </a:r>
              <a:endParaRPr lang="fr-FR" sz="1400" i="1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646" y="1084034"/>
              <a:ext cx="6713877" cy="51222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88077" y="1231472"/>
              <a:ext cx="344129" cy="430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68412" y="3557853"/>
              <a:ext cx="344129" cy="430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26" name="Rectangle 5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52227" name="Rectangle 7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grpSp>
        <p:nvGrpSpPr>
          <p:cNvPr id="52234" name="Group 3"/>
          <p:cNvGrpSpPr>
            <a:grpSpLocks/>
          </p:cNvGrpSpPr>
          <p:nvPr/>
        </p:nvGrpSpPr>
        <p:grpSpPr bwMode="auto">
          <a:xfrm>
            <a:off x="363928" y="4228144"/>
            <a:ext cx="4545593" cy="1787870"/>
            <a:chOff x="-1773075" y="4703560"/>
            <a:chExt cx="4544868" cy="1788109"/>
          </a:xfrm>
        </p:grpSpPr>
        <p:pic>
          <p:nvPicPr>
            <p:cNvPr id="52246" name="Imag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" t="54805" r="51814" b="3258"/>
            <a:stretch>
              <a:fillRect/>
            </a:stretch>
          </p:blipFill>
          <p:spPr bwMode="auto">
            <a:xfrm>
              <a:off x="-1773075" y="4703560"/>
              <a:ext cx="1719078" cy="1788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7" name="Imag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39" t="54807" b="3320"/>
            <a:stretch>
              <a:fillRect/>
            </a:stretch>
          </p:blipFill>
          <p:spPr bwMode="auto">
            <a:xfrm>
              <a:off x="1025994" y="4705787"/>
              <a:ext cx="1745799" cy="1785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Connecteur droit 72"/>
            <p:cNvCxnSpPr/>
            <p:nvPr/>
          </p:nvCxnSpPr>
          <p:spPr>
            <a:xfrm>
              <a:off x="-799610" y="6390865"/>
              <a:ext cx="50474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26"/>
            <p:cNvSpPr txBox="1">
              <a:spLocks noChangeArrowheads="1"/>
            </p:cNvSpPr>
            <p:nvPr/>
          </p:nvSpPr>
          <p:spPr bwMode="auto">
            <a:xfrm>
              <a:off x="-1008049" y="6040705"/>
              <a:ext cx="1211069" cy="3385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  <a:ea typeface="Arial" charset="0"/>
                  <a:cs typeface="Arial" charset="0"/>
                </a:rPr>
                <a:t> 20 µm</a:t>
              </a:r>
            </a:p>
          </p:txBody>
        </p:sp>
        <p:sp>
          <p:nvSpPr>
            <p:cNvPr id="78" name="ZoneTexte 13"/>
            <p:cNvSpPr txBox="1">
              <a:spLocks noChangeArrowheads="1"/>
            </p:cNvSpPr>
            <p:nvPr/>
          </p:nvSpPr>
          <p:spPr bwMode="auto">
            <a:xfrm>
              <a:off x="-98047" y="4803153"/>
              <a:ext cx="1193610" cy="46172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 dirty="0">
                  <a:latin typeface="+mn-lt"/>
                </a:rPr>
                <a:t>Astrocyte reactivity</a:t>
              </a:r>
            </a:p>
          </p:txBody>
        </p:sp>
        <p:sp>
          <p:nvSpPr>
            <p:cNvPr id="80" name="Flèche droite 79"/>
            <p:cNvSpPr/>
            <p:nvPr/>
          </p:nvSpPr>
          <p:spPr>
            <a:xfrm>
              <a:off x="46392" y="5409659"/>
              <a:ext cx="874573" cy="373113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1" name="ZoneTexte 2"/>
          <p:cNvSpPr txBox="1">
            <a:spLocks noChangeArrowheads="1"/>
          </p:cNvSpPr>
          <p:nvPr/>
        </p:nvSpPr>
        <p:spPr bwMode="auto">
          <a:xfrm>
            <a:off x="179466" y="892918"/>
            <a:ext cx="4883150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+mn-lt"/>
              </a:rPr>
              <a:t>CNTF animal model </a:t>
            </a:r>
            <a:r>
              <a:rPr lang="en-US" sz="1600" i="1">
                <a:latin typeface="+mn-lt"/>
              </a:rPr>
              <a:t>of astrocytes activation</a:t>
            </a:r>
            <a:endParaRPr lang="en-US" sz="1600" i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3" y="1498597"/>
            <a:ext cx="3110719" cy="2208127"/>
          </a:xfrm>
          <a:prstGeom prst="rect">
            <a:avLst/>
          </a:prstGeom>
        </p:spPr>
      </p:pic>
      <p:sp>
        <p:nvSpPr>
          <p:cNvPr id="32" name="ZoneTexte 8"/>
          <p:cNvSpPr txBox="1">
            <a:spLocks noChangeArrowheads="1"/>
          </p:cNvSpPr>
          <p:nvPr/>
        </p:nvSpPr>
        <p:spPr bwMode="auto">
          <a:xfrm>
            <a:off x="363928" y="6321043"/>
            <a:ext cx="45455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dirty="0"/>
              <a:t>Ligneul C. et al. </a:t>
            </a:r>
            <a:r>
              <a:rPr lang="fr-FR" altLang="en-US" sz="1200" i="1" dirty="0" err="1" smtClean="0"/>
              <a:t>bioRxiv</a:t>
            </a:r>
            <a:r>
              <a:rPr lang="fr-FR" altLang="en-US" sz="1200" i="1" dirty="0" smtClean="0"/>
              <a:t> </a:t>
            </a:r>
            <a:r>
              <a:rPr lang="fr-FR" altLang="en-US" sz="1200" i="1" dirty="0"/>
              <a:t>(2018)</a:t>
            </a:r>
            <a:endParaRPr lang="fr-FR" alt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01877" y="6217920"/>
            <a:ext cx="365760" cy="365760"/>
          </a:xfrm>
        </p:spPr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18" name="Titre 1"/>
          <p:cNvSpPr txBox="1">
            <a:spLocks/>
          </p:cNvSpPr>
          <p:nvPr/>
        </p:nvSpPr>
        <p:spPr bwMode="auto">
          <a:xfrm>
            <a:off x="179466" y="46038"/>
            <a:ext cx="9347122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Validation on mouse disease model : CNTF model </a:t>
            </a:r>
          </a:p>
        </p:txBody>
      </p:sp>
    </p:spTree>
    <p:extLst>
      <p:ext uri="{BB962C8B-B14F-4D97-AF65-F5344CB8AC3E}">
        <p14:creationId xmlns:p14="http://schemas.microsoft.com/office/powerpoint/2010/main" val="3036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52227" name="Rectangle 7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30" name="Titre 1"/>
          <p:cNvSpPr txBox="1">
            <a:spLocks/>
          </p:cNvSpPr>
          <p:nvPr/>
        </p:nvSpPr>
        <p:spPr bwMode="auto">
          <a:xfrm>
            <a:off x="200226" y="46038"/>
            <a:ext cx="9326362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Validation on mouse disease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model: CNTF model  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ZoneTexte 2"/>
          <p:cNvSpPr txBox="1">
            <a:spLocks noChangeArrowheads="1"/>
          </p:cNvSpPr>
          <p:nvPr/>
        </p:nvSpPr>
        <p:spPr bwMode="auto">
          <a:xfrm>
            <a:off x="5516560" y="571282"/>
            <a:ext cx="4883150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+mn-lt"/>
              </a:rPr>
              <a:t>Quantifying astrocytes reactivity in vivo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0226" y="822073"/>
            <a:ext cx="15252991" cy="3029530"/>
            <a:chOff x="200226" y="822073"/>
            <a:chExt cx="15252991" cy="3029530"/>
          </a:xfrm>
        </p:grpSpPr>
        <p:sp>
          <p:nvSpPr>
            <p:cNvPr id="52233" name="ZoneTexte 8"/>
            <p:cNvSpPr txBox="1">
              <a:spLocks noChangeArrowheads="1"/>
            </p:cNvSpPr>
            <p:nvPr/>
          </p:nvSpPr>
          <p:spPr bwMode="auto">
            <a:xfrm>
              <a:off x="6587514" y="822073"/>
              <a:ext cx="88657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200" dirty="0"/>
                <a:t>Ligneul C. et al. </a:t>
              </a:r>
              <a:r>
                <a:rPr lang="fr-FR" altLang="en-US" sz="1200" i="1" dirty="0" err="1" smtClean="0"/>
                <a:t>bioRxiv</a:t>
              </a:r>
              <a:r>
                <a:rPr lang="fr-FR" altLang="en-US" sz="1200" i="1" dirty="0" smtClean="0"/>
                <a:t> </a:t>
              </a:r>
              <a:r>
                <a:rPr lang="fr-FR" altLang="en-US" sz="1200" i="1" dirty="0"/>
                <a:t>(2018)</a:t>
              </a:r>
              <a:endParaRPr lang="fr-FR" altLang="en-US" sz="12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00226" y="1106242"/>
              <a:ext cx="11853149" cy="274536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81" y="1197469"/>
              <a:ext cx="3416196" cy="2579216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30586" y="741686"/>
            <a:ext cx="3864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/>
              <a:t>Ins</a:t>
            </a:r>
            <a:endParaRPr lang="en-US" sz="1600" b="1"/>
          </a:p>
        </p:txBody>
      </p:sp>
      <p:grpSp>
        <p:nvGrpSpPr>
          <p:cNvPr id="9" name="Group 8"/>
          <p:cNvGrpSpPr/>
          <p:nvPr/>
        </p:nvGrpSpPr>
        <p:grpSpPr>
          <a:xfrm>
            <a:off x="209749" y="3987570"/>
            <a:ext cx="11853149" cy="2745361"/>
            <a:chOff x="209749" y="3987570"/>
            <a:chExt cx="11853149" cy="2745361"/>
          </a:xfrm>
        </p:grpSpPr>
        <p:sp>
          <p:nvSpPr>
            <p:cNvPr id="16" name="Rectangle 15"/>
            <p:cNvSpPr/>
            <p:nvPr/>
          </p:nvSpPr>
          <p:spPr>
            <a:xfrm>
              <a:off x="209749" y="3987570"/>
              <a:ext cx="11853149" cy="2745361"/>
            </a:xfrm>
            <a:prstGeom prst="rect">
              <a:avLst/>
            </a:prstGeom>
            <a:solidFill>
              <a:srgbClr val="FF9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Image 4" descr="Ins_LacZ_CNTF_Comparison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981" y="4092065"/>
              <a:ext cx="3415861" cy="2579216"/>
            </a:xfrm>
            <a:prstGeom prst="rect">
              <a:avLst/>
            </a:prstGeom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521936"/>
              </p:ext>
            </p:extLst>
          </p:nvPr>
        </p:nvGraphicFramePr>
        <p:xfrm>
          <a:off x="4125931" y="4157420"/>
          <a:ext cx="7789843" cy="239226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29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4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2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04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562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200" baseline="-25000" dirty="0" err="1">
                          <a:solidFill>
                            <a:schemeClr val="tx1"/>
                          </a:solidFill>
                          <a:effectLst/>
                        </a:rPr>
                        <a:t>segment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μm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Variation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Branch Order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Variation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200" baseline="-25000" dirty="0" err="1">
                          <a:solidFill>
                            <a:schemeClr val="tx1"/>
                          </a:solidFill>
                          <a:effectLst/>
                        </a:rPr>
                        <a:t>intra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(μm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ms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Variation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solidFill>
                      <a:srgbClr val="FF9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4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Histology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LacZ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15 (±5)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+67 [***]</a:t>
                      </a:r>
                      <a:endParaRPr lang="en-GB" sz="12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6 (±4)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-33 [</a:t>
                      </a:r>
                      <a:r>
                        <a:rPr lang="en-US" sz="1200" b="1" dirty="0" err="1">
                          <a:effectLst/>
                        </a:rPr>
                        <a:t>n.s</a:t>
                      </a:r>
                      <a:r>
                        <a:rPr lang="en-US" sz="1200" b="1" dirty="0">
                          <a:effectLst/>
                        </a:rPr>
                        <a:t>.]</a:t>
                      </a:r>
                      <a:endParaRPr lang="en-GB" sz="12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n.a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n.a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4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CNTF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25 (±7)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4 (±2)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n.a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51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Synthetic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(from Ins)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LacZ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29 (±10)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+103 [***]</a:t>
                      </a:r>
                      <a:endParaRPr lang="en-GB" sz="12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6 (±5)</a:t>
                      </a:r>
                      <a:endParaRPr lang="en-GB" sz="12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-17 [</a:t>
                      </a:r>
                      <a:r>
                        <a:rPr lang="en-US" sz="1200" b="1" dirty="0" err="1">
                          <a:effectLst/>
                        </a:rPr>
                        <a:t>n.s</a:t>
                      </a:r>
                      <a:r>
                        <a:rPr lang="en-US" sz="1200" b="1" dirty="0">
                          <a:effectLst/>
                        </a:rPr>
                        <a:t>.]</a:t>
                      </a:r>
                      <a:endParaRPr lang="en-GB" sz="12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0.376 (±0.008)</a:t>
                      </a:r>
                      <a:endParaRPr lang="en-GB" sz="12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-2 [</a:t>
                      </a:r>
                      <a:r>
                        <a:rPr lang="en-US" sz="1200" dirty="0" err="1">
                          <a:effectLst/>
                        </a:rPr>
                        <a:t>n.s</a:t>
                      </a:r>
                      <a:r>
                        <a:rPr lang="en-US" sz="1200" dirty="0">
                          <a:effectLst/>
                        </a:rPr>
                        <a:t>.]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CNTF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59 (±10)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5 (±5)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0.369 (±0.005)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798887"/>
              </p:ext>
            </p:extLst>
          </p:nvPr>
        </p:nvGraphicFramePr>
        <p:xfrm>
          <a:off x="4125931" y="1279168"/>
          <a:ext cx="7789844" cy="2454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80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2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74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GB" sz="1200" dirty="0">
                        <a:effectLst/>
                        <a:latin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GB" sz="1200" dirty="0">
                        <a:effectLst/>
                        <a:latin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200" baseline="-25000" dirty="0" err="1">
                          <a:solidFill>
                            <a:schemeClr val="tx1"/>
                          </a:solidFill>
                          <a:effectLst/>
                        </a:rPr>
                        <a:t>soma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μm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Variation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200" baseline="-25000" dirty="0" err="1">
                          <a:solidFill>
                            <a:schemeClr val="tx1"/>
                          </a:solidFill>
                          <a:effectLst/>
                        </a:rPr>
                        <a:t>fiber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μm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Variation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200" baseline="-25000" dirty="0" err="1">
                          <a:solidFill>
                            <a:schemeClr val="tx1"/>
                          </a:solidFill>
                          <a:effectLst/>
                        </a:rPr>
                        <a:t>intra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(μm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ms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Variation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9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Histology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LacZ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3.7 (±1.2)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+29 [**]</a:t>
                      </a:r>
                      <a:endParaRPr lang="en-GB" sz="12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0.50 (±0.08)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+20 [**]</a:t>
                      </a:r>
                      <a:endParaRPr lang="en-GB" sz="12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n.a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n.a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9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CNTF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4.9 (±0.9)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0.60 (±0.13)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n.a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5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Synthetic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(from Ins)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LacZ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3.80 (±0.06)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+23 [***]</a:t>
                      </a:r>
                      <a:endParaRPr lang="en-GB" sz="12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0.58 (±0.02)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+47 [***]</a:t>
                      </a:r>
                      <a:endParaRPr lang="en-GB" sz="12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0.375 (±0.006</a:t>
                      </a:r>
                      <a:r>
                        <a:rPr lang="en-US" sz="1200" dirty="0" smtClean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-1 [</a:t>
                      </a:r>
                      <a:r>
                        <a:rPr lang="en-US" sz="1200" dirty="0" err="1">
                          <a:effectLst/>
                        </a:rPr>
                        <a:t>n.s</a:t>
                      </a:r>
                      <a:r>
                        <a:rPr lang="en-US" sz="1200" dirty="0">
                          <a:effectLst/>
                        </a:rPr>
                        <a:t>.]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CNTF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4.66 (±0.07)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0.85 (±0.02)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0.372 (±0.005</a:t>
                      </a:r>
                      <a:r>
                        <a:rPr lang="en-US" sz="1200" dirty="0" smtClean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820698" y="1887794"/>
            <a:ext cx="1927122" cy="17304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001188" y="1887794"/>
            <a:ext cx="1927122" cy="17304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54877" y="4866968"/>
            <a:ext cx="1927122" cy="1602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72588" y="4866968"/>
            <a:ext cx="1927122" cy="1602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0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643271" y="1536351"/>
            <a:ext cx="3180522" cy="451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Rectangle 5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52227" name="Rectangle 7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31" name="ZoneTexte 2"/>
          <p:cNvSpPr txBox="1">
            <a:spLocks noChangeArrowheads="1"/>
          </p:cNvSpPr>
          <p:nvPr/>
        </p:nvSpPr>
        <p:spPr bwMode="auto">
          <a:xfrm>
            <a:off x="5464946" y="881059"/>
            <a:ext cx="4883150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+mn-lt"/>
              </a:rPr>
              <a:t>Quantifying astrocytes reactivity in vivo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29" y="1646705"/>
            <a:ext cx="2811455" cy="2122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3271" y="1167019"/>
            <a:ext cx="318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</a:t>
            </a:r>
            <a:endParaRPr lang="en-US" dirty="0"/>
          </a:p>
        </p:txBody>
      </p:sp>
      <p:pic>
        <p:nvPicPr>
          <p:cNvPr id="33" name="Image 4" descr="Ins_LacZ_CNTF_Comparison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2929" y="3864276"/>
            <a:ext cx="2811179" cy="212263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63" y="1408432"/>
            <a:ext cx="5364316" cy="5254591"/>
          </a:xfrm>
          <a:prstGeom prst="rect">
            <a:avLst/>
          </a:prstGeom>
        </p:spPr>
      </p:pic>
      <p:sp>
        <p:nvSpPr>
          <p:cNvPr id="52233" name="ZoneTexte 8"/>
          <p:cNvSpPr txBox="1">
            <a:spLocks noChangeArrowheads="1"/>
          </p:cNvSpPr>
          <p:nvPr/>
        </p:nvSpPr>
        <p:spPr bwMode="auto">
          <a:xfrm>
            <a:off x="1643272" y="6149592"/>
            <a:ext cx="31805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200" dirty="0"/>
              <a:t>Ligneul C. et al. </a:t>
            </a:r>
            <a:r>
              <a:rPr lang="fr-FR" altLang="en-US" sz="1200" i="1" dirty="0" err="1" smtClean="0"/>
              <a:t>bioRxiv</a:t>
            </a:r>
            <a:r>
              <a:rPr lang="fr-FR" altLang="en-US" sz="1200" i="1" dirty="0" smtClean="0"/>
              <a:t> </a:t>
            </a:r>
            <a:r>
              <a:rPr lang="fr-FR" altLang="en-US" sz="1200" i="1" dirty="0"/>
              <a:t>(2018)</a:t>
            </a:r>
            <a:endParaRPr lang="fr-FR" altLang="en-US" sz="1200" dirty="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19" name="Rectangle 18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21" name="Titre 1"/>
          <p:cNvSpPr txBox="1">
            <a:spLocks/>
          </p:cNvSpPr>
          <p:nvPr/>
        </p:nvSpPr>
        <p:spPr bwMode="auto">
          <a:xfrm>
            <a:off x="200226" y="46038"/>
            <a:ext cx="9326362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Validation on mouse disease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model: CNTF model  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96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7"/>
          <p:cNvSpPr txBox="1"/>
          <p:nvPr/>
        </p:nvSpPr>
        <p:spPr>
          <a:xfrm>
            <a:off x="242887" y="404484"/>
            <a:ext cx="117300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US" sz="2000" dirty="0">
              <a:solidFill>
                <a:srgbClr val="111166"/>
              </a:solidFill>
              <a:latin typeface="+mn-lt"/>
              <a:sym typeface="Wingdings" pitchFamily="2" charset="2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2400" dirty="0">
                <a:latin typeface="+mn-lt"/>
                <a:sym typeface="Wingdings" pitchFamily="2" charset="2"/>
              </a:rPr>
              <a:t>DW-MRS provides unique microstructural information, complementary to </a:t>
            </a:r>
            <a:r>
              <a:rPr lang="en-US" sz="2400" dirty="0" smtClean="0">
                <a:latin typeface="+mn-lt"/>
                <a:sym typeface="Wingdings" pitchFamily="2" charset="2"/>
              </a:rPr>
              <a:t>DW-MRI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US" sz="2400" dirty="0">
              <a:latin typeface="+mn-lt"/>
              <a:sym typeface="Wingdings" pitchFamily="2" charset="2"/>
            </a:endParaRPr>
          </a:p>
          <a:p>
            <a:pPr marL="800100" lvl="2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 smtClean="0">
                <a:latin typeface="+mn-lt"/>
                <a:sym typeface="Wingdings" pitchFamily="2" charset="2"/>
              </a:rPr>
              <a:t>Detect neuron-specific microstructural alterations (NAA, </a:t>
            </a:r>
            <a:r>
              <a:rPr lang="en-US" sz="2400" dirty="0" err="1" smtClean="0">
                <a:latin typeface="+mn-lt"/>
                <a:sym typeface="Wingdings" pitchFamily="2" charset="2"/>
              </a:rPr>
              <a:t>Glu</a:t>
            </a:r>
            <a:r>
              <a:rPr lang="en-US" sz="2400" dirty="0" smtClean="0">
                <a:latin typeface="+mn-lt"/>
                <a:sym typeface="Wingdings" pitchFamily="2" charset="2"/>
              </a:rPr>
              <a:t>).</a:t>
            </a:r>
            <a:endParaRPr lang="en-US" sz="2400" dirty="0">
              <a:latin typeface="+mn-lt"/>
              <a:sym typeface="Wingdings" pitchFamily="2" charset="2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US" sz="2400" dirty="0">
              <a:latin typeface="+mn-lt"/>
              <a:sym typeface="Wingdings" pitchFamily="2" charset="2"/>
            </a:endParaRPr>
          </a:p>
          <a:p>
            <a:pPr marL="800100" lvl="2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>
                <a:latin typeface="+mn-lt"/>
                <a:sym typeface="Wingdings" pitchFamily="2" charset="2"/>
              </a:rPr>
              <a:t>Detect glial-specific microstructural alterations </a:t>
            </a:r>
            <a:r>
              <a:rPr lang="en-US" sz="2400" dirty="0" smtClean="0">
                <a:latin typeface="+mn-lt"/>
                <a:sym typeface="Wingdings" pitchFamily="2" charset="2"/>
              </a:rPr>
              <a:t>(Ins, </a:t>
            </a:r>
            <a:r>
              <a:rPr lang="en-US" sz="2400" dirty="0" err="1" smtClean="0">
                <a:latin typeface="+mn-lt"/>
                <a:sym typeface="Wingdings" pitchFamily="2" charset="2"/>
              </a:rPr>
              <a:t>tCho</a:t>
            </a:r>
            <a:r>
              <a:rPr lang="en-US" sz="2400" dirty="0" smtClean="0">
                <a:latin typeface="+mn-lt"/>
                <a:sym typeface="Wingdings" pitchFamily="2" charset="2"/>
              </a:rPr>
              <a:t>).</a:t>
            </a:r>
            <a:endParaRPr lang="en-US" sz="2400" dirty="0">
              <a:latin typeface="+mn-lt"/>
              <a:sym typeface="Wingdings" pitchFamily="2" charset="2"/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+mn-lt"/>
              <a:sym typeface="Wingdings" pitchFamily="2" charset="2"/>
            </a:endParaRPr>
          </a:p>
          <a:p>
            <a:pPr marL="800100" lvl="2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>
                <a:latin typeface="+mn-lt"/>
                <a:sym typeface="Wingdings" pitchFamily="2" charset="2"/>
              </a:rPr>
              <a:t>I</a:t>
            </a:r>
            <a:r>
              <a:rPr lang="en-US" sz="2400" dirty="0">
                <a:latin typeface="+mn-lt"/>
              </a:rPr>
              <a:t>nvestigate changes in energy metabolism related to neuronal activation (</a:t>
            </a:r>
            <a:r>
              <a:rPr lang="en-US" sz="2400" dirty="0" err="1">
                <a:latin typeface="+mn-lt"/>
              </a:rPr>
              <a:t>tCr</a:t>
            </a:r>
            <a:r>
              <a:rPr lang="en-US" sz="2400" dirty="0" smtClean="0">
                <a:latin typeface="+mn-lt"/>
              </a:rPr>
              <a:t>).</a:t>
            </a:r>
            <a:endParaRPr lang="en-US" sz="2400" dirty="0">
              <a:latin typeface="+mn-lt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US" sz="2400" dirty="0">
              <a:latin typeface="+mn-lt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2400" dirty="0" smtClean="0">
                <a:latin typeface="+mn-lt"/>
              </a:rPr>
              <a:t>Experimental design is crucial: advanced numerical simulations help to identify the relevant microstructural features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US" sz="2400" dirty="0">
              <a:latin typeface="+mn-lt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2400" dirty="0" smtClean="0">
                <a:latin typeface="+mn-lt"/>
              </a:rPr>
              <a:t>Data analysis is challenging: requires complex computational tools, appropriate biophysical modelling, histological reference</a:t>
            </a:r>
            <a:endParaRPr lang="en-US" sz="2400" dirty="0">
              <a:latin typeface="+mn-lt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114300" y="46038"/>
            <a:ext cx="9412288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Summary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54</a:t>
            </a:fld>
            <a:endParaRPr lang="fr-FR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7" name="Rectangle 6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584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466700-1D1E-4223-84EA-34004FDF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FF00"/>
                </a:solidFill>
                <a:latin typeface="Verdana" panose="020B0604030504040204" pitchFamily="34" charset="0"/>
              </a:rPr>
              <a:t>ESMRMB </a:t>
            </a:r>
            <a:r>
              <a:rPr lang="nl-NL" dirty="0" err="1">
                <a:solidFill>
                  <a:srgbClr val="FFFF00"/>
                </a:solidFill>
                <a:latin typeface="Verdana" panose="020B0604030504040204" pitchFamily="34" charset="0"/>
              </a:rPr>
              <a:t>Lectures</a:t>
            </a:r>
            <a:r>
              <a:rPr lang="nl-NL" dirty="0">
                <a:solidFill>
                  <a:srgbClr val="FFFF00"/>
                </a:solidFill>
                <a:latin typeface="Verdana" panose="020B0604030504040204" pitchFamily="34" charset="0"/>
              </a:rPr>
              <a:t> on MR: Diffusion </a:t>
            </a:r>
            <a:r>
              <a:rPr lang="nl-NL" dirty="0" err="1">
                <a:solidFill>
                  <a:srgbClr val="FFFF00"/>
                </a:solidFill>
                <a:latin typeface="Verdana" panose="020B0604030504040204" pitchFamily="34" charset="0"/>
              </a:rPr>
              <a:t>weighted</a:t>
            </a:r>
            <a:r>
              <a:rPr lang="nl-NL" dirty="0">
                <a:solidFill>
                  <a:srgbClr val="FFFF00"/>
                </a:solidFill>
                <a:latin typeface="Verdana" panose="020B0604030504040204" pitchFamily="34" charset="0"/>
              </a:rPr>
              <a:t> MRS</a:t>
            </a:r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B2BFC-59A3-4A31-8578-187286A1A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7CA6F2-A9C9-4E9B-A0BC-4069E905D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724"/>
          <a:stretch/>
        </p:blipFill>
        <p:spPr>
          <a:xfrm>
            <a:off x="7365243" y="862148"/>
            <a:ext cx="4826757" cy="5699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5EC1E-98AA-4A1E-AA58-3D8F3528A15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7750629" cy="56991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108A28-DB71-4A47-BA11-6B1A67CB3AC3}"/>
              </a:ext>
            </a:extLst>
          </p:cNvPr>
          <p:cNvSpPr/>
          <p:nvPr/>
        </p:nvSpPr>
        <p:spPr>
          <a:xfrm>
            <a:off x="1085850" y="972491"/>
            <a:ext cx="10401299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>
                <a:solidFill>
                  <a:srgbClr val="FFFF00"/>
                </a:solidFill>
                <a:latin typeface="Verdana" panose="020B0604030504040204" pitchFamily="34" charset="0"/>
              </a:rPr>
              <a:t>October</a:t>
            </a:r>
            <a:r>
              <a:rPr lang="nl-NL" b="1" dirty="0">
                <a:solidFill>
                  <a:srgbClr val="FFFF00"/>
                </a:solidFill>
                <a:latin typeface="Verdana" panose="020B0604030504040204" pitchFamily="34" charset="0"/>
              </a:rPr>
              <a:t> 10-12, 2018</a:t>
            </a:r>
            <a:r>
              <a:rPr lang="nl-NL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b="1" dirty="0">
                <a:solidFill>
                  <a:srgbClr val="FFFF00"/>
                </a:solidFill>
                <a:latin typeface="Calibri"/>
              </a:rPr>
            </a:br>
            <a:r>
              <a:rPr lang="nl-NL" b="1" dirty="0">
                <a:solidFill>
                  <a:srgbClr val="FFFF00"/>
                </a:solidFill>
                <a:latin typeface="Verdana" panose="020B0604030504040204" pitchFamily="34" charset="0"/>
              </a:rPr>
              <a:t>Paris/FR</a:t>
            </a:r>
            <a:r>
              <a:rPr lang="nl-NL" sz="16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600" b="1" dirty="0">
                <a:solidFill>
                  <a:srgbClr val="FFFF00"/>
                </a:solidFill>
                <a:latin typeface="Calibri"/>
              </a:rPr>
            </a:br>
            <a:r>
              <a:rPr lang="nl-NL" sz="16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600" b="1" dirty="0">
                <a:solidFill>
                  <a:srgbClr val="FFFF00"/>
                </a:solidFill>
                <a:latin typeface="Calibri"/>
              </a:rPr>
            </a:br>
            <a:r>
              <a:rPr lang="nl-NL" b="1" i="1" dirty="0">
                <a:solidFill>
                  <a:srgbClr val="FFFF00"/>
                </a:solidFill>
                <a:latin typeface="Verdana" panose="020B0604030504040204" pitchFamily="34" charset="0"/>
              </a:rPr>
              <a:t>Course Venue</a:t>
            </a:r>
            <a:r>
              <a:rPr lang="nl-NL" b="1" i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b="1" i="1" dirty="0">
                <a:solidFill>
                  <a:srgbClr val="FFFF00"/>
                </a:solidFill>
                <a:latin typeface="Calibri"/>
              </a:rPr>
            </a:br>
            <a:r>
              <a:rPr lang="nl-NL" b="1" i="1" dirty="0">
                <a:solidFill>
                  <a:srgbClr val="FFFF00"/>
                </a:solidFill>
                <a:latin typeface="Verdana" panose="020B0604030504040204" pitchFamily="34" charset="0"/>
              </a:rPr>
              <a:t>ICM - Institut du Cerveau et de la Moelle épinière</a:t>
            </a:r>
            <a:r>
              <a:rPr lang="nl-NL" b="1" i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b="1" i="1" dirty="0">
                <a:solidFill>
                  <a:srgbClr val="FFFF00"/>
                </a:solidFill>
                <a:latin typeface="Calibri"/>
              </a:rPr>
            </a:br>
            <a:r>
              <a:rPr lang="nl-NL" b="1" i="1" dirty="0">
                <a:solidFill>
                  <a:srgbClr val="FFFF00"/>
                </a:solidFill>
                <a:latin typeface="Verdana" panose="020B0604030504040204" pitchFamily="34" charset="0"/>
              </a:rPr>
              <a:t>Hôpital Pitié-Salpêtrière</a:t>
            </a:r>
            <a:r>
              <a:rPr lang="nl-NL" b="1" i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b="1" i="1" dirty="0">
                <a:solidFill>
                  <a:srgbClr val="FFFF00"/>
                </a:solidFill>
                <a:latin typeface="Calibri"/>
              </a:rPr>
            </a:br>
            <a:r>
              <a:rPr lang="nl-NL" b="1" i="1" dirty="0" smtClean="0">
                <a:solidFill>
                  <a:srgbClr val="FFFF00"/>
                </a:solidFill>
                <a:latin typeface="Verdana" panose="020B0604030504040204" pitchFamily="34" charset="0"/>
              </a:rPr>
              <a:t>Paris/FR</a:t>
            </a:r>
            <a:endParaRPr lang="nl-NL" sz="1600" b="1" dirty="0" smtClean="0">
              <a:solidFill>
                <a:srgbClr val="FFFF00"/>
              </a:solidFill>
              <a:latin typeface="Calibri"/>
            </a:endParaRPr>
          </a:p>
          <a:p>
            <a:pPr algn="r"/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600" b="1" dirty="0">
                <a:solidFill>
                  <a:srgbClr val="FFFF00"/>
                </a:solidFill>
                <a:latin typeface="Verdana" panose="020B0604030504040204" pitchFamily="34" charset="0"/>
              </a:rPr>
              <a:t>Course </a:t>
            </a:r>
            <a:r>
              <a:rPr lang="nl-NL" sz="1600" b="1" dirty="0" err="1" smtClean="0">
                <a:solidFill>
                  <a:srgbClr val="FFFF00"/>
                </a:solidFill>
                <a:latin typeface="Verdana" panose="020B0604030504040204" pitchFamily="34" charset="0"/>
              </a:rPr>
              <a:t>Organisers</a:t>
            </a:r>
            <a:endParaRPr lang="nl-NL" sz="1600" b="1" dirty="0" smtClean="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r"/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Francesca Branzoli</a:t>
            </a:r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Center for neuroimaging research (CENIR) – ICM</a:t>
            </a:r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Paris/FR</a:t>
            </a:r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Itamar Ronen</a:t>
            </a:r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C.J. Gorter Center for High Field MRI</a:t>
            </a:r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Leiden University Medical Center</a:t>
            </a:r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Leiden/NL</a:t>
            </a:r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Julien Valette</a:t>
            </a:r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Molecular Imaging Research Center</a:t>
            </a:r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Commissariat à l'énergie atomique et aux énergies alternatives (CEA)</a:t>
            </a:r>
            <a:r>
              <a:rPr lang="nl-NL" sz="1400" b="1" dirty="0">
                <a:solidFill>
                  <a:srgbClr val="FFFF00"/>
                </a:solidFill>
                <a:latin typeface="Calibri"/>
              </a:rPr>
              <a:t/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Fontenay-aux-Roses/FR  </a:t>
            </a:r>
            <a:endParaRPr lang="nl-NL" sz="14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149" y="23822"/>
            <a:ext cx="878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ESMRMB </a:t>
            </a:r>
            <a:r>
              <a:rPr lang="nl-NL" sz="24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Lectures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 on MR: </a:t>
            </a:r>
            <a:r>
              <a:rPr lang="nl-NL" sz="24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Diffusion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nl-NL" sz="24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weighted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 MRS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3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60420" name="Rectangle 7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/>
          </a:p>
        </p:txBody>
      </p:sp>
      <p:sp>
        <p:nvSpPr>
          <p:cNvPr id="15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128588" y="43658"/>
            <a:ext cx="9609138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Acknowledgments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3523134" y="1001575"/>
            <a:ext cx="4821884" cy="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8219" tIns="24109" rIns="48219" bIns="24109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3200" dirty="0"/>
              <a:t>Thank you </a:t>
            </a:r>
            <a:r>
              <a:rPr lang="en-GB" sz="3200"/>
              <a:t>for your attention</a:t>
            </a:r>
            <a:r>
              <a:rPr lang="en-GB" sz="3200" dirty="0"/>
              <a:t/>
            </a:r>
            <a:br>
              <a:rPr lang="en-GB" sz="3200" dirty="0"/>
            </a:br>
            <a:endParaRPr lang="en-GB" alt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6846547" y="2954524"/>
            <a:ext cx="3873603" cy="2304286"/>
            <a:chOff x="1275958" y="2527601"/>
            <a:chExt cx="3873603" cy="2304286"/>
          </a:xfrm>
        </p:grpSpPr>
        <p:sp>
          <p:nvSpPr>
            <p:cNvPr id="24" name="TextBox 23"/>
            <p:cNvSpPr txBox="1"/>
            <p:nvPr/>
          </p:nvSpPr>
          <p:spPr>
            <a:xfrm>
              <a:off x="2761673" y="3031333"/>
              <a:ext cx="2387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MIG/CMIC, UCL, UK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Prof. Daniel Alexander</a:t>
              </a:r>
            </a:p>
            <a:p>
              <a:pPr algn="ctr"/>
              <a:r>
                <a:rPr lang="en-US" sz="1400" dirty="0"/>
                <a:t>Dr. (Gary) Hui </a:t>
              </a:r>
              <a:r>
                <a:rPr lang="en-US" sz="1400" dirty="0" smtClean="0"/>
                <a:t>Zhang</a:t>
              </a:r>
              <a:endParaRPr lang="en-US" sz="1400" dirty="0"/>
            </a:p>
          </p:txBody>
        </p:sp>
        <p:pic>
          <p:nvPicPr>
            <p:cNvPr id="25" name="Picture 2" descr="cmic-300x170.gif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021" y="2527601"/>
              <a:ext cx="1377083" cy="78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index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958" y="3747645"/>
              <a:ext cx="2100221" cy="108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314" y="3150706"/>
              <a:ext cx="696494" cy="61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219573" y="5258810"/>
            <a:ext cx="3142014" cy="968236"/>
            <a:chOff x="8708947" y="3391669"/>
            <a:chExt cx="3142014" cy="96823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947" y="3413927"/>
              <a:ext cx="945978" cy="94597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654924" y="3391669"/>
              <a:ext cx="21960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ICM, France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Prof. Stephane </a:t>
              </a:r>
              <a:r>
                <a:rPr lang="en-US" sz="1400" dirty="0" err="1"/>
                <a:t>Lehericy</a:t>
              </a:r>
              <a:r>
                <a:rPr lang="en-US" sz="1400" dirty="0"/>
                <a:t> </a:t>
              </a:r>
            </a:p>
            <a:p>
              <a:pPr algn="ctr"/>
              <a:r>
                <a:rPr lang="en-US" sz="1400" dirty="0"/>
                <a:t>Dr. Francesca </a:t>
              </a:r>
              <a:r>
                <a:rPr lang="en-US" sz="1400" dirty="0" err="1" smtClean="0"/>
                <a:t>Branzoli</a:t>
              </a:r>
              <a:endParaRPr lang="en-US" sz="14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21D6B-01B3-E14C-8332-C862199A46D9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363466" y="2570519"/>
            <a:ext cx="4887568" cy="2200170"/>
            <a:chOff x="1626951" y="4201952"/>
            <a:chExt cx="3776759" cy="1700131"/>
          </a:xfrm>
        </p:grpSpPr>
        <p:pic>
          <p:nvPicPr>
            <p:cNvPr id="28" name="Picture 27" descr="http://i2bm.cea.fr/drf/i2bm/PublishingImages/I2BM/mirce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88103" y="5062977"/>
              <a:ext cx="1088659" cy="252299"/>
            </a:xfrm>
            <a:prstGeom prst="rect">
              <a:avLst/>
            </a:prstGeom>
            <a:noFill/>
          </p:spPr>
        </p:pic>
        <p:grpSp>
          <p:nvGrpSpPr>
            <p:cNvPr id="29" name="Group 28"/>
            <p:cNvGrpSpPr/>
            <p:nvPr/>
          </p:nvGrpSpPr>
          <p:grpSpPr>
            <a:xfrm>
              <a:off x="1626951" y="5495846"/>
              <a:ext cx="1574005" cy="406237"/>
              <a:chOff x="-3591473" y="6151940"/>
              <a:chExt cx="4154745" cy="1464547"/>
            </a:xfrm>
          </p:grpSpPr>
          <p:sp>
            <p:nvSpPr>
              <p:cNvPr id="30" name="Rectangle à coins arrondis 10"/>
              <p:cNvSpPr/>
              <p:nvPr/>
            </p:nvSpPr>
            <p:spPr>
              <a:xfrm>
                <a:off x="-3591473" y="6151940"/>
                <a:ext cx="3492389" cy="1464547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900"/>
              </a:p>
            </p:txBody>
          </p:sp>
          <p:pic>
            <p:nvPicPr>
              <p:cNvPr id="31" name="Image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505343" y="6277453"/>
                <a:ext cx="977580" cy="1244924"/>
              </a:xfrm>
              <a:prstGeom prst="rect">
                <a:avLst/>
              </a:prstGeom>
            </p:spPr>
          </p:pic>
          <p:sp>
            <p:nvSpPr>
              <p:cNvPr id="32" name="ZoneTexte 8"/>
              <p:cNvSpPr txBox="1"/>
              <p:nvPr/>
            </p:nvSpPr>
            <p:spPr>
              <a:xfrm>
                <a:off x="-2365624" y="6602511"/>
                <a:ext cx="2928896" cy="887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i="1" dirty="0"/>
                  <a:t>INCELL</a:t>
                </a:r>
                <a:r>
                  <a:rPr lang="en-US" sz="1000" b="1" dirty="0"/>
                  <a:t> project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149" y="4201952"/>
              <a:ext cx="622827" cy="50776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594979" y="4370479"/>
              <a:ext cx="280873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 err="1"/>
                <a:t>MIRCen</a:t>
              </a:r>
              <a:r>
                <a:rPr lang="en-US" sz="1400" b="1" i="1" dirty="0"/>
                <a:t>, CEA, France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Dr. Julien </a:t>
              </a:r>
              <a:r>
                <a:rPr lang="en-US" sz="1400" dirty="0" err="1"/>
                <a:t>Valette</a:t>
              </a:r>
              <a:endParaRPr lang="en-US" sz="1400" dirty="0"/>
            </a:p>
            <a:p>
              <a:pPr algn="ctr"/>
              <a:r>
                <a:rPr lang="en-US" sz="1400" dirty="0"/>
                <a:t>Dr. Edwin Hernandez-</a:t>
              </a:r>
              <a:r>
                <a:rPr lang="en-US" sz="1400" dirty="0" err="1"/>
                <a:t>Garzon</a:t>
              </a:r>
              <a:endParaRPr lang="en-US" sz="1400" dirty="0"/>
            </a:p>
            <a:p>
              <a:pPr algn="ctr"/>
              <a:r>
                <a:rPr lang="en-US" sz="1400" dirty="0"/>
                <a:t>Dr. Chloe </a:t>
              </a:r>
              <a:r>
                <a:rPr lang="en-US" sz="1400" dirty="0" err="1"/>
                <a:t>Najac</a:t>
              </a:r>
              <a:endParaRPr lang="en-US" sz="1400" dirty="0"/>
            </a:p>
            <a:p>
              <a:pPr algn="ctr"/>
              <a:r>
                <a:rPr lang="en-US" sz="1400" dirty="0"/>
                <a:t>Dr. </a:t>
              </a:r>
              <a:r>
                <a:rPr lang="en-US" sz="1400" dirty="0" err="1"/>
                <a:t>Clemence</a:t>
              </a:r>
              <a:r>
                <a:rPr lang="en-US" sz="1400" dirty="0"/>
                <a:t> </a:t>
              </a:r>
              <a:r>
                <a:rPr lang="en-US" sz="1400" dirty="0" err="1"/>
                <a:t>Ligneul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645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7570" y="620689"/>
            <a:ext cx="7448549" cy="800101"/>
          </a:xfrm>
        </p:spPr>
        <p:txBody>
          <a:bodyPr/>
          <a:lstStyle/>
          <a:p>
            <a:r>
              <a:rPr lang="fr-FR" sz="2100" dirty="0"/>
              <a:t>DW-MRS in </a:t>
            </a:r>
            <a:r>
              <a:rPr lang="fr-FR" sz="2100" dirty="0" err="1"/>
              <a:t>cerebral</a:t>
            </a:r>
            <a:r>
              <a:rPr lang="fr-FR" sz="2100" dirty="0"/>
              <a:t> </a:t>
            </a:r>
            <a:r>
              <a:rPr lang="fr-FR" sz="2100" dirty="0" err="1"/>
              <a:t>ischemia</a:t>
            </a:r>
            <a:endParaRPr lang="fr-FR" sz="21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97" y="2132856"/>
            <a:ext cx="6223891" cy="606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"/>
          <a:stretch/>
        </p:blipFill>
        <p:spPr bwMode="auto">
          <a:xfrm>
            <a:off x="1883533" y="1114432"/>
            <a:ext cx="2107313" cy="4582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08" y="3257110"/>
            <a:ext cx="4553582" cy="7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7"/>
          <p:cNvSpPr txBox="1"/>
          <p:nvPr/>
        </p:nvSpPr>
        <p:spPr>
          <a:xfrm>
            <a:off x="4421814" y="4225213"/>
            <a:ext cx="563557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</a:pPr>
            <a:r>
              <a:rPr lang="en-GB" sz="1350" dirty="0">
                <a:latin typeface="+mn-lt"/>
                <a:ea typeface="msgothic" charset="0"/>
                <a:cs typeface="msgothic" charset="0"/>
              </a:rPr>
              <a:t>Understanding the mechanism of drop of water ADC in acute stroke.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</a:pPr>
            <a:endParaRPr lang="en-GB" sz="1350" dirty="0"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</a:pPr>
            <a:r>
              <a:rPr lang="en-GB" sz="1350" dirty="0">
                <a:latin typeface="+mn-lt"/>
                <a:ea typeface="msgothic" charset="0"/>
                <a:cs typeface="msgothic" charset="0"/>
              </a:rPr>
              <a:t>The restriction in the extracellular space is not enough to explain the drop in ADC of water.</a:t>
            </a:r>
            <a:endParaRPr lang="fr-FR" sz="1350" dirty="0">
              <a:latin typeface="+mn-lt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</a:pPr>
            <a:endParaRPr lang="en-GB" sz="1050" dirty="0">
              <a:solidFill>
                <a:prstClr val="black"/>
              </a:solidFill>
              <a:latin typeface="+mn-lt"/>
            </a:endParaRPr>
          </a:p>
          <a:p>
            <a:pPr marL="192881" indent="-19288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09" y="3071372"/>
            <a:ext cx="1400175" cy="1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57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40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7570" y="566683"/>
            <a:ext cx="7448549" cy="800101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Differentiating</a:t>
            </a:r>
            <a:r>
              <a:rPr lang="fr-FR" dirty="0"/>
              <a:t> </a:t>
            </a:r>
            <a:r>
              <a:rPr lang="fr-FR" dirty="0" err="1"/>
              <a:t>axonal</a:t>
            </a:r>
            <a:r>
              <a:rPr lang="fr-FR" dirty="0"/>
              <a:t> and glial information </a:t>
            </a:r>
            <a:r>
              <a:rPr lang="fr-FR" dirty="0" err="1"/>
              <a:t>with</a:t>
            </a:r>
            <a:r>
              <a:rPr lang="fr-FR" dirty="0"/>
              <a:t> DW-MRS</a:t>
            </a:r>
          </a:p>
        </p:txBody>
      </p:sp>
      <p:sp>
        <p:nvSpPr>
          <p:cNvPr id="7" name="Content Placeholder 42"/>
          <p:cNvSpPr txBox="1">
            <a:spLocks/>
          </p:cNvSpPr>
          <p:nvPr/>
        </p:nvSpPr>
        <p:spPr bwMode="auto">
          <a:xfrm>
            <a:off x="1901429" y="5151836"/>
            <a:ext cx="6172200" cy="2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200" b="1" kern="0" dirty="0">
              <a:solidFill>
                <a:schemeClr val="bg1"/>
              </a:solidFill>
              <a:cs typeface="Times" pitchFamily="18" charset="0"/>
            </a:endParaRPr>
          </a:p>
        </p:txBody>
      </p:sp>
      <p:sp>
        <p:nvSpPr>
          <p:cNvPr id="8" name="Content Placeholder 42"/>
          <p:cNvSpPr txBox="1">
            <a:spLocks/>
          </p:cNvSpPr>
          <p:nvPr/>
        </p:nvSpPr>
        <p:spPr bwMode="auto">
          <a:xfrm>
            <a:off x="1901429" y="5434014"/>
            <a:ext cx="6172200" cy="22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200" b="1" kern="0" dirty="0">
              <a:solidFill>
                <a:schemeClr val="bg1"/>
              </a:solidFill>
              <a:cs typeface="Times" pitchFamily="18" charset="0"/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3533" y="1538790"/>
            <a:ext cx="2618185" cy="21669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524002" y="5746836"/>
            <a:ext cx="91439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l-NL" sz="1050" dirty="0">
                <a:solidFill>
                  <a:schemeClr val="bg1"/>
                </a:solidFill>
                <a:latin typeface="+mn-lt"/>
                <a:cs typeface="Arial" charset="0"/>
              </a:rPr>
              <a:t>I</a:t>
            </a:r>
            <a:r>
              <a:rPr lang="nl-NL" sz="1200" dirty="0">
                <a:solidFill>
                  <a:schemeClr val="bg1"/>
                </a:solidFill>
                <a:latin typeface="+mn-lt"/>
                <a:cs typeface="Arial" charset="0"/>
              </a:rPr>
              <a:t>. Ronen et al, </a:t>
            </a:r>
            <a:r>
              <a:rPr lang="it-IT" sz="1200" dirty="0">
                <a:solidFill>
                  <a:schemeClr val="bg1"/>
                </a:solidFill>
              </a:rPr>
              <a:t>Front Integr Neurosci. 7:13, 2013</a:t>
            </a:r>
            <a:endParaRPr lang="en-US" sz="12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pic>
        <p:nvPicPr>
          <p:cNvPr id="16" name="Picture 22"/>
          <p:cNvPicPr>
            <a:picLocks noChangeAspect="1" noChangeArrowheads="1"/>
          </p:cNvPicPr>
          <p:nvPr/>
        </p:nvPicPr>
        <p:blipFill rotWithShape="1">
          <a:blip r:embed="rId4"/>
          <a:srcRect l="34003" t="4143"/>
          <a:stretch/>
        </p:blipFill>
        <p:spPr bwMode="auto">
          <a:xfrm>
            <a:off x="1775521" y="3807042"/>
            <a:ext cx="4745569" cy="1915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" b="6680"/>
          <a:stretch/>
        </p:blipFill>
        <p:spPr bwMode="auto">
          <a:xfrm>
            <a:off x="4549874" y="1863108"/>
            <a:ext cx="3706367" cy="1133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0097" y="4104234"/>
            <a:ext cx="3085083" cy="143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7"/>
          <p:cNvSpPr txBox="1"/>
          <p:nvPr/>
        </p:nvSpPr>
        <p:spPr>
          <a:xfrm>
            <a:off x="6690066" y="3215589"/>
            <a:ext cx="3597012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7"/>
              </a:buBlip>
            </a:pPr>
            <a:r>
              <a:rPr lang="en-US" sz="1200" kern="0" dirty="0">
                <a:cs typeface="Times" pitchFamily="18" charset="0"/>
              </a:rPr>
              <a:t>The ratio ADC(par)/ADC(</a:t>
            </a:r>
            <a:r>
              <a:rPr lang="en-US" sz="1200" kern="0" dirty="0" err="1">
                <a:cs typeface="Times" pitchFamily="18" charset="0"/>
              </a:rPr>
              <a:t>perp</a:t>
            </a:r>
            <a:r>
              <a:rPr lang="en-US" sz="1200" kern="0" dirty="0">
                <a:cs typeface="Times" pitchFamily="18" charset="0"/>
              </a:rPr>
              <a:t>) is consistent with the different compartmentalization of </a:t>
            </a:r>
            <a:r>
              <a:rPr lang="en-US" sz="1200" kern="0" dirty="0" err="1">
                <a:cs typeface="Times" pitchFamily="18" charset="0"/>
              </a:rPr>
              <a:t>tNAA</a:t>
            </a:r>
            <a:r>
              <a:rPr lang="en-US" sz="1200" kern="0" dirty="0">
                <a:cs typeface="Times" pitchFamily="18" charset="0"/>
              </a:rPr>
              <a:t>, </a:t>
            </a:r>
            <a:r>
              <a:rPr lang="en-US" sz="1200" kern="0" dirty="0" err="1">
                <a:cs typeface="Times" pitchFamily="18" charset="0"/>
              </a:rPr>
              <a:t>tCr</a:t>
            </a:r>
            <a:r>
              <a:rPr lang="en-US" sz="1200" kern="0" dirty="0">
                <a:cs typeface="Times" pitchFamily="18" charset="0"/>
              </a:rPr>
              <a:t> and </a:t>
            </a:r>
            <a:r>
              <a:rPr lang="en-US" sz="1200" kern="0" dirty="0" err="1">
                <a:cs typeface="Times" pitchFamily="18" charset="0"/>
              </a:rPr>
              <a:t>tCho</a:t>
            </a:r>
            <a:r>
              <a:rPr lang="en-US" sz="1200" kern="0" dirty="0">
                <a:cs typeface="Times" pitchFamily="18" charset="0"/>
              </a:rPr>
              <a:t> in axons and glial cells</a:t>
            </a:r>
            <a:endParaRPr lang="en-GB" sz="1200" dirty="0">
              <a:latin typeface="+mn-lt"/>
            </a:endParaRPr>
          </a:p>
          <a:p>
            <a:pPr marL="192881" indent="-19288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Espace réservé du contenu 1"/>
          <p:cNvSpPr txBox="1">
            <a:spLocks/>
          </p:cNvSpPr>
          <p:nvPr/>
        </p:nvSpPr>
        <p:spPr bwMode="gray">
          <a:xfrm>
            <a:off x="8256240" y="1592796"/>
            <a:ext cx="25922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78619" lvl="1" indent="-147638" algn="just">
              <a:lnSpc>
                <a:spcPct val="95000"/>
              </a:lnSpc>
              <a:buClr>
                <a:schemeClr val="accent1"/>
              </a:buClr>
              <a:buSzPct val="90000"/>
              <a:defRPr/>
            </a:pPr>
            <a:endParaRPr lang="fr-FR" sz="1350" kern="0" dirty="0">
              <a:latin typeface="+mn-lt"/>
            </a:endParaRPr>
          </a:p>
          <a:p>
            <a:pPr marL="378619" lvl="1" indent="-147638" algn="just">
              <a:lnSpc>
                <a:spcPct val="150000"/>
              </a:lnSpc>
              <a:spcAft>
                <a:spcPts val="45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1050" b="1" dirty="0"/>
              <a:t>7 Tesla</a:t>
            </a:r>
          </a:p>
          <a:p>
            <a:pPr marL="378619" lvl="1" indent="-147638" algn="just">
              <a:lnSpc>
                <a:spcPct val="150000"/>
              </a:lnSpc>
              <a:spcAft>
                <a:spcPts val="45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1050" b="1" kern="0" dirty="0">
                <a:latin typeface="+mj-lt"/>
              </a:rPr>
              <a:t>VOI = 15 x 8 x 25 mm</a:t>
            </a:r>
            <a:r>
              <a:rPr lang="en-US" sz="1050" b="1" kern="0" baseline="30000" dirty="0">
                <a:latin typeface="+mj-lt"/>
              </a:rPr>
              <a:t>3</a:t>
            </a:r>
            <a:endParaRPr lang="fr-FR" sz="1050" kern="0" baseline="30000" dirty="0"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500326" y="2432298"/>
            <a:ext cx="1621846" cy="569630"/>
            <a:chOff x="4436734" y="3006992"/>
            <a:chExt cx="2162461" cy="759506"/>
          </a:xfrm>
        </p:grpSpPr>
        <p:pic>
          <p:nvPicPr>
            <p:cNvPr id="17" name="Picture 1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7" b="9631"/>
            <a:stretch/>
          </p:blipFill>
          <p:spPr bwMode="auto">
            <a:xfrm rot="5400000">
              <a:off x="5156734" y="2506498"/>
              <a:ext cx="540000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 bwMode="auto">
            <a:xfrm>
              <a:off x="5528354" y="3439040"/>
              <a:ext cx="1070841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5528354" y="3006992"/>
              <a:ext cx="0" cy="43204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8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04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"/>
          <a:stretch/>
        </p:blipFill>
        <p:spPr bwMode="auto">
          <a:xfrm>
            <a:off x="1856862" y="3286297"/>
            <a:ext cx="2997000" cy="24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1576" y="566683"/>
            <a:ext cx="7448549" cy="800101"/>
          </a:xfrm>
        </p:spPr>
        <p:txBody>
          <a:bodyPr>
            <a:normAutofit fontScale="90000"/>
          </a:bodyPr>
          <a:lstStyle/>
          <a:p>
            <a:r>
              <a:rPr lang="fr-FR" dirty="0"/>
              <a:t>Microstructural </a:t>
            </a:r>
            <a:r>
              <a:rPr lang="fr-FR" dirty="0" err="1"/>
              <a:t>organization</a:t>
            </a:r>
            <a:r>
              <a:rPr lang="fr-FR" dirty="0"/>
              <a:t> of axons </a:t>
            </a:r>
            <a:r>
              <a:rPr lang="fr-FR" dirty="0" err="1"/>
              <a:t>quantified</a:t>
            </a:r>
            <a:r>
              <a:rPr lang="fr-FR" dirty="0"/>
              <a:t> by DW-MRS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0988"/>
          <a:stretch/>
        </p:blipFill>
        <p:spPr bwMode="auto">
          <a:xfrm>
            <a:off x="1937540" y="1673976"/>
            <a:ext cx="3849365" cy="153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e 61"/>
          <p:cNvGrpSpPr/>
          <p:nvPr/>
        </p:nvGrpSpPr>
        <p:grpSpPr>
          <a:xfrm>
            <a:off x="6420036" y="1700809"/>
            <a:ext cx="3078342" cy="1912857"/>
            <a:chOff x="344488" y="2287905"/>
            <a:chExt cx="4104456" cy="2550475"/>
          </a:xfrm>
        </p:grpSpPr>
        <p:grpSp>
          <p:nvGrpSpPr>
            <p:cNvPr id="40" name="Groupe 38"/>
            <p:cNvGrpSpPr/>
            <p:nvPr/>
          </p:nvGrpSpPr>
          <p:grpSpPr>
            <a:xfrm>
              <a:off x="344488" y="2287905"/>
              <a:ext cx="4104456" cy="2550475"/>
              <a:chOff x="344488" y="2151440"/>
              <a:chExt cx="4104456" cy="2550475"/>
            </a:xfrm>
          </p:grpSpPr>
          <p:pic>
            <p:nvPicPr>
              <p:cNvPr id="43" name="Picture 1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47" t="27391" r="10749" b="15652"/>
              <a:stretch>
                <a:fillRect/>
              </a:stretch>
            </p:blipFill>
            <p:spPr>
              <a:xfrm>
                <a:off x="776536" y="2151440"/>
                <a:ext cx="3204000" cy="1980000"/>
              </a:xfrm>
              <a:prstGeom prst="rect">
                <a:avLst/>
              </a:prstGeom>
            </p:spPr>
          </p:pic>
          <p:sp>
            <p:nvSpPr>
              <p:cNvPr id="44" name="ZoneTexte 14"/>
              <p:cNvSpPr txBox="1"/>
              <p:nvPr/>
            </p:nvSpPr>
            <p:spPr>
              <a:xfrm>
                <a:off x="344488" y="4147918"/>
                <a:ext cx="4104456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b="1" i="1" dirty="0">
                    <a:solidFill>
                      <a:srgbClr val="000050"/>
                    </a:solidFill>
                  </a:rPr>
                  <a:t>Main eigenvectors  ê</a:t>
                </a:r>
                <a:r>
                  <a:rPr lang="en-GB" sz="1050" b="1" baseline="-25000" dirty="0">
                    <a:solidFill>
                      <a:srgbClr val="000050"/>
                    </a:solidFill>
                  </a:rPr>
                  <a:t>1</a:t>
                </a:r>
                <a:r>
                  <a:rPr lang="en-GB" sz="1050" b="1" i="1" dirty="0">
                    <a:solidFill>
                      <a:srgbClr val="000050"/>
                    </a:solidFill>
                  </a:rPr>
                  <a:t> overlaid on a FA map</a:t>
                </a:r>
              </a:p>
              <a:p>
                <a:endParaRPr lang="en-GB" sz="1050" b="1" i="1" dirty="0">
                  <a:solidFill>
                    <a:srgbClr val="000050"/>
                  </a:solidFill>
                </a:endParaRPr>
              </a:p>
            </p:txBody>
          </p:sp>
        </p:grpSp>
        <p:cxnSp>
          <p:nvCxnSpPr>
            <p:cNvPr id="41" name="Connecteur droit avec flèche 37"/>
            <p:cNvCxnSpPr/>
            <p:nvPr/>
          </p:nvCxnSpPr>
          <p:spPr bwMode="auto">
            <a:xfrm>
              <a:off x="1568624" y="4160113"/>
              <a:ext cx="1584176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ZoneTexte 59"/>
            <p:cNvSpPr txBox="1"/>
            <p:nvPr/>
          </p:nvSpPr>
          <p:spPr>
            <a:xfrm>
              <a:off x="1899567" y="3821559"/>
              <a:ext cx="8382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FFFF00"/>
                  </a:solidFill>
                </a:rPr>
                <a:t>(1,0,0)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61874" y="3692497"/>
            <a:ext cx="5238582" cy="1512168"/>
            <a:chOff x="4530484" y="4293096"/>
            <a:chExt cx="6984776" cy="2016224"/>
          </a:xfrm>
        </p:grpSpPr>
        <p:grpSp>
          <p:nvGrpSpPr>
            <p:cNvPr id="50" name="Group 49"/>
            <p:cNvGrpSpPr/>
            <p:nvPr/>
          </p:nvGrpSpPr>
          <p:grpSpPr>
            <a:xfrm>
              <a:off x="4530484" y="4531976"/>
              <a:ext cx="2874385" cy="1318024"/>
              <a:chOff x="4530484" y="4243944"/>
              <a:chExt cx="2874385" cy="1318024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5424167" y="4243944"/>
                <a:ext cx="1980702" cy="1318024"/>
                <a:chOff x="983432" y="359209"/>
                <a:chExt cx="3676909" cy="2469344"/>
              </a:xfrm>
            </p:grpSpPr>
            <p:pic>
              <p:nvPicPr>
                <p:cNvPr id="32" name="Picture 2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3432" y="1323530"/>
                  <a:ext cx="1510935" cy="147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33" name="Connecteur droit 21"/>
                <p:cNvCxnSpPr/>
                <p:nvPr/>
              </p:nvCxnSpPr>
              <p:spPr bwMode="auto">
                <a:xfrm flipV="1">
                  <a:off x="1692261" y="533578"/>
                  <a:ext cx="1721441" cy="1579904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cxnSp>
              <p:nvCxnSpPr>
                <p:cNvPr id="34" name="Connecteur droit 30"/>
                <p:cNvCxnSpPr/>
                <p:nvPr/>
              </p:nvCxnSpPr>
              <p:spPr bwMode="auto">
                <a:xfrm>
                  <a:off x="1829581" y="2113482"/>
                  <a:ext cx="1938047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35" name="ZoneTexte 31"/>
                <p:cNvSpPr txBox="1"/>
                <p:nvPr/>
              </p:nvSpPr>
              <p:spPr>
                <a:xfrm>
                  <a:off x="2704872" y="1323529"/>
                  <a:ext cx="853844" cy="7496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1350" dirty="0"/>
                    <a:t>θ</a:t>
                  </a:r>
                  <a:r>
                    <a:rPr lang="fr-FR" sz="1350" baseline="-25000" dirty="0"/>
                    <a:t>1</a:t>
                  </a:r>
                  <a:endParaRPr lang="en-GB" sz="1350" baseline="-25000" dirty="0"/>
                </a:p>
              </p:txBody>
            </p:sp>
            <p:sp>
              <p:nvSpPr>
                <p:cNvPr id="36" name="Arc 35"/>
                <p:cNvSpPr/>
                <p:nvPr/>
              </p:nvSpPr>
              <p:spPr bwMode="auto">
                <a:xfrm rot="502452">
                  <a:off x="2160693" y="1050150"/>
                  <a:ext cx="1198457" cy="1777658"/>
                </a:xfrm>
                <a:prstGeom prst="arc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/>
                  <a:endParaRPr lang="en-GB">
                    <a:latin typeface="Tahoma" pitchFamily="116" charset="0"/>
                  </a:endParaRPr>
                </a:p>
              </p:txBody>
            </p:sp>
            <p:sp>
              <p:nvSpPr>
                <p:cNvPr id="37" name="ZoneTexte 34"/>
                <p:cNvSpPr txBox="1"/>
                <p:nvPr/>
              </p:nvSpPr>
              <p:spPr>
                <a:xfrm>
                  <a:off x="2933606" y="2136602"/>
                  <a:ext cx="1726735" cy="6919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/>
                    <a:t>g[1,0,0]</a:t>
                  </a:r>
                </a:p>
              </p:txBody>
            </p:sp>
            <p:sp>
              <p:nvSpPr>
                <p:cNvPr id="38" name="ZoneTexte 62"/>
                <p:cNvSpPr txBox="1"/>
                <p:nvPr/>
              </p:nvSpPr>
              <p:spPr>
                <a:xfrm>
                  <a:off x="3413702" y="359209"/>
                  <a:ext cx="897491" cy="8072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500" dirty="0"/>
                    <a:t>ê</a:t>
                  </a:r>
                  <a:r>
                    <a:rPr lang="en-GB" sz="1500" baseline="-25000" dirty="0"/>
                    <a:t>1</a:t>
                  </a:r>
                </a:p>
              </p:txBody>
            </p:sp>
          </p:grpSp>
          <p:cxnSp>
            <p:nvCxnSpPr>
              <p:cNvPr id="19" name="Straight Arrow Connector 18"/>
              <p:cNvCxnSpPr/>
              <p:nvPr/>
            </p:nvCxnSpPr>
            <p:spPr bwMode="auto">
              <a:xfrm flipH="1">
                <a:off x="5159896" y="5192635"/>
                <a:ext cx="646108" cy="26459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1" name="ZoneTexte 34"/>
              <p:cNvSpPr txBox="1"/>
              <p:nvPr/>
            </p:nvSpPr>
            <p:spPr>
              <a:xfrm>
                <a:off x="4530484" y="5021887"/>
                <a:ext cx="9301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g[0,1,1]</a:t>
                </a:r>
              </a:p>
            </p:txBody>
          </p:sp>
          <p:sp>
            <p:nvSpPr>
              <p:cNvPr id="53" name="ZoneTexte 31"/>
              <p:cNvSpPr txBox="1"/>
              <p:nvPr/>
            </p:nvSpPr>
            <p:spPr>
              <a:xfrm>
                <a:off x="5358359" y="4724563"/>
                <a:ext cx="459955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350" dirty="0"/>
                  <a:t>θ</a:t>
                </a:r>
                <a:r>
                  <a:rPr lang="fr-FR" sz="1350" baseline="-25000" dirty="0"/>
                  <a:t>2</a:t>
                </a:r>
                <a:endParaRPr lang="en-GB" sz="1350" baseline="-25000" dirty="0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7336859" y="4293096"/>
              <a:ext cx="4178401" cy="1716754"/>
              <a:chOff x="7336859" y="4005064"/>
              <a:chExt cx="4178401" cy="1716754"/>
            </a:xfrm>
          </p:grpSpPr>
          <p:pic>
            <p:nvPicPr>
              <p:cNvPr id="13316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7336859" y="4065818"/>
                <a:ext cx="2106892" cy="165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/>
            </p:blipFill>
            <p:spPr bwMode="auto">
              <a:xfrm>
                <a:off x="9408368" y="4005064"/>
                <a:ext cx="2106892" cy="165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4" name="ZoneTexte 31"/>
              <p:cNvSpPr txBox="1"/>
              <p:nvPr/>
            </p:nvSpPr>
            <p:spPr>
              <a:xfrm>
                <a:off x="8760296" y="4138376"/>
                <a:ext cx="459955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350" dirty="0"/>
                  <a:t>θ</a:t>
                </a:r>
                <a:r>
                  <a:rPr lang="fr-FR" sz="1350" baseline="-25000" dirty="0"/>
                  <a:t>1</a:t>
                </a:r>
                <a:endParaRPr lang="en-GB" sz="1350" baseline="-25000" dirty="0"/>
              </a:p>
            </p:txBody>
          </p:sp>
          <p:sp>
            <p:nvSpPr>
              <p:cNvPr id="55" name="ZoneTexte 31"/>
              <p:cNvSpPr txBox="1"/>
              <p:nvPr/>
            </p:nvSpPr>
            <p:spPr>
              <a:xfrm>
                <a:off x="10901804" y="4138376"/>
                <a:ext cx="459955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350" dirty="0"/>
                  <a:t>θ</a:t>
                </a:r>
                <a:r>
                  <a:rPr lang="fr-FR" sz="1350" baseline="-25000" dirty="0"/>
                  <a:t>2</a:t>
                </a:r>
                <a:endParaRPr lang="en-GB" sz="1350" baseline="-25000" dirty="0"/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7680176" y="4138376"/>
                <a:ext cx="144016" cy="21743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>
                  <a:latin typeface="Tahoma" pitchFamily="116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9731783" y="4075660"/>
                <a:ext cx="144016" cy="21743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>
                  <a:latin typeface="Tahoma" pitchFamily="116" charset="0"/>
                </a:endParaRPr>
              </a:p>
            </p:txBody>
          </p:sp>
        </p:grpSp>
        <p:sp>
          <p:nvSpPr>
            <p:cNvPr id="48" name="Arc 47"/>
            <p:cNvSpPr/>
            <p:nvPr/>
          </p:nvSpPr>
          <p:spPr bwMode="auto">
            <a:xfrm rot="16200000">
              <a:off x="5667141" y="4711610"/>
              <a:ext cx="1378497" cy="1816923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>
                <a:latin typeface="Tahoma" pitchFamily="116" charset="0"/>
              </a:endParaRPr>
            </a:p>
          </p:txBody>
        </p:sp>
      </p:grpSp>
      <p:sp>
        <p:nvSpPr>
          <p:cNvPr id="60" name="ZoneTexte 23"/>
          <p:cNvSpPr txBox="1"/>
          <p:nvPr/>
        </p:nvSpPr>
        <p:spPr>
          <a:xfrm>
            <a:off x="1613502" y="5716133"/>
            <a:ext cx="9054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I. Ronen </a:t>
            </a:r>
            <a:r>
              <a:rPr lang="en-GB" sz="1200" i="1" dirty="0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, Brain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Struct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Func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, </a:t>
            </a:r>
            <a:r>
              <a:rPr lang="fr-FR" sz="1200" dirty="0">
                <a:solidFill>
                  <a:schemeClr val="bg1"/>
                </a:solidFill>
                <a:latin typeface="Arial" pitchFamily="34" charset="0"/>
              </a:rPr>
              <a:t>219,1773,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74945" y="3452955"/>
            <a:ext cx="6335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err="1"/>
              <a:t>tNAA</a:t>
            </a:r>
            <a:endParaRPr lang="fr-FR" sz="1500" dirty="0"/>
          </a:p>
        </p:txBody>
      </p:sp>
      <p:sp>
        <p:nvSpPr>
          <p:cNvPr id="46" name="ZoneTexte 7"/>
          <p:cNvSpPr txBox="1"/>
          <p:nvPr/>
        </p:nvSpPr>
        <p:spPr>
          <a:xfrm>
            <a:off x="5305839" y="4942909"/>
            <a:ext cx="516464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8"/>
              </a:buBlip>
            </a:pPr>
            <a:r>
              <a:rPr lang="en-US" sz="1200" dirty="0"/>
              <a:t>Distribution of the angles </a:t>
            </a:r>
            <a:r>
              <a:rPr lang="en-US" sz="1200" dirty="0">
                <a:sym typeface="Symbol"/>
              </a:rPr>
              <a:t></a:t>
            </a:r>
            <a:r>
              <a:rPr lang="en-US" sz="1200" baseline="-25000" dirty="0">
                <a:sym typeface="Symbol"/>
              </a:rPr>
              <a:t>1,2</a:t>
            </a:r>
            <a:r>
              <a:rPr lang="en-US" sz="1200" dirty="0"/>
              <a:t> </a:t>
            </a:r>
            <a:r>
              <a:rPr lang="fr-FR" sz="1200" dirty="0" err="1"/>
              <a:t>between</a:t>
            </a:r>
            <a:r>
              <a:rPr lang="fr-FR" sz="1200" dirty="0"/>
              <a:t> the main </a:t>
            </a:r>
            <a:r>
              <a:rPr lang="fr-FR" sz="1200" dirty="0" err="1"/>
              <a:t>eigenvector</a:t>
            </a:r>
            <a:r>
              <a:rPr lang="fr-FR" sz="1200" dirty="0"/>
              <a:t> </a:t>
            </a:r>
            <a:r>
              <a:rPr lang="en-GB" sz="1200" dirty="0"/>
              <a:t>ê</a:t>
            </a:r>
            <a:r>
              <a:rPr lang="en-GB" sz="1200" baseline="-25000" dirty="0"/>
              <a:t>1</a:t>
            </a:r>
            <a:r>
              <a:rPr lang="en-GB" sz="1200" dirty="0"/>
              <a:t> </a:t>
            </a:r>
            <a:r>
              <a:rPr lang="fr-FR" sz="1200" dirty="0"/>
              <a:t>and the </a:t>
            </a:r>
            <a:r>
              <a:rPr lang="fr-FR" sz="1200" dirty="0" err="1"/>
              <a:t>two</a:t>
            </a:r>
            <a:r>
              <a:rPr lang="fr-FR" sz="1200" dirty="0"/>
              <a:t> diffusion gradient directions g[0,1,1] and</a:t>
            </a:r>
            <a:r>
              <a:rPr lang="en-US" sz="1200" dirty="0"/>
              <a:t> g[1,0,0].</a:t>
            </a:r>
            <a:endParaRPr lang="fr-FR" sz="1200" dirty="0"/>
          </a:p>
        </p:txBody>
      </p:sp>
      <p:sp>
        <p:nvSpPr>
          <p:cNvPr id="47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59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7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9288" y="998463"/>
            <a:ext cx="842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diffusion-weighted MRI (DW-MRI) is a very powerful tool to characterize brain microstructure </a:t>
            </a:r>
            <a:r>
              <a:rPr lang="en-US" b="1" dirty="0" smtClean="0"/>
              <a:t>in vivo </a:t>
            </a:r>
            <a:r>
              <a:rPr lang="en-US" dirty="0" smtClean="0"/>
              <a:t>and </a:t>
            </a:r>
            <a:r>
              <a:rPr lang="en-US" b="1" dirty="0" smtClean="0"/>
              <a:t>non-invasively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 rot="5400000">
            <a:off x="8816356" y="3806336"/>
            <a:ext cx="3843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NODDI (Zhang et al. 2012)</a:t>
            </a:r>
            <a:endParaRPr lang="en-US" sz="16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131718" y="1787588"/>
            <a:ext cx="4427391" cy="4518992"/>
            <a:chOff x="6501020" y="2173357"/>
            <a:chExt cx="3843130" cy="3922643"/>
          </a:xfrm>
        </p:grpSpPr>
        <p:sp>
          <p:nvSpPr>
            <p:cNvPr id="18" name="Rectangle 17"/>
            <p:cNvSpPr/>
            <p:nvPr/>
          </p:nvSpPr>
          <p:spPr>
            <a:xfrm>
              <a:off x="6501020" y="2173357"/>
              <a:ext cx="3843130" cy="3922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3786" y="2394560"/>
              <a:ext cx="3653299" cy="139556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548632" y="4072639"/>
              <a:ext cx="3782266" cy="1784822"/>
              <a:chOff x="5024632" y="4072639"/>
              <a:chExt cx="3782266" cy="1784822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024632" y="4072639"/>
                <a:ext cx="3782266" cy="17848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invivo_axial_superior.jpg" descr="invivo_axial_superior.jpg"/>
              <p:cNvPicPr>
                <a:picLocks noChangeAspect="1"/>
              </p:cNvPicPr>
              <p:nvPr/>
            </p:nvPicPr>
            <p:blipFill rotWithShape="1">
              <a:blip r:embed="rId4">
                <a:extLst/>
              </a:blip>
              <a:srcRect l="40351" t="76" r="92" b="82611"/>
              <a:stretch/>
            </p:blipFill>
            <p:spPr>
              <a:xfrm>
                <a:off x="5069784" y="4531255"/>
                <a:ext cx="3691961" cy="1286449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4" name="Orientation…"/>
              <p:cNvSpPr txBox="1"/>
              <p:nvPr/>
            </p:nvSpPr>
            <p:spPr>
              <a:xfrm rot="21599982">
                <a:off x="5117920" y="4086022"/>
                <a:ext cx="1093947" cy="32818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000" b="1">
                    <a:latin typeface="+mj-lt"/>
                    <a:ea typeface="+mj-ea"/>
                    <a:cs typeface="+mj-cs"/>
                    <a:sym typeface="Helvetica Neue"/>
                  </a:defRPr>
                </a:pPr>
                <a:r>
                  <a:rPr sz="900" dirty="0"/>
                  <a:t>Orientation</a:t>
                </a:r>
              </a:p>
              <a:p>
                <a:pPr algn="ctr">
                  <a:defRPr sz="2000" b="1">
                    <a:latin typeface="+mj-lt"/>
                    <a:ea typeface="+mj-ea"/>
                    <a:cs typeface="+mj-cs"/>
                    <a:sym typeface="Helvetica Neue"/>
                  </a:defRPr>
                </a:pPr>
                <a:r>
                  <a:rPr sz="900" dirty="0"/>
                  <a:t>Dispersion</a:t>
                </a:r>
              </a:p>
            </p:txBody>
          </p:sp>
          <p:sp>
            <p:nvSpPr>
              <p:cNvPr id="31" name="Neurite…"/>
              <p:cNvSpPr txBox="1"/>
              <p:nvPr/>
            </p:nvSpPr>
            <p:spPr>
              <a:xfrm rot="21599982">
                <a:off x="6358208" y="4089251"/>
                <a:ext cx="1093946" cy="32818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000" b="1">
                    <a:latin typeface="+mj-lt"/>
                    <a:ea typeface="+mj-ea"/>
                    <a:cs typeface="+mj-cs"/>
                    <a:sym typeface="Helvetica Neue"/>
                  </a:defRPr>
                </a:pPr>
                <a:r>
                  <a:rPr sz="900" dirty="0"/>
                  <a:t>Neurite</a:t>
                </a:r>
              </a:p>
              <a:p>
                <a:pPr algn="ctr">
                  <a:defRPr sz="2000" b="1">
                    <a:latin typeface="+mj-lt"/>
                    <a:ea typeface="+mj-ea"/>
                    <a:cs typeface="+mj-cs"/>
                    <a:sym typeface="Helvetica Neue"/>
                  </a:defRPr>
                </a:pPr>
                <a:r>
                  <a:rPr sz="900" dirty="0"/>
                  <a:t>Density</a:t>
                </a:r>
              </a:p>
            </p:txBody>
          </p:sp>
          <p:sp>
            <p:nvSpPr>
              <p:cNvPr id="37" name="CSF"/>
              <p:cNvSpPr txBox="1"/>
              <p:nvPr/>
            </p:nvSpPr>
            <p:spPr>
              <a:xfrm rot="21599982">
                <a:off x="7659025" y="4085894"/>
                <a:ext cx="1093947" cy="32818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000" b="1">
                    <a:latin typeface="+mj-lt"/>
                    <a:ea typeface="+mj-ea"/>
                    <a:cs typeface="+mj-cs"/>
                    <a:sym typeface="Helvetica Neue"/>
                  </a:defRPr>
                </a:lvl1pPr>
              </a:lstStyle>
              <a:p>
                <a:pPr algn="ctr"/>
                <a:r>
                  <a:rPr sz="900"/>
                  <a:t>CSF</a:t>
                </a: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551258" y="1787588"/>
            <a:ext cx="4211160" cy="4518992"/>
            <a:chOff x="1551258" y="2173356"/>
            <a:chExt cx="4211160" cy="4518992"/>
          </a:xfrm>
        </p:grpSpPr>
        <p:sp>
          <p:nvSpPr>
            <p:cNvPr id="25" name="Rectangle 24"/>
            <p:cNvSpPr/>
            <p:nvPr/>
          </p:nvSpPr>
          <p:spPr>
            <a:xfrm>
              <a:off x="1919288" y="2173356"/>
              <a:ext cx="3843130" cy="45189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2296" y="2242090"/>
              <a:ext cx="3739390" cy="2650447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2254962" y="5027530"/>
              <a:ext cx="3060000" cy="1565008"/>
              <a:chOff x="730962" y="5027530"/>
              <a:chExt cx="3060000" cy="1565008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730962" y="5080538"/>
                <a:ext cx="3060000" cy="151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/>
              <a:srcRect r="10627"/>
              <a:stretch/>
            </p:blipFill>
            <p:spPr>
              <a:xfrm>
                <a:off x="783971" y="5310775"/>
                <a:ext cx="1327495" cy="126506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74637" y="5310774"/>
                <a:ext cx="1277397" cy="1265063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757467" y="5027530"/>
                <a:ext cx="302107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/>
                  <a:t>Tractography</a:t>
                </a:r>
                <a:endParaRPr lang="en-US" sz="12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 rot="16200000">
              <a:off x="-201030" y="4063843"/>
              <a:ext cx="3843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DTI (</a:t>
              </a:r>
              <a:r>
                <a:rPr lang="en-US" sz="1600" dirty="0" err="1" smtClean="0"/>
                <a:t>Basser</a:t>
              </a:r>
              <a:r>
                <a:rPr lang="en-US" sz="1600" dirty="0" smtClean="0"/>
                <a:t> et al. 1994)</a:t>
              </a:r>
              <a:endParaRPr lang="en-US" sz="1600" dirty="0"/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36" name="Rectangle 35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  <p:sp>
        <p:nvSpPr>
          <p:cNvPr id="39" name="Titre 1"/>
          <p:cNvSpPr txBox="1">
            <a:spLocks/>
          </p:cNvSpPr>
          <p:nvPr/>
        </p:nvSpPr>
        <p:spPr bwMode="auto">
          <a:xfrm>
            <a:off x="73505" y="46038"/>
            <a:ext cx="9870595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Non-invasive brain microstructure imaging by DW-MRI</a:t>
            </a:r>
          </a:p>
        </p:txBody>
      </p:sp>
    </p:spTree>
    <p:extLst>
      <p:ext uri="{BB962C8B-B14F-4D97-AF65-F5344CB8AC3E}">
        <p14:creationId xmlns:p14="http://schemas.microsoft.com/office/powerpoint/2010/main" val="3472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1576" y="566683"/>
            <a:ext cx="7448549" cy="800101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Modeling</a:t>
            </a:r>
            <a:r>
              <a:rPr lang="fr-FR" dirty="0"/>
              <a:t> DW-MRS data in the corpus </a:t>
            </a:r>
            <a:r>
              <a:rPr lang="fr-FR" dirty="0" err="1"/>
              <a:t>callosum</a:t>
            </a:r>
            <a:endParaRPr lang="fr-FR" dirty="0"/>
          </a:p>
        </p:txBody>
      </p:sp>
      <p:grpSp>
        <p:nvGrpSpPr>
          <p:cNvPr id="5" name="Gruppo 31"/>
          <p:cNvGrpSpPr>
            <a:grpSpLocks/>
          </p:cNvGrpSpPr>
          <p:nvPr/>
        </p:nvGrpSpPr>
        <p:grpSpPr bwMode="auto">
          <a:xfrm>
            <a:off x="1775521" y="1949269"/>
            <a:ext cx="2781001" cy="2421451"/>
            <a:chOff x="922663" y="1556489"/>
            <a:chExt cx="3150970" cy="2538917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3"/>
            <a:srcRect t="5253" r="51147"/>
            <a:stretch>
              <a:fillRect/>
            </a:stretch>
          </p:blipFill>
          <p:spPr bwMode="auto">
            <a:xfrm>
              <a:off x="922663" y="1556489"/>
              <a:ext cx="3150970" cy="25389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ttangolo 30"/>
            <p:cNvSpPr>
              <a:spLocks noChangeArrowheads="1"/>
            </p:cNvSpPr>
            <p:nvPr/>
          </p:nvSpPr>
          <p:spPr bwMode="auto">
            <a:xfrm>
              <a:off x="3563888" y="1628800"/>
              <a:ext cx="216024" cy="21602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1734171" y="3409614"/>
              <a:ext cx="1880881" cy="2662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schemeClr val="accent4">
                      <a:lumMod val="10000"/>
                    </a:schemeClr>
                  </a:solidFill>
                  <a:latin typeface="+mn-lt"/>
                </a:rPr>
                <a:t>Macroscopic curvature</a:t>
              </a:r>
            </a:p>
          </p:txBody>
        </p:sp>
      </p:grpSp>
      <p:grpSp>
        <p:nvGrpSpPr>
          <p:cNvPr id="9" name="Gruppo 34"/>
          <p:cNvGrpSpPr>
            <a:grpSpLocks/>
          </p:cNvGrpSpPr>
          <p:nvPr/>
        </p:nvGrpSpPr>
        <p:grpSpPr bwMode="auto">
          <a:xfrm>
            <a:off x="4637840" y="1949267"/>
            <a:ext cx="2840939" cy="2430000"/>
            <a:chOff x="-319646" y="3737089"/>
            <a:chExt cx="3387958" cy="2808000"/>
          </a:xfrm>
        </p:grpSpPr>
        <p:grpSp>
          <p:nvGrpSpPr>
            <p:cNvPr id="10" name="Gruppo 32"/>
            <p:cNvGrpSpPr>
              <a:grpSpLocks/>
            </p:cNvGrpSpPr>
            <p:nvPr/>
          </p:nvGrpSpPr>
          <p:grpSpPr bwMode="auto">
            <a:xfrm>
              <a:off x="-319646" y="3737089"/>
              <a:ext cx="3387958" cy="2808000"/>
              <a:chOff x="-319646" y="4437424"/>
              <a:chExt cx="3387958" cy="2808000"/>
            </a:xfrm>
          </p:grpSpPr>
          <p:grpSp>
            <p:nvGrpSpPr>
              <p:cNvPr id="12" name="Gruppo 20"/>
              <p:cNvGrpSpPr>
                <a:grpSpLocks/>
              </p:cNvGrpSpPr>
              <p:nvPr/>
            </p:nvGrpSpPr>
            <p:grpSpPr bwMode="auto">
              <a:xfrm>
                <a:off x="-319646" y="4437424"/>
                <a:ext cx="3387958" cy="2808000"/>
                <a:chOff x="2954596" y="1705043"/>
                <a:chExt cx="3474004" cy="2912193"/>
              </a:xfrm>
            </p:grpSpPr>
            <p:pic>
              <p:nvPicPr>
                <p:cNvPr id="14" name="Picture 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8984" r="1449"/>
                <a:stretch/>
              </p:blipFill>
              <p:spPr bwMode="auto">
                <a:xfrm>
                  <a:off x="2954596" y="1705043"/>
                  <a:ext cx="3474004" cy="291219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5" name="Title 1"/>
                <p:cNvSpPr txBox="1">
                  <a:spLocks/>
                </p:cNvSpPr>
                <p:nvPr/>
              </p:nvSpPr>
              <p:spPr bwMode="auto">
                <a:xfrm>
                  <a:off x="3714625" y="3157024"/>
                  <a:ext cx="494751" cy="563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b"/>
                <a:lstStyle/>
                <a:p>
                  <a:pPr>
                    <a:lnSpc>
                      <a:spcPct val="96000"/>
                    </a:lnSpc>
                    <a:defRPr/>
                  </a:pPr>
                  <a:r>
                    <a:rPr lang="en-US" sz="1950" b="1" i="1" kern="0" dirty="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rPr>
                    <a:t>∕ ∕</a:t>
                  </a:r>
                </a:p>
              </p:txBody>
            </p:sp>
            <p:sp>
              <p:nvSpPr>
                <p:cNvPr id="16" name="Title 1"/>
                <p:cNvSpPr txBox="1">
                  <a:spLocks/>
                </p:cNvSpPr>
                <p:nvPr/>
              </p:nvSpPr>
              <p:spPr bwMode="auto">
                <a:xfrm>
                  <a:off x="5192368" y="2075447"/>
                  <a:ext cx="494751" cy="563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b"/>
                <a:lstStyle/>
                <a:p>
                  <a:pPr>
                    <a:lnSpc>
                      <a:spcPct val="96000"/>
                    </a:lnSpc>
                    <a:defRPr/>
                  </a:pPr>
                  <a:r>
                    <a:rPr lang="en-US" sz="1950" i="1" kern="0" dirty="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rPr>
                    <a:t>┴</a:t>
                  </a:r>
                </a:p>
              </p:txBody>
            </p:sp>
          </p:grpSp>
          <p:sp>
            <p:nvSpPr>
              <p:cNvPr id="13" name="TextBox 4"/>
              <p:cNvSpPr txBox="1">
                <a:spLocks noChangeArrowheads="1"/>
              </p:cNvSpPr>
              <p:nvPr/>
            </p:nvSpPr>
            <p:spPr bwMode="auto">
              <a:xfrm>
                <a:off x="349551" y="6496853"/>
                <a:ext cx="2422232" cy="29341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latin typeface="+mn-lt"/>
                  </a:rPr>
                  <a:t>+ Microscopic misalignment</a:t>
                </a:r>
              </a:p>
            </p:txBody>
          </p:sp>
        </p:grpSp>
        <p:sp>
          <p:nvSpPr>
            <p:cNvPr id="11" name="Rettangolo 33"/>
            <p:cNvSpPr>
              <a:spLocks noChangeArrowheads="1"/>
            </p:cNvSpPr>
            <p:nvPr/>
          </p:nvSpPr>
          <p:spPr bwMode="auto">
            <a:xfrm>
              <a:off x="2488666" y="3957914"/>
              <a:ext cx="216024" cy="21602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7" name="Groupe 63"/>
          <p:cNvGrpSpPr/>
          <p:nvPr/>
        </p:nvGrpSpPr>
        <p:grpSpPr>
          <a:xfrm>
            <a:off x="5663951" y="4509120"/>
            <a:ext cx="1552560" cy="1075516"/>
            <a:chOff x="5241032" y="2996952"/>
            <a:chExt cx="2522162" cy="1800200"/>
          </a:xfrm>
        </p:grpSpPr>
        <p:grpSp>
          <p:nvGrpSpPr>
            <p:cNvPr id="18" name="Groupe 40"/>
            <p:cNvGrpSpPr/>
            <p:nvPr/>
          </p:nvGrpSpPr>
          <p:grpSpPr>
            <a:xfrm>
              <a:off x="5241032" y="3124109"/>
              <a:ext cx="2522162" cy="1673043"/>
              <a:chOff x="2216696" y="4636277"/>
              <a:chExt cx="2522162" cy="1673043"/>
            </a:xfrm>
          </p:grpSpPr>
          <p:grpSp>
            <p:nvGrpSpPr>
              <p:cNvPr id="20" name="Groupe 33"/>
              <p:cNvGrpSpPr/>
              <p:nvPr/>
            </p:nvGrpSpPr>
            <p:grpSpPr>
              <a:xfrm>
                <a:off x="2216696" y="4636277"/>
                <a:ext cx="2088120" cy="1673043"/>
                <a:chOff x="4232920" y="4653136"/>
                <a:chExt cx="2088120" cy="1673043"/>
              </a:xfrm>
            </p:grpSpPr>
            <p:pic>
              <p:nvPicPr>
                <p:cNvPr id="22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223" t="2348" r="2223"/>
                <a:stretch>
                  <a:fillRect/>
                </a:stretch>
              </p:blipFill>
              <p:spPr bwMode="auto">
                <a:xfrm>
                  <a:off x="4232920" y="5229200"/>
                  <a:ext cx="1115203" cy="10793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3" name="Connecteur droit 21"/>
                <p:cNvCxnSpPr/>
                <p:nvPr/>
              </p:nvCxnSpPr>
              <p:spPr bwMode="auto">
                <a:xfrm flipV="1">
                  <a:off x="4736976" y="4653136"/>
                  <a:ext cx="1224136" cy="1152128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cxnSp>
              <p:nvCxnSpPr>
                <p:cNvPr id="24" name="Connecteur droit 30"/>
                <p:cNvCxnSpPr/>
                <p:nvPr/>
              </p:nvCxnSpPr>
              <p:spPr bwMode="auto">
                <a:xfrm>
                  <a:off x="5313040" y="5805264"/>
                  <a:ext cx="100800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25" name="ZoneTexte 31"/>
                <p:cNvSpPr txBox="1"/>
                <p:nvPr/>
              </p:nvSpPr>
              <p:spPr>
                <a:xfrm>
                  <a:off x="5457056" y="5229200"/>
                  <a:ext cx="560404" cy="5022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1350" dirty="0"/>
                    <a:t>θ</a:t>
                  </a:r>
                  <a:r>
                    <a:rPr lang="fr-FR" sz="1350" baseline="-25000" dirty="0"/>
                    <a:t>1</a:t>
                  </a:r>
                  <a:endParaRPr lang="en-GB" sz="1350" baseline="-25000" dirty="0"/>
                </a:p>
              </p:txBody>
            </p:sp>
            <p:sp>
              <p:nvSpPr>
                <p:cNvPr id="26" name="Arc 25"/>
                <p:cNvSpPr/>
                <p:nvPr/>
              </p:nvSpPr>
              <p:spPr bwMode="auto">
                <a:xfrm rot="502452">
                  <a:off x="5070083" y="5029841"/>
                  <a:ext cx="852236" cy="1296338"/>
                </a:xfrm>
                <a:prstGeom prst="arc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/>
                  <a:endParaRPr lang="en-GB">
                    <a:latin typeface="Tahoma" pitchFamily="116" charset="0"/>
                  </a:endParaRPr>
                </a:p>
              </p:txBody>
            </p:sp>
          </p:grpSp>
          <p:sp>
            <p:nvSpPr>
              <p:cNvPr id="21" name="ZoneTexte 34"/>
              <p:cNvSpPr txBox="1"/>
              <p:nvPr/>
            </p:nvSpPr>
            <p:spPr>
              <a:xfrm>
                <a:off x="3717527" y="5805265"/>
                <a:ext cx="1021331" cy="463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(1,0,0)</a:t>
                </a:r>
              </a:p>
            </p:txBody>
          </p:sp>
        </p:grpSp>
        <p:sp>
          <p:nvSpPr>
            <p:cNvPr id="19" name="ZoneTexte 62"/>
            <p:cNvSpPr txBox="1"/>
            <p:nvPr/>
          </p:nvSpPr>
          <p:spPr>
            <a:xfrm>
              <a:off x="6969224" y="2996952"/>
              <a:ext cx="589050" cy="540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/>
                <a:t>ê</a:t>
              </a:r>
              <a:r>
                <a:rPr lang="en-GB" sz="1500" baseline="-25000" dirty="0"/>
                <a:t>1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750531" y="4579450"/>
            <a:ext cx="1481389" cy="988518"/>
            <a:chOff x="983432" y="359209"/>
            <a:chExt cx="3666668" cy="2469344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432" y="1323530"/>
              <a:ext cx="1510935" cy="147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6" name="Connecteur droit 21"/>
            <p:cNvCxnSpPr/>
            <p:nvPr/>
          </p:nvCxnSpPr>
          <p:spPr bwMode="auto">
            <a:xfrm flipV="1">
              <a:off x="1692261" y="533578"/>
              <a:ext cx="1721441" cy="157990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47" name="Connecteur droit 30"/>
            <p:cNvCxnSpPr/>
            <p:nvPr/>
          </p:nvCxnSpPr>
          <p:spPr bwMode="auto">
            <a:xfrm>
              <a:off x="1829581" y="2113482"/>
              <a:ext cx="193804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8" name="ZoneTexte 31"/>
            <p:cNvSpPr txBox="1"/>
            <p:nvPr/>
          </p:nvSpPr>
          <p:spPr>
            <a:xfrm>
              <a:off x="2704873" y="1323529"/>
              <a:ext cx="853844" cy="749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350" dirty="0"/>
                <a:t>θ</a:t>
              </a:r>
              <a:r>
                <a:rPr lang="fr-FR" sz="1350" baseline="-25000" dirty="0"/>
                <a:t>1</a:t>
              </a:r>
              <a:endParaRPr lang="en-GB" sz="1350" baseline="-25000" dirty="0"/>
            </a:p>
          </p:txBody>
        </p:sp>
        <p:sp>
          <p:nvSpPr>
            <p:cNvPr id="49" name="Arc 48"/>
            <p:cNvSpPr/>
            <p:nvPr/>
          </p:nvSpPr>
          <p:spPr bwMode="auto">
            <a:xfrm rot="502452">
              <a:off x="2160693" y="1050150"/>
              <a:ext cx="1198457" cy="1777658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>
                <a:latin typeface="Tahoma" pitchFamily="116" charset="0"/>
              </a:endParaRPr>
            </a:p>
          </p:txBody>
        </p:sp>
        <p:sp>
          <p:nvSpPr>
            <p:cNvPr id="50" name="ZoneTexte 34"/>
            <p:cNvSpPr txBox="1"/>
            <p:nvPr/>
          </p:nvSpPr>
          <p:spPr>
            <a:xfrm>
              <a:off x="3093975" y="2136602"/>
              <a:ext cx="1556125" cy="691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(1,0,0)</a:t>
              </a:r>
            </a:p>
          </p:txBody>
        </p:sp>
        <p:sp>
          <p:nvSpPr>
            <p:cNvPr id="51" name="ZoneTexte 62"/>
            <p:cNvSpPr txBox="1"/>
            <p:nvPr/>
          </p:nvSpPr>
          <p:spPr>
            <a:xfrm>
              <a:off x="3413703" y="359209"/>
              <a:ext cx="897491" cy="807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/>
                <a:t>ê</a:t>
              </a:r>
              <a:r>
                <a:rPr lang="en-GB" sz="1500" baseline="-25000" dirty="0"/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040218" y="2712114"/>
            <a:ext cx="2374163" cy="2933534"/>
            <a:chOff x="9051926" y="2437233"/>
            <a:chExt cx="3165550" cy="3911379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21"/>
            <a:stretch/>
          </p:blipFill>
          <p:spPr bwMode="auto">
            <a:xfrm>
              <a:off x="9051926" y="2690117"/>
              <a:ext cx="1440000" cy="1527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95" b="8482"/>
            <a:stretch/>
          </p:blipFill>
          <p:spPr bwMode="auto">
            <a:xfrm>
              <a:off x="9121130" y="4441815"/>
              <a:ext cx="2376264" cy="1906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8751" y="2741306"/>
              <a:ext cx="1457325" cy="2105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9340145" y="2437233"/>
              <a:ext cx="287733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Histologic image and</a:t>
              </a:r>
              <a:r>
                <a:rPr lang="fr-FR" sz="1050" dirty="0"/>
                <a:t> </a:t>
              </a:r>
              <a:r>
                <a:rPr lang="fr-FR" sz="1050" dirty="0" err="1"/>
                <a:t>FODs</a:t>
              </a:r>
              <a:endParaRPr lang="fr-FR" sz="1050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968396" y="2033989"/>
            <a:ext cx="1835759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500" dirty="0">
                <a:sym typeface="Symbol"/>
              </a:rPr>
              <a:t></a:t>
            </a:r>
            <a:r>
              <a:rPr lang="fr-FR" sz="1500" baseline="-25000" dirty="0">
                <a:sym typeface="Symbol"/>
              </a:rPr>
              <a:t></a:t>
            </a:r>
            <a:r>
              <a:rPr lang="fr-FR" sz="1500" dirty="0">
                <a:sym typeface="Symbol"/>
              </a:rPr>
              <a:t>  18°</a:t>
            </a:r>
          </a:p>
          <a:p>
            <a:r>
              <a:rPr lang="fr-FR" sz="1500" dirty="0" err="1">
                <a:sym typeface="Symbol"/>
              </a:rPr>
              <a:t>D</a:t>
            </a:r>
            <a:r>
              <a:rPr lang="fr-FR" sz="1500" baseline="-25000" dirty="0" err="1">
                <a:sym typeface="Symbol"/>
              </a:rPr>
              <a:t>model</a:t>
            </a:r>
            <a:r>
              <a:rPr lang="fr-FR" sz="1500" dirty="0">
                <a:sym typeface="Symbol"/>
              </a:rPr>
              <a:t>(</a:t>
            </a:r>
            <a:r>
              <a:rPr lang="fr-FR" sz="1500" dirty="0" err="1">
                <a:sym typeface="Symbol"/>
              </a:rPr>
              <a:t>tNAA</a:t>
            </a:r>
            <a:r>
              <a:rPr lang="fr-FR" sz="1500" dirty="0">
                <a:sym typeface="Symbol"/>
              </a:rPr>
              <a:t>)  0.51</a:t>
            </a:r>
            <a:endParaRPr lang="fr-FR" sz="1500" dirty="0"/>
          </a:p>
        </p:txBody>
      </p:sp>
      <p:sp>
        <p:nvSpPr>
          <p:cNvPr id="54" name="Right Arrow 53"/>
          <p:cNvSpPr/>
          <p:nvPr/>
        </p:nvSpPr>
        <p:spPr bwMode="auto">
          <a:xfrm>
            <a:off x="7392144" y="2258341"/>
            <a:ext cx="378042" cy="23489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fr-FR">
              <a:latin typeface="Tahoma" pitchFamily="116" charset="0"/>
            </a:endParaRPr>
          </a:p>
        </p:txBody>
      </p:sp>
      <p:sp>
        <p:nvSpPr>
          <p:cNvPr id="39" name="ZoneTexte 23"/>
          <p:cNvSpPr txBox="1"/>
          <p:nvPr/>
        </p:nvSpPr>
        <p:spPr>
          <a:xfrm>
            <a:off x="1524000" y="5736451"/>
            <a:ext cx="9163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I Ronen </a:t>
            </a:r>
            <a:r>
              <a:rPr lang="en-GB" sz="1200" i="1" dirty="0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, Brain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Struct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Func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, </a:t>
            </a:r>
            <a:r>
              <a:rPr lang="fr-FR" sz="1200" dirty="0">
                <a:solidFill>
                  <a:schemeClr val="bg1"/>
                </a:solidFill>
                <a:latin typeface="Arial" pitchFamily="34" charset="0"/>
              </a:rPr>
              <a:t>219,1773,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2013;</a:t>
            </a:r>
            <a:r>
              <a:rPr lang="nl-NL" sz="1200" dirty="0">
                <a:solidFill>
                  <a:schemeClr val="bg1"/>
                </a:solidFill>
              </a:rPr>
              <a:t>  </a:t>
            </a:r>
            <a:r>
              <a:rPr lang="nl-NL" sz="1200" dirty="0">
                <a:solidFill>
                  <a:schemeClr val="bg1"/>
                </a:solidFill>
                <a:latin typeface="Arial" pitchFamily="34" charset="0"/>
              </a:rPr>
              <a:t>P van Gelderen </a:t>
            </a:r>
            <a:r>
              <a:rPr lang="nl-NL" sz="1200" i="1" dirty="0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nl-NL" sz="1200" dirty="0">
                <a:solidFill>
                  <a:schemeClr val="bg1"/>
                </a:solidFill>
                <a:latin typeface="Arial" pitchFamily="34" charset="0"/>
              </a:rPr>
              <a:t>, J Magn Reson B, 103,255, 1994. </a:t>
            </a:r>
            <a:endParaRPr lang="en-GB" sz="12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2" name="ZoneTexte 7"/>
          <p:cNvSpPr txBox="1"/>
          <p:nvPr/>
        </p:nvSpPr>
        <p:spPr>
          <a:xfrm>
            <a:off x="1775520" y="1378513"/>
            <a:ext cx="847894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8"/>
              </a:buBlip>
            </a:pPr>
            <a:r>
              <a:rPr lang="en-US" sz="1200" dirty="0">
                <a:solidFill>
                  <a:srgbClr val="000050"/>
                </a:solidFill>
                <a:cs typeface="Times New Roman" pitchFamily="18" charset="0"/>
              </a:rPr>
              <a:t>Model of diffusion in parallel cylinders, including </a:t>
            </a:r>
            <a:r>
              <a:rPr lang="en-US" sz="1200" b="1" dirty="0">
                <a:solidFill>
                  <a:srgbClr val="000050"/>
                </a:solidFill>
                <a:cs typeface="Times New Roman" pitchFamily="18" charset="0"/>
              </a:rPr>
              <a:t>macroscopic axonal dispersion </a:t>
            </a:r>
            <a:r>
              <a:rPr lang="en-US" sz="1200" dirty="0">
                <a:solidFill>
                  <a:srgbClr val="000050"/>
                </a:solidFill>
                <a:cs typeface="Times New Roman" pitchFamily="18" charset="0"/>
              </a:rPr>
              <a:t>and </a:t>
            </a:r>
            <a:r>
              <a:rPr lang="en-US" sz="1200" b="1" dirty="0">
                <a:solidFill>
                  <a:srgbClr val="000050"/>
                </a:solidFill>
                <a:cs typeface="Times New Roman" pitchFamily="18" charset="0"/>
              </a:rPr>
              <a:t>microscopic misalignment</a:t>
            </a:r>
            <a:r>
              <a:rPr lang="en-US" sz="1200" dirty="0">
                <a:solidFill>
                  <a:srgbClr val="000050"/>
                </a:solidFill>
                <a:cs typeface="Times New Roman" pitchFamily="18" charset="0"/>
              </a:rPr>
              <a:t>.  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8"/>
              </a:buBlip>
            </a:pPr>
            <a:endParaRPr lang="fr-FR" sz="1200" dirty="0">
              <a:solidFill>
                <a:srgbClr val="000050"/>
              </a:solidFill>
            </a:endParaRPr>
          </a:p>
        </p:txBody>
      </p:sp>
      <p:sp>
        <p:nvSpPr>
          <p:cNvPr id="43" name="Rettangolo 33"/>
          <p:cNvSpPr>
            <a:spLocks noChangeArrowheads="1"/>
          </p:cNvSpPr>
          <p:nvPr/>
        </p:nvSpPr>
        <p:spPr bwMode="auto">
          <a:xfrm>
            <a:off x="6992722" y="2112503"/>
            <a:ext cx="181145" cy="18694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4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60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175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7570" y="620689"/>
            <a:ext cx="7448549" cy="800101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Reproducibility</a:t>
            </a:r>
            <a:r>
              <a:rPr lang="fr-FR" dirty="0"/>
              <a:t> and </a:t>
            </a:r>
            <a:r>
              <a:rPr lang="fr-FR" dirty="0" err="1"/>
              <a:t>optimization</a:t>
            </a:r>
            <a:r>
              <a:rPr lang="fr-FR" dirty="0"/>
              <a:t> of DW-MRS data </a:t>
            </a:r>
            <a:r>
              <a:rPr lang="fr-FR" dirty="0" err="1"/>
              <a:t>at</a:t>
            </a:r>
            <a:r>
              <a:rPr lang="fr-FR" dirty="0"/>
              <a:t> 3T and 7T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14" y="1592798"/>
            <a:ext cx="3024000" cy="2142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889091" y="1641033"/>
            <a:ext cx="5527312" cy="2059672"/>
            <a:chOff x="4486787" y="1045044"/>
            <a:chExt cx="7369749" cy="2746229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787" y="1238619"/>
              <a:ext cx="3409413" cy="25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00" y="1127273"/>
              <a:ext cx="3530603" cy="266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0536" y="1045044"/>
              <a:ext cx="936000" cy="1807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"/>
          <a:stretch/>
        </p:blipFill>
        <p:spPr bwMode="auto">
          <a:xfrm>
            <a:off x="6744072" y="3710370"/>
            <a:ext cx="2808000" cy="199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7"/>
          <p:cNvSpPr txBox="1"/>
          <p:nvPr/>
        </p:nvSpPr>
        <p:spPr>
          <a:xfrm>
            <a:off x="2261574" y="4024368"/>
            <a:ext cx="4320480" cy="227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8"/>
              </a:buBlip>
            </a:pPr>
            <a:r>
              <a:rPr lang="fr-FR" sz="1350" dirty="0"/>
              <a:t>Inter- and intra-</a:t>
            </a:r>
            <a:r>
              <a:rPr lang="fr-FR" sz="1350" dirty="0" err="1"/>
              <a:t>subject</a:t>
            </a:r>
            <a:r>
              <a:rPr lang="fr-FR" sz="1350" dirty="0"/>
              <a:t> </a:t>
            </a:r>
            <a:r>
              <a:rPr lang="fr-FR" sz="1350" dirty="0" err="1"/>
              <a:t>variability</a:t>
            </a:r>
            <a:r>
              <a:rPr lang="fr-FR" sz="1350" dirty="0"/>
              <a:t>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8"/>
              </a:buBlip>
            </a:pPr>
            <a:r>
              <a:rPr lang="fr-FR" sz="1350" dirty="0" err="1"/>
              <a:t>Optimized</a:t>
            </a:r>
            <a:r>
              <a:rPr lang="fr-FR" sz="1350" dirty="0"/>
              <a:t> acquisition </a:t>
            </a:r>
            <a:r>
              <a:rPr lang="fr-FR" sz="1350" dirty="0" err="1"/>
              <a:t>scheme</a:t>
            </a:r>
            <a:r>
              <a:rPr lang="fr-FR" sz="1350" dirty="0"/>
              <a:t> of </a:t>
            </a:r>
            <a:r>
              <a:rPr lang="fr-FR" sz="1350" dirty="0">
                <a:sym typeface="Symbol"/>
              </a:rPr>
              <a:t></a:t>
            </a:r>
            <a:r>
              <a:rPr lang="fr-FR" sz="1350" dirty="0"/>
              <a:t>13 minutes </a:t>
            </a:r>
            <a:r>
              <a:rPr lang="fr-FR" sz="1350" dirty="0" err="1"/>
              <a:t>at</a:t>
            </a:r>
            <a:r>
              <a:rPr lang="fr-FR" sz="1350" dirty="0"/>
              <a:t> 3T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8"/>
              </a:buBlip>
            </a:pPr>
            <a:r>
              <a:rPr lang="fr-FR" sz="1350" dirty="0"/>
              <a:t>Power </a:t>
            </a:r>
            <a:r>
              <a:rPr lang="fr-FR" sz="1350" dirty="0" err="1"/>
              <a:t>calculation</a:t>
            </a:r>
            <a:r>
              <a:rPr lang="fr-FR" sz="1350" dirty="0"/>
              <a:t> for </a:t>
            </a:r>
            <a:r>
              <a:rPr lang="fr-FR" sz="1350" dirty="0" err="1"/>
              <a:t>clinical</a:t>
            </a:r>
            <a:r>
              <a:rPr lang="fr-FR" sz="1350" dirty="0"/>
              <a:t> </a:t>
            </a:r>
            <a:r>
              <a:rPr lang="fr-FR" sz="1350" dirty="0" err="1"/>
              <a:t>studies</a:t>
            </a:r>
            <a:endParaRPr lang="fr-FR" sz="1350" dirty="0"/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8"/>
              </a:buBlip>
            </a:pPr>
            <a:endParaRPr lang="fr-FR" sz="1350" dirty="0"/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8"/>
              </a:buBlip>
            </a:pPr>
            <a:endParaRPr lang="en-GB" sz="1200" dirty="0">
              <a:latin typeface="+mn-lt"/>
            </a:endParaRPr>
          </a:p>
          <a:p>
            <a:pPr marL="192881" indent="-19288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ZoneTexte 23"/>
          <p:cNvSpPr txBox="1"/>
          <p:nvPr/>
        </p:nvSpPr>
        <p:spPr>
          <a:xfrm>
            <a:off x="1524000" y="57133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E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Ercan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GB" sz="1200" i="1" dirty="0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, NMR Biomed, 28, 976, 2015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03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4290" y="566683"/>
            <a:ext cx="8302870" cy="800101"/>
          </a:xfrm>
        </p:spPr>
        <p:txBody>
          <a:bodyPr/>
          <a:lstStyle/>
          <a:p>
            <a:r>
              <a:rPr lang="fr-FR" dirty="0" err="1"/>
              <a:t>tNAA</a:t>
            </a:r>
            <a:r>
              <a:rPr lang="fr-FR" dirty="0"/>
              <a:t> diffusion in </a:t>
            </a:r>
            <a:r>
              <a:rPr lang="fr-FR" dirty="0" err="1"/>
              <a:t>healthy</a:t>
            </a:r>
            <a:r>
              <a:rPr lang="fr-FR" dirty="0"/>
              <a:t> </a:t>
            </a:r>
            <a:r>
              <a:rPr lang="fr-FR" dirty="0" err="1"/>
              <a:t>aging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0" r="18473" b="54540"/>
          <a:stretch/>
        </p:blipFill>
        <p:spPr>
          <a:xfrm>
            <a:off x="5393922" y="4024724"/>
            <a:ext cx="2282058" cy="1323276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54" y="1592796"/>
            <a:ext cx="3120254" cy="199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14" y="3645024"/>
            <a:ext cx="3186000" cy="207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ce réservé du contenu 1"/>
          <p:cNvSpPr txBox="1">
            <a:spLocks/>
          </p:cNvSpPr>
          <p:nvPr/>
        </p:nvSpPr>
        <p:spPr bwMode="gray">
          <a:xfrm>
            <a:off x="4745850" y="1484784"/>
            <a:ext cx="55086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78619" lvl="1" indent="-147638" algn="just">
              <a:lnSpc>
                <a:spcPct val="95000"/>
              </a:lnSpc>
              <a:buClr>
                <a:schemeClr val="accent1"/>
              </a:buClr>
              <a:buSzPct val="90000"/>
              <a:defRPr/>
            </a:pPr>
            <a:endParaRPr lang="fr-FR" sz="1350" kern="0" dirty="0">
              <a:latin typeface="+mn-lt"/>
            </a:endParaRPr>
          </a:p>
          <a:p>
            <a:pPr marL="378619" lvl="1" indent="-147638" algn="just">
              <a:lnSpc>
                <a:spcPct val="150000"/>
              </a:lnSpc>
              <a:spcAft>
                <a:spcPts val="45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000050"/>
                </a:solidFill>
              </a:rPr>
              <a:t> </a:t>
            </a:r>
            <a:r>
              <a:rPr lang="en-US" sz="1050" b="1" dirty="0"/>
              <a:t>Subjects:</a:t>
            </a:r>
            <a:r>
              <a:rPr lang="en-US" sz="1050" dirty="0"/>
              <a:t> 13 healthy elderly subjects </a:t>
            </a:r>
            <a:r>
              <a:rPr lang="it-IT" sz="1050" dirty="0"/>
              <a:t>(64 </a:t>
            </a:r>
            <a:r>
              <a:rPr lang="it-IT" sz="1050" dirty="0">
                <a:cs typeface="Times New Roman"/>
              </a:rPr>
              <a:t>± 3 yrs)</a:t>
            </a:r>
            <a:r>
              <a:rPr lang="en-US" sz="1050" dirty="0"/>
              <a:t>, 17 young controls </a:t>
            </a:r>
            <a:r>
              <a:rPr lang="it-IT" sz="1050" dirty="0"/>
              <a:t>(27 </a:t>
            </a:r>
            <a:r>
              <a:rPr lang="it-IT" sz="1050" dirty="0">
                <a:cs typeface="Times New Roman"/>
              </a:rPr>
              <a:t>± 5 yrs)</a:t>
            </a:r>
            <a:r>
              <a:rPr lang="en-US" sz="1050" dirty="0"/>
              <a:t>.</a:t>
            </a:r>
          </a:p>
          <a:p>
            <a:pPr marL="378619" lvl="1" indent="-147638" algn="just">
              <a:spcBef>
                <a:spcPts val="450"/>
              </a:spcBef>
              <a:spcAft>
                <a:spcPts val="90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1050" b="1" dirty="0"/>
              <a:t> Scanner:</a:t>
            </a:r>
            <a:r>
              <a:rPr lang="en-US" sz="1050" dirty="0"/>
              <a:t> Philips 7T whole body, Volume </a:t>
            </a:r>
            <a:r>
              <a:rPr lang="en-US" sz="1050" dirty="0" err="1"/>
              <a:t>Tx</a:t>
            </a:r>
            <a:r>
              <a:rPr lang="en-US" sz="1050" dirty="0"/>
              <a:t>/32ch Rx.</a:t>
            </a:r>
            <a:endParaRPr lang="fr-FR" sz="1050" kern="0" dirty="0">
              <a:latin typeface="+mj-lt"/>
            </a:endParaRPr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 bwMode="gray">
          <a:xfrm>
            <a:off x="5177899" y="2564905"/>
            <a:ext cx="5853410" cy="140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78619" lvl="1" indent="-147638" algn="just">
              <a:lnSpc>
                <a:spcPct val="95000"/>
              </a:lnSpc>
              <a:buClr>
                <a:schemeClr val="accent1"/>
              </a:buClr>
              <a:buSzPct val="90000"/>
              <a:defRPr/>
            </a:pPr>
            <a:endParaRPr lang="fr-FR" sz="1350" kern="0" dirty="0">
              <a:latin typeface="+mn-lt"/>
            </a:endParaRPr>
          </a:p>
          <a:p>
            <a:pPr marL="445294" lvl="1" indent="-214313" algn="just">
              <a:spcAft>
                <a:spcPts val="450"/>
              </a:spcAft>
              <a:buClr>
                <a:schemeClr val="accent1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1050" dirty="0"/>
              <a:t>DW-MRS:</a:t>
            </a:r>
            <a:r>
              <a:rPr lang="en-US" sz="1050" b="1" dirty="0"/>
              <a:t>       </a:t>
            </a:r>
            <a:r>
              <a:rPr lang="en-US" sz="1275" b="1" dirty="0"/>
              <a:t>-</a:t>
            </a:r>
            <a:r>
              <a:rPr lang="en-US" sz="1050" b="1" dirty="0"/>
              <a:t> </a:t>
            </a:r>
            <a:r>
              <a:rPr lang="en-US" sz="1050" dirty="0"/>
              <a:t>VOI</a:t>
            </a:r>
            <a:r>
              <a:rPr lang="en-US" sz="1050" b="1" dirty="0"/>
              <a:t> </a:t>
            </a:r>
            <a:r>
              <a:rPr lang="en-US" sz="1050" dirty="0"/>
              <a:t>2.5cm (AP) x 1.5 cm (RL) x 0.8 cm</a:t>
            </a:r>
            <a:r>
              <a:rPr lang="en-US" sz="1050" baseline="30000" dirty="0"/>
              <a:t> </a:t>
            </a:r>
            <a:r>
              <a:rPr lang="en-US" sz="1050" dirty="0"/>
              <a:t> (FH), 32 averages,</a:t>
            </a:r>
            <a:endParaRPr lang="en-US" sz="1050" b="1" dirty="0"/>
          </a:p>
          <a:p>
            <a:pPr marL="1259681" lvl="4" algn="just">
              <a:spcAft>
                <a:spcPts val="450"/>
              </a:spcAft>
              <a:buClr>
                <a:schemeClr val="accent1"/>
              </a:buClr>
              <a:buSzPct val="130000"/>
              <a:defRPr/>
            </a:pPr>
            <a:r>
              <a:rPr lang="en-US" sz="1050" b="1" dirty="0"/>
              <a:t>  - </a:t>
            </a:r>
            <a:r>
              <a:rPr lang="en-US" sz="1050" dirty="0"/>
              <a:t>PRESS sequence, TE/TR= 121ms/3 cardiac cycles,</a:t>
            </a:r>
          </a:p>
          <a:p>
            <a:pPr marL="1259681" lvl="4" algn="just">
              <a:spcAft>
                <a:spcPts val="450"/>
              </a:spcAft>
              <a:buClr>
                <a:schemeClr val="accent1"/>
              </a:buClr>
              <a:buSzPct val="130000"/>
              <a:defRPr/>
            </a:pPr>
            <a:r>
              <a:rPr lang="en-US" sz="1050" dirty="0"/>
              <a:t>  - b = 600, 1920, 3800, 6200 s/mm</a:t>
            </a:r>
            <a:r>
              <a:rPr lang="en-US" sz="1050" baseline="30000" dirty="0"/>
              <a:t>2</a:t>
            </a:r>
            <a:r>
              <a:rPr lang="en-US" sz="1050" dirty="0"/>
              <a:t> (radial direction), </a:t>
            </a:r>
          </a:p>
          <a:p>
            <a:pPr marL="1259681" lvl="4" algn="just">
              <a:spcAft>
                <a:spcPts val="450"/>
              </a:spcAft>
              <a:buClr>
                <a:schemeClr val="accent1"/>
              </a:buClr>
              <a:buSzPct val="130000"/>
              <a:defRPr/>
            </a:pPr>
            <a:r>
              <a:rPr lang="en-US" sz="1050" dirty="0"/>
              <a:t>  - b = 330, 960,1900, 3100 s/mm</a:t>
            </a:r>
            <a:r>
              <a:rPr lang="en-US" sz="1050" baseline="30000" dirty="0"/>
              <a:t>2</a:t>
            </a:r>
            <a:r>
              <a:rPr lang="en-US" sz="1050" dirty="0"/>
              <a:t> (axial direction).</a:t>
            </a:r>
          </a:p>
          <a:p>
            <a:pPr marL="1259681" lvl="4" algn="just">
              <a:spcAft>
                <a:spcPts val="450"/>
              </a:spcAft>
              <a:buClr>
                <a:schemeClr val="accent1"/>
              </a:buClr>
              <a:buSzPct val="130000"/>
              <a:defRPr/>
            </a:pPr>
            <a:r>
              <a:rPr lang="en-US" sz="1050" dirty="0">
                <a:latin typeface="+mj-lt"/>
              </a:rPr>
              <a:t>  - Scan time = 15 min.</a:t>
            </a:r>
            <a:endParaRPr lang="en-GB" sz="1050" dirty="0">
              <a:latin typeface="+mj-lt"/>
            </a:endParaRPr>
          </a:p>
          <a:p>
            <a:pPr marL="721519" lvl="2" indent="-147638" algn="just">
              <a:lnSpc>
                <a:spcPct val="95000"/>
              </a:lnSpc>
              <a:buClr>
                <a:schemeClr val="accent1"/>
              </a:buClr>
              <a:buSzPct val="90000"/>
              <a:buFont typeface="Wingdings" pitchFamily="2" charset="2"/>
              <a:buChar char=""/>
              <a:defRPr/>
            </a:pPr>
            <a:endParaRPr lang="fr-FR" sz="1200" kern="0" dirty="0">
              <a:solidFill>
                <a:schemeClr val="tx2"/>
              </a:solidFill>
              <a:latin typeface="+mj-lt"/>
            </a:endParaRPr>
          </a:p>
          <a:p>
            <a:pPr marL="378619" lvl="1" indent="-147638" algn="just">
              <a:lnSpc>
                <a:spcPct val="95000"/>
              </a:lnSpc>
              <a:buClr>
                <a:schemeClr val="accent1"/>
              </a:buClr>
              <a:buSzPct val="90000"/>
              <a:buFont typeface="Wingdings" pitchFamily="2" charset="2"/>
              <a:buChar char=""/>
              <a:defRPr/>
            </a:pPr>
            <a:endParaRPr lang="fr-FR" sz="1200" kern="0" dirty="0">
              <a:latin typeface="+mj-lt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205" y="4489910"/>
            <a:ext cx="1635919" cy="39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23"/>
          <p:cNvSpPr txBox="1"/>
          <p:nvPr/>
        </p:nvSpPr>
        <p:spPr>
          <a:xfrm>
            <a:off x="1524000" y="57133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F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Branzoli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GB" sz="1200" i="1" dirty="0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, submitted to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Neurobiol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 Aging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45851" y="2078851"/>
            <a:ext cx="6285458" cy="756085"/>
            <a:chOff x="4295800" y="1628800"/>
            <a:chExt cx="8380611" cy="1008113"/>
          </a:xfrm>
        </p:grpSpPr>
        <p:sp>
          <p:nvSpPr>
            <p:cNvPr id="14" name="Espace réservé du contenu 1"/>
            <p:cNvSpPr txBox="1">
              <a:spLocks/>
            </p:cNvSpPr>
            <p:nvPr/>
          </p:nvSpPr>
          <p:spPr bwMode="gray">
            <a:xfrm>
              <a:off x="4871864" y="1988841"/>
              <a:ext cx="7804547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78619" lvl="1" indent="-147638" algn="just">
                <a:lnSpc>
                  <a:spcPct val="95000"/>
                </a:lnSpc>
                <a:buClr>
                  <a:schemeClr val="accent1"/>
                </a:buClr>
                <a:buSzPct val="90000"/>
                <a:defRPr/>
              </a:pPr>
              <a:endParaRPr lang="fr-FR" sz="1350" kern="0" dirty="0">
                <a:latin typeface="+mn-lt"/>
              </a:endParaRPr>
            </a:p>
            <a:p>
              <a:pPr marL="445294" lvl="1" indent="-214313" algn="just">
                <a:spcAft>
                  <a:spcPts val="450"/>
                </a:spcAft>
                <a:buClr>
                  <a:schemeClr val="accent1"/>
                </a:buClr>
                <a:buSzPct val="130000"/>
                <a:buFont typeface="Arial" pitchFamily="34" charset="0"/>
                <a:buChar char="•"/>
                <a:defRPr/>
              </a:pPr>
              <a:r>
                <a:rPr lang="fr-FR" sz="1050" dirty="0"/>
                <a:t>3D T1-weighted, DTI </a:t>
              </a:r>
              <a:r>
                <a:rPr lang="fr-FR" sz="1050" dirty="0" err="1"/>
                <a:t>sequence</a:t>
              </a:r>
              <a:endParaRPr lang="fr-FR" sz="1050" dirty="0"/>
            </a:p>
            <a:p>
              <a:pPr marL="445294" lvl="1" indent="-214313" algn="just">
                <a:spcAft>
                  <a:spcPts val="450"/>
                </a:spcAft>
                <a:buClr>
                  <a:schemeClr val="accent1"/>
                </a:buClr>
                <a:buSzPct val="130000"/>
                <a:buFont typeface="Arial" pitchFamily="34" charset="0"/>
                <a:buChar char="•"/>
                <a:defRPr/>
              </a:pPr>
              <a:endParaRPr lang="fr-FR" sz="1200" kern="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6" name="Espace réservé du contenu 1"/>
            <p:cNvSpPr txBox="1">
              <a:spLocks/>
            </p:cNvSpPr>
            <p:nvPr/>
          </p:nvSpPr>
          <p:spPr bwMode="gray">
            <a:xfrm>
              <a:off x="4295800" y="1628800"/>
              <a:ext cx="2961978" cy="683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78619" lvl="1" indent="-147638" algn="just">
                <a:lnSpc>
                  <a:spcPct val="95000"/>
                </a:lnSpc>
                <a:buClr>
                  <a:schemeClr val="accent1"/>
                </a:buClr>
                <a:buSzPct val="90000"/>
                <a:defRPr/>
              </a:pPr>
              <a:endParaRPr lang="fr-FR" sz="1350" kern="0" dirty="0">
                <a:latin typeface="+mn-lt"/>
              </a:endParaRPr>
            </a:p>
            <a:p>
              <a:pPr marL="378619" lvl="1" indent="-147638" algn="just">
                <a:lnSpc>
                  <a:spcPct val="150000"/>
                </a:lnSpc>
                <a:spcAft>
                  <a:spcPts val="450"/>
                </a:spcAft>
                <a:buClr>
                  <a:schemeClr val="accent1"/>
                </a:buClr>
                <a:buSzPct val="130000"/>
                <a:buFont typeface="Wingdings" pitchFamily="2" charset="2"/>
                <a:buChar char="§"/>
                <a:defRPr/>
              </a:pPr>
              <a:r>
                <a:rPr lang="en-US" sz="1050" dirty="0">
                  <a:solidFill>
                    <a:srgbClr val="000050"/>
                  </a:solidFill>
                </a:rPr>
                <a:t> </a:t>
              </a:r>
              <a:r>
                <a:rPr lang="en-US" sz="1050" b="1" dirty="0"/>
                <a:t>MRI/MRS protocol</a:t>
              </a:r>
              <a:endParaRPr lang="fr-FR" sz="1050" kern="0" dirty="0">
                <a:latin typeface="+mj-lt"/>
              </a:endParaRPr>
            </a:p>
          </p:txBody>
        </p:sp>
      </p:grpSp>
      <p:sp>
        <p:nvSpPr>
          <p:cNvPr id="15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88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775521" y="883742"/>
            <a:ext cx="7943337" cy="493031"/>
          </a:xfrm>
        </p:spPr>
        <p:txBody>
          <a:bodyPr>
            <a:normAutofit fontScale="90000"/>
          </a:bodyPr>
          <a:lstStyle/>
          <a:p>
            <a:r>
              <a:rPr lang="fr-FR" sz="1800" dirty="0" err="1"/>
              <a:t>Differentiating</a:t>
            </a:r>
            <a:r>
              <a:rPr lang="fr-FR" sz="1800" dirty="0"/>
              <a:t> </a:t>
            </a:r>
            <a:r>
              <a:rPr lang="fr-FR" sz="1800" dirty="0" err="1"/>
              <a:t>between</a:t>
            </a:r>
            <a:r>
              <a:rPr lang="fr-FR" sz="1800" dirty="0"/>
              <a:t> </a:t>
            </a:r>
            <a:r>
              <a:rPr lang="fr-FR" sz="1800" dirty="0" err="1"/>
              <a:t>axonal</a:t>
            </a:r>
            <a:r>
              <a:rPr lang="fr-FR" sz="1800" dirty="0"/>
              <a:t> damage and </a:t>
            </a:r>
            <a:r>
              <a:rPr lang="fr-FR" sz="1800" dirty="0" err="1"/>
              <a:t>demyelination</a:t>
            </a:r>
            <a:r>
              <a:rPr lang="fr-FR" sz="1800" dirty="0"/>
              <a:t> in </a:t>
            </a:r>
            <a:r>
              <a:rPr lang="fr-FR" sz="1800" dirty="0" err="1"/>
              <a:t>healthy</a:t>
            </a:r>
            <a:r>
              <a:rPr lang="fr-FR" sz="1800" dirty="0"/>
              <a:t> </a:t>
            </a:r>
            <a:r>
              <a:rPr lang="fr-FR" sz="1800" dirty="0" err="1"/>
              <a:t>aging</a:t>
            </a:r>
            <a:endParaRPr lang="fr-FR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632012" y="2132856"/>
            <a:ext cx="5022558" cy="3024336"/>
            <a:chOff x="479376" y="2129006"/>
            <a:chExt cx="6254079" cy="382533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2"/>
            <a:stretch/>
          </p:blipFill>
          <p:spPr bwMode="auto">
            <a:xfrm>
              <a:off x="479376" y="2350169"/>
              <a:ext cx="6254079" cy="3604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397802" y="2129006"/>
              <a:ext cx="720081" cy="35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FA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67648" y="2129006"/>
              <a:ext cx="720081" cy="35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MD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85092" y="2129006"/>
              <a:ext cx="720081" cy="35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RD</a:t>
              </a:r>
            </a:p>
          </p:txBody>
        </p:sp>
      </p:grpSp>
      <p:sp>
        <p:nvSpPr>
          <p:cNvPr id="10" name="ZoneTexte 7"/>
          <p:cNvSpPr txBox="1"/>
          <p:nvPr/>
        </p:nvSpPr>
        <p:spPr>
          <a:xfrm>
            <a:off x="6690066" y="4002159"/>
            <a:ext cx="3923928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GB" sz="1200" dirty="0">
                <a:latin typeface="+mn-lt"/>
              </a:rPr>
              <a:t>The intra-axonal damage in healthy elderly in this age range is negligible or even absent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endParaRPr lang="en-GB" sz="1200" kern="0" dirty="0">
              <a:solidFill>
                <a:prstClr val="black"/>
              </a:solidFill>
              <a:latin typeface="+mn-lt"/>
              <a:cs typeface="Times" pitchFamily="18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GB" sz="1200" dirty="0"/>
              <a:t>Do water AD changes reflect intra-axonal damage?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endParaRPr lang="en-US" sz="1200" kern="0" dirty="0">
              <a:solidFill>
                <a:prstClr val="black"/>
              </a:solidFill>
              <a:latin typeface="+mn-lt"/>
              <a:cs typeface="Times" pitchFamily="18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endParaRPr lang="en-US" sz="1200" kern="0" dirty="0">
              <a:cs typeface="Times" pitchFamily="18" charset="0"/>
            </a:endParaRPr>
          </a:p>
        </p:txBody>
      </p:sp>
      <p:graphicFrame>
        <p:nvGraphicFramePr>
          <p:cNvPr id="13" name="Tableau 17"/>
          <p:cNvGraphicFramePr>
            <a:graphicFrameLocks noGrp="1"/>
          </p:cNvGraphicFramePr>
          <p:nvPr>
            <p:extLst/>
          </p:nvPr>
        </p:nvGraphicFramePr>
        <p:xfrm>
          <a:off x="6832141" y="2573415"/>
          <a:ext cx="3582979" cy="11796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725">
                <a:tc>
                  <a:txBody>
                    <a:bodyPr/>
                    <a:lstStyle/>
                    <a:p>
                      <a:r>
                        <a:rPr lang="en-GB" sz="1100" dirty="0" err="1"/>
                        <a:t>tNAA</a:t>
                      </a:r>
                      <a:endParaRPr lang="en-GB" sz="110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Young</a:t>
                      </a:r>
                      <a:endParaRPr lang="en-GB" sz="11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Elderly</a:t>
                      </a:r>
                      <a:endParaRPr lang="en-GB" sz="11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/>
                        <a:t>P value</a:t>
                      </a:r>
                      <a:endParaRPr lang="en-GB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488">
                <a:tc>
                  <a:txBody>
                    <a:bodyPr/>
                    <a:lstStyle/>
                    <a:p>
                      <a:r>
                        <a:rPr lang="en-GB" sz="1000" baseline="0" dirty="0" err="1"/>
                        <a:t>D</a:t>
                      </a:r>
                      <a:r>
                        <a:rPr lang="en-GB" sz="1000" baseline="-25000" dirty="0" err="1"/>
                        <a:t>model</a:t>
                      </a:r>
                      <a:r>
                        <a:rPr lang="en-GB" sz="1000" baseline="0" dirty="0"/>
                        <a:t>(</a:t>
                      </a:r>
                      <a:r>
                        <a:rPr lang="el-GR" sz="1000" dirty="0"/>
                        <a:t>μ</a:t>
                      </a:r>
                      <a:r>
                        <a:rPr lang="en-GB" sz="1000" dirty="0"/>
                        <a:t>m</a:t>
                      </a:r>
                      <a:r>
                        <a:rPr lang="en-GB" sz="1000" baseline="30000" dirty="0"/>
                        <a:t>2</a:t>
                      </a:r>
                      <a:r>
                        <a:rPr lang="en-GB" sz="1000" dirty="0"/>
                        <a:t>/ms)</a:t>
                      </a:r>
                      <a:endParaRPr lang="en-GB" sz="1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/>
                        <a:t>0.53 </a:t>
                      </a:r>
                      <a:r>
                        <a:rPr lang="it-IT" sz="1000" dirty="0"/>
                        <a:t>± 0.04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/>
                        <a:t>0.51 </a:t>
                      </a:r>
                      <a:r>
                        <a:rPr lang="it-IT" sz="1000" dirty="0"/>
                        <a:t>± 0.04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0.21</a:t>
                      </a:r>
                      <a:endParaRPr lang="en-GB" sz="1000" dirty="0"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88">
                <a:tc>
                  <a:txBody>
                    <a:bodyPr/>
                    <a:lstStyle/>
                    <a:p>
                      <a:r>
                        <a:rPr lang="en-GB" sz="1000" baseline="0" dirty="0"/>
                        <a:t>D</a:t>
                      </a:r>
                      <a:r>
                        <a:rPr lang="en-GB" sz="1000" baseline="-25000" dirty="0"/>
                        <a:t>//</a:t>
                      </a:r>
                      <a:r>
                        <a:rPr lang="en-GB" sz="1000" baseline="0" dirty="0"/>
                        <a:t>(</a:t>
                      </a:r>
                      <a:r>
                        <a:rPr lang="el-GR" sz="1000" dirty="0"/>
                        <a:t>μ</a:t>
                      </a:r>
                      <a:r>
                        <a:rPr lang="en-GB" sz="1000" dirty="0"/>
                        <a:t>m</a:t>
                      </a:r>
                      <a:r>
                        <a:rPr lang="en-GB" sz="1000" baseline="30000" dirty="0"/>
                        <a:t>2</a:t>
                      </a:r>
                      <a:r>
                        <a:rPr lang="en-GB" sz="1000" dirty="0"/>
                        <a:t>/ms)</a:t>
                      </a:r>
                      <a:endParaRPr lang="en-GB" sz="1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0.39 </a:t>
                      </a:r>
                      <a:r>
                        <a:rPr lang="it-IT" sz="1000" dirty="0"/>
                        <a:t>± 0.04</a:t>
                      </a:r>
                      <a:endParaRPr lang="en-GB" sz="1000" dirty="0"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0.37 </a:t>
                      </a:r>
                      <a:r>
                        <a:rPr lang="it-IT" sz="1000" dirty="0"/>
                        <a:t>± 0.03</a:t>
                      </a:r>
                      <a:endParaRPr lang="en-GB" sz="1000" dirty="0"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0.12</a:t>
                      </a:r>
                      <a:endParaRPr lang="en-GB" sz="1000" dirty="0"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4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aseline="0" dirty="0"/>
                        <a:t>D</a:t>
                      </a:r>
                      <a:r>
                        <a:rPr lang="en-GB" sz="1000" baseline="-25000" dirty="0"/>
                        <a:t>┴ </a:t>
                      </a:r>
                      <a:r>
                        <a:rPr lang="en-GB" sz="1000" baseline="0" dirty="0"/>
                        <a:t>(</a:t>
                      </a:r>
                      <a:r>
                        <a:rPr lang="el-GR" sz="1000" dirty="0"/>
                        <a:t>μ</a:t>
                      </a:r>
                      <a:r>
                        <a:rPr lang="en-GB" sz="1000" dirty="0"/>
                        <a:t>m</a:t>
                      </a:r>
                      <a:r>
                        <a:rPr lang="en-GB" sz="1000" baseline="30000" dirty="0"/>
                        <a:t>2</a:t>
                      </a:r>
                      <a:r>
                        <a:rPr lang="en-GB" sz="1000" dirty="0"/>
                        <a:t>/ms)</a:t>
                      </a:r>
                      <a:endParaRPr lang="en-GB" sz="1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0.08 </a:t>
                      </a:r>
                      <a:r>
                        <a:rPr lang="it-IT" sz="1000" dirty="0"/>
                        <a:t>± 0.01</a:t>
                      </a:r>
                      <a:endParaRPr lang="en-GB" sz="1000" dirty="0"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0.08 </a:t>
                      </a:r>
                      <a:r>
                        <a:rPr lang="it-IT" sz="1000" dirty="0"/>
                        <a:t>± 0.02</a:t>
                      </a:r>
                      <a:endParaRPr lang="en-GB" sz="1000" dirty="0"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0.79</a:t>
                      </a:r>
                      <a:endParaRPr lang="en-GB" sz="1000" dirty="0"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4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1000" dirty="0" err="1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σ</a:t>
                      </a:r>
                      <a:r>
                        <a:rPr lang="en-GB" sz="1000" baseline="-25000" dirty="0" err="1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φ</a:t>
                      </a:r>
                      <a:r>
                        <a:rPr lang="en-GB" sz="10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(</a:t>
                      </a:r>
                      <a:r>
                        <a:rPr lang="en-GB" sz="1000" dirty="0" err="1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deg</a:t>
                      </a:r>
                      <a:r>
                        <a:rPr lang="en-GB" sz="10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fr-FR" sz="10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10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 ± 5</a:t>
                      </a:r>
                      <a:endParaRPr lang="fr-FR" sz="10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10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 ± 5</a:t>
                      </a:r>
                      <a:endParaRPr lang="fr-FR" sz="10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10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0.77</a:t>
                      </a:r>
                      <a:endParaRPr lang="fr-FR" sz="10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14210" y="1778769"/>
            <a:ext cx="15103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TBSS </a:t>
            </a:r>
            <a:r>
              <a:rPr lang="fr-FR" sz="1500" b="1" dirty="0" err="1"/>
              <a:t>analysis</a:t>
            </a:r>
            <a:endParaRPr lang="fr-FR" sz="1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004720" y="1970839"/>
            <a:ext cx="9935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DW-MRS</a:t>
            </a:r>
          </a:p>
        </p:txBody>
      </p:sp>
      <p:sp>
        <p:nvSpPr>
          <p:cNvPr id="18" name="ZoneTexte 7"/>
          <p:cNvSpPr txBox="1"/>
          <p:nvPr/>
        </p:nvSpPr>
        <p:spPr>
          <a:xfrm>
            <a:off x="1937538" y="4996915"/>
            <a:ext cx="475252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GB" sz="1200" dirty="0"/>
              <a:t>The differences in water FA, MD and RD are consistent with the onset of demyelination processes</a:t>
            </a:r>
            <a:endParaRPr lang="en-US" sz="1200" kern="0" dirty="0">
              <a:cs typeface="Times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1937538" y="1778768"/>
            <a:ext cx="27003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937538" y="1916832"/>
            <a:ext cx="27003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315582" y="1608912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decrease</a:t>
            </a:r>
            <a:endParaRPr lang="fr-FR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2315582" y="1815110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increase</a:t>
            </a:r>
            <a:endParaRPr lang="fr-FR" sz="1200" dirty="0"/>
          </a:p>
        </p:txBody>
      </p:sp>
      <p:sp>
        <p:nvSpPr>
          <p:cNvPr id="19" name="ZoneTexte 23"/>
          <p:cNvSpPr txBox="1"/>
          <p:nvPr/>
        </p:nvSpPr>
        <p:spPr>
          <a:xfrm>
            <a:off x="1524000" y="57133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F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Branzoli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GB" sz="1200" i="1" dirty="0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, submitted to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Neurobiol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 Aging</a:t>
            </a:r>
          </a:p>
        </p:txBody>
      </p:sp>
      <p:sp>
        <p:nvSpPr>
          <p:cNvPr id="24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84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 bwMode="gray">
          <a:xfrm>
            <a:off x="3424780" y="674695"/>
            <a:ext cx="6181610" cy="7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5pPr>
            <a:lvl6pPr marL="457212" algn="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6pPr>
            <a:lvl7pPr marL="914423" algn="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7pPr>
            <a:lvl8pPr marL="1371634" algn="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8pPr>
            <a:lvl9pPr marL="1828846" algn="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9pPr>
          </a:lstStyle>
          <a:p>
            <a:r>
              <a:rPr lang="fr-FR" sz="1950" dirty="0"/>
              <a:t>Diffusion </a:t>
            </a:r>
            <a:r>
              <a:rPr lang="fr-FR" sz="1950" dirty="0" err="1"/>
              <a:t>tensor</a:t>
            </a:r>
            <a:r>
              <a:rPr lang="fr-FR" sz="1950" dirty="0"/>
              <a:t> </a:t>
            </a:r>
            <a:r>
              <a:rPr lang="fr-FR" sz="1950" dirty="0" err="1"/>
              <a:t>spectroscopy</a:t>
            </a:r>
            <a:r>
              <a:rPr lang="fr-FR" sz="1950" dirty="0"/>
              <a:t> in multiple </a:t>
            </a:r>
            <a:r>
              <a:rPr lang="fr-FR" sz="1950" dirty="0" err="1"/>
              <a:t>sclerosis</a:t>
            </a:r>
            <a:endParaRPr lang="fr-FR" sz="1950" dirty="0"/>
          </a:p>
        </p:txBody>
      </p:sp>
      <p:pic>
        <p:nvPicPr>
          <p:cNvPr id="8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7" y="1836054"/>
            <a:ext cx="4162153" cy="21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13802" y="5713368"/>
            <a:ext cx="3449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schemeClr val="bg1"/>
                </a:solidFill>
              </a:rPr>
              <a:t>ET Wood et al, J </a:t>
            </a:r>
            <a:r>
              <a:rPr lang="fr-FR" sz="1200" dirty="0" err="1">
                <a:solidFill>
                  <a:schemeClr val="bg1"/>
                </a:solidFill>
              </a:rPr>
              <a:t>Neurosci</a:t>
            </a:r>
            <a:r>
              <a:rPr lang="fr-FR" sz="1200" dirty="0">
                <a:solidFill>
                  <a:schemeClr val="bg1"/>
                </a:solidFill>
              </a:rPr>
              <a:t>, 32(19) 6665, (2012).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1862826"/>
            <a:ext cx="3542000" cy="18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7"/>
          <p:cNvSpPr txBox="1"/>
          <p:nvPr/>
        </p:nvSpPr>
        <p:spPr>
          <a:xfrm>
            <a:off x="2207568" y="3964704"/>
            <a:ext cx="7489124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r>
              <a:rPr lang="en-GB" sz="1350" kern="0" dirty="0">
                <a:solidFill>
                  <a:srgbClr val="000000"/>
                </a:solidFill>
                <a:latin typeface="+mn-lt"/>
              </a:rPr>
              <a:t>NAA axial diffusivity decrease possibly reflects an early </a:t>
            </a:r>
            <a:r>
              <a:rPr lang="en-US" sz="1350" dirty="0" err="1">
                <a:solidFill>
                  <a:srgbClr val="000000"/>
                </a:solidFill>
                <a:latin typeface="+mn-lt"/>
              </a:rPr>
              <a:t>neuroaxonal</a:t>
            </a:r>
            <a:r>
              <a:rPr lang="en-US" sz="135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350" kern="0" dirty="0">
                <a:solidFill>
                  <a:srgbClr val="000000"/>
                </a:solidFill>
                <a:latin typeface="+mn-lt"/>
              </a:rPr>
              <a:t>damage.</a:t>
            </a:r>
            <a:r>
              <a:rPr lang="en-GB" sz="135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endParaRPr lang="en-GB" sz="135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r>
              <a:rPr lang="en-GB" sz="1350" kern="0" dirty="0">
                <a:solidFill>
                  <a:srgbClr val="000000"/>
                </a:solidFill>
                <a:latin typeface="+mn-lt"/>
              </a:rPr>
              <a:t>Water axial diffusivity cannot be used as a marker for intra axonal damage, since it is also susceptible to demyelination.</a:t>
            </a:r>
            <a:endParaRPr lang="en-GB" sz="1050" dirty="0">
              <a:solidFill>
                <a:prstClr val="black"/>
              </a:solidFill>
              <a:latin typeface="+mn-lt"/>
            </a:endParaRPr>
          </a:p>
          <a:p>
            <a:pPr marL="192881" indent="-19288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2681" y="5211199"/>
            <a:ext cx="45688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ym typeface="Wingdings" pitchFamily="2" charset="2"/>
              </a:rPr>
              <a:t> </a:t>
            </a:r>
            <a:r>
              <a:rPr lang="fr-FR" sz="1500" dirty="0" err="1">
                <a:sym typeface="Wingdings" pitchFamily="2" charset="2"/>
              </a:rPr>
              <a:t>Presentation</a:t>
            </a:r>
            <a:r>
              <a:rPr lang="fr-FR" sz="1500" dirty="0"/>
              <a:t> of </a:t>
            </a:r>
            <a:r>
              <a:rPr lang="fr-FR" sz="1500" dirty="0" err="1"/>
              <a:t>Benedetta</a:t>
            </a:r>
            <a:r>
              <a:rPr lang="fr-FR" sz="1500" dirty="0"/>
              <a:t> </a:t>
            </a:r>
            <a:r>
              <a:rPr lang="fr-FR" sz="1500" dirty="0" err="1"/>
              <a:t>Bodini</a:t>
            </a:r>
            <a:r>
              <a:rPr lang="fr-FR" sz="1500" dirty="0"/>
              <a:t>, </a:t>
            </a:r>
            <a:r>
              <a:rPr lang="fr-FR" sz="1500" dirty="0" err="1"/>
              <a:t>today</a:t>
            </a:r>
            <a:r>
              <a:rPr lang="fr-FR" sz="1500" dirty="0"/>
              <a:t> </a:t>
            </a:r>
            <a:r>
              <a:rPr lang="fr-FR" sz="1500" dirty="0" err="1"/>
              <a:t>at</a:t>
            </a:r>
            <a:r>
              <a:rPr lang="fr-FR" sz="1500" dirty="0"/>
              <a:t> 14:30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64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63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7570" y="630679"/>
            <a:ext cx="7448549" cy="800101"/>
          </a:xfrm>
        </p:spPr>
        <p:txBody>
          <a:bodyPr>
            <a:normAutofit fontScale="90000"/>
          </a:bodyPr>
          <a:lstStyle/>
          <a:p>
            <a:r>
              <a:rPr lang="fr-FR" dirty="0"/>
              <a:t>Glial and </a:t>
            </a:r>
            <a:r>
              <a:rPr lang="fr-FR" dirty="0" err="1"/>
              <a:t>axonal</a:t>
            </a:r>
            <a:r>
              <a:rPr lang="fr-FR" dirty="0"/>
              <a:t> changes in SLE </a:t>
            </a:r>
            <a:r>
              <a:rPr lang="fr-FR" dirty="0" err="1"/>
              <a:t>measured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metabolite</a:t>
            </a:r>
            <a:r>
              <a:rPr lang="fr-FR" dirty="0"/>
              <a:t> diffusion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84" y="1944018"/>
            <a:ext cx="1939800" cy="164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38" y="3799974"/>
            <a:ext cx="2928660" cy="172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23"/>
          <p:cNvSpPr txBox="1"/>
          <p:nvPr/>
        </p:nvSpPr>
        <p:spPr>
          <a:xfrm>
            <a:off x="1524000" y="57133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E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Ercan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 </a:t>
            </a:r>
            <a:r>
              <a:rPr lang="en-GB" sz="1200" i="1" dirty="0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, Brain, 2016</a:t>
            </a: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 bwMode="gray">
          <a:xfrm>
            <a:off x="4725088" y="2909847"/>
            <a:ext cx="56042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78619" lvl="1" indent="-147638" algn="just">
              <a:lnSpc>
                <a:spcPct val="95000"/>
              </a:lnSpc>
              <a:buClr>
                <a:schemeClr val="accent1"/>
              </a:buClr>
              <a:buSzPct val="90000"/>
              <a:defRPr/>
            </a:pPr>
            <a:endParaRPr lang="fr-FR" sz="1350" kern="0" dirty="0">
              <a:latin typeface="+mn-lt"/>
            </a:endParaRPr>
          </a:p>
          <a:p>
            <a:pPr marL="378619" lvl="1" indent="-147638" algn="just">
              <a:lnSpc>
                <a:spcPct val="150000"/>
              </a:lnSpc>
              <a:spcAft>
                <a:spcPts val="45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000050"/>
                </a:solidFill>
              </a:rPr>
              <a:t> </a:t>
            </a:r>
            <a:r>
              <a:rPr lang="en-US" sz="1050" b="1" dirty="0"/>
              <a:t>Subjects:</a:t>
            </a:r>
            <a:r>
              <a:rPr lang="en-US" sz="1050" dirty="0"/>
              <a:t> 29 patients with SLE (19 with NPSLE), 19 age- and sex-matched controls.</a:t>
            </a:r>
          </a:p>
          <a:p>
            <a:pPr marL="378619" lvl="1" indent="-147638" algn="just">
              <a:spcBef>
                <a:spcPts val="450"/>
              </a:spcBef>
              <a:spcAft>
                <a:spcPts val="90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1050" b="1" dirty="0"/>
              <a:t> Scanner:</a:t>
            </a:r>
            <a:r>
              <a:rPr lang="en-US" sz="1050" dirty="0"/>
              <a:t> Philips 7T whole body, Volume </a:t>
            </a:r>
            <a:r>
              <a:rPr lang="en-US" sz="1050" dirty="0" err="1"/>
              <a:t>Tx</a:t>
            </a:r>
            <a:r>
              <a:rPr lang="en-US" sz="1050" dirty="0"/>
              <a:t>/32ch Rx.</a:t>
            </a:r>
            <a:endParaRPr lang="fr-FR" sz="1050" kern="0" dirty="0">
              <a:latin typeface="+mj-lt"/>
            </a:endParaRP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 bwMode="gray">
          <a:xfrm>
            <a:off x="4941112" y="3990378"/>
            <a:ext cx="5853410" cy="70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78619" lvl="1" indent="-147638" algn="just">
              <a:lnSpc>
                <a:spcPct val="95000"/>
              </a:lnSpc>
              <a:buClr>
                <a:schemeClr val="accent1"/>
              </a:buClr>
              <a:buSzPct val="90000"/>
              <a:defRPr/>
            </a:pPr>
            <a:endParaRPr lang="fr-FR" sz="1350" kern="0" dirty="0">
              <a:latin typeface="+mn-lt"/>
            </a:endParaRPr>
          </a:p>
          <a:p>
            <a:pPr marL="445294" lvl="1" indent="-214313" algn="just">
              <a:spcAft>
                <a:spcPts val="450"/>
              </a:spcAft>
              <a:buClr>
                <a:schemeClr val="accent1"/>
              </a:buClr>
              <a:buSzPct val="130000"/>
              <a:buFont typeface="Arial" pitchFamily="34" charset="0"/>
              <a:buChar char="•"/>
              <a:defRPr/>
            </a:pPr>
            <a:r>
              <a:rPr lang="fr-FR" sz="1050" dirty="0"/>
              <a:t>3D T1-weighted, DTI </a:t>
            </a:r>
            <a:r>
              <a:rPr lang="fr-FR" sz="1050" dirty="0" err="1"/>
              <a:t>sequence</a:t>
            </a:r>
            <a:endParaRPr lang="fr-FR" sz="1050" dirty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 bwMode="gray">
          <a:xfrm>
            <a:off x="4725088" y="3612335"/>
            <a:ext cx="491454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78619" lvl="1" indent="-147638" algn="just">
              <a:lnSpc>
                <a:spcPct val="95000"/>
              </a:lnSpc>
              <a:buClr>
                <a:schemeClr val="accent1"/>
              </a:buClr>
              <a:buSzPct val="90000"/>
              <a:defRPr/>
            </a:pPr>
            <a:endParaRPr lang="fr-FR" sz="1350" kern="0" dirty="0">
              <a:latin typeface="+mn-lt"/>
            </a:endParaRPr>
          </a:p>
          <a:p>
            <a:pPr marL="378619" lvl="1" indent="-147638" algn="just">
              <a:lnSpc>
                <a:spcPct val="150000"/>
              </a:lnSpc>
              <a:spcAft>
                <a:spcPts val="45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000050"/>
                </a:solidFill>
              </a:rPr>
              <a:t> </a:t>
            </a:r>
            <a:r>
              <a:rPr lang="en-US" sz="1050" b="1" dirty="0"/>
              <a:t>MRI/MRS protocol</a:t>
            </a:r>
            <a:endParaRPr lang="fr-FR" sz="1050" kern="0" dirty="0">
              <a:latin typeface="+mj-lt"/>
            </a:endParaRPr>
          </a:p>
        </p:txBody>
      </p:sp>
      <p:sp>
        <p:nvSpPr>
          <p:cNvPr id="12" name="Espace réservé du contenu 1"/>
          <p:cNvSpPr txBox="1">
            <a:spLocks/>
          </p:cNvSpPr>
          <p:nvPr/>
        </p:nvSpPr>
        <p:spPr bwMode="gray">
          <a:xfrm>
            <a:off x="4941112" y="4239500"/>
            <a:ext cx="5853410" cy="140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78619" lvl="1" indent="-147638" algn="just">
              <a:lnSpc>
                <a:spcPct val="95000"/>
              </a:lnSpc>
              <a:buClr>
                <a:schemeClr val="accent1"/>
              </a:buClr>
              <a:buSzPct val="90000"/>
              <a:defRPr/>
            </a:pPr>
            <a:endParaRPr lang="fr-FR" sz="1350" kern="0" dirty="0">
              <a:latin typeface="+mn-lt"/>
            </a:endParaRPr>
          </a:p>
          <a:p>
            <a:pPr marL="445294" lvl="1" indent="-214313" algn="just">
              <a:spcAft>
                <a:spcPts val="450"/>
              </a:spcAft>
              <a:buClr>
                <a:schemeClr val="accent1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1050" dirty="0"/>
              <a:t>DW-MRS</a:t>
            </a:r>
            <a:endParaRPr lang="fr-FR" sz="1200" kern="0" dirty="0">
              <a:solidFill>
                <a:schemeClr val="tx2"/>
              </a:solidFill>
              <a:latin typeface="+mj-lt"/>
            </a:endParaRPr>
          </a:p>
          <a:p>
            <a:pPr marL="378619" lvl="1" indent="-147638" algn="just">
              <a:lnSpc>
                <a:spcPct val="95000"/>
              </a:lnSpc>
              <a:buClr>
                <a:schemeClr val="accent1"/>
              </a:buClr>
              <a:buSzPct val="90000"/>
              <a:buFont typeface="Wingdings" pitchFamily="2" charset="2"/>
              <a:buChar char=""/>
              <a:defRPr/>
            </a:pPr>
            <a:endParaRPr lang="fr-FR" sz="1200" kern="0" dirty="0">
              <a:latin typeface="+mj-lt"/>
            </a:endParaRPr>
          </a:p>
        </p:txBody>
      </p:sp>
      <p:sp>
        <p:nvSpPr>
          <p:cNvPr id="13" name="ZoneTexte 7"/>
          <p:cNvSpPr txBox="1"/>
          <p:nvPr/>
        </p:nvSpPr>
        <p:spPr>
          <a:xfrm>
            <a:off x="4526774" y="1970838"/>
            <a:ext cx="586894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Systemic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lupus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erythematosus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(SLE)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is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an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inflammatory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autoimmune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disease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with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multi-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organ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involvement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.</a:t>
            </a:r>
            <a:endParaRPr lang="en-GB" sz="1050" dirty="0">
              <a:solidFill>
                <a:prstClr val="black"/>
              </a:solidFill>
              <a:latin typeface="+mn-lt"/>
            </a:endParaRPr>
          </a:p>
          <a:p>
            <a:pPr marL="192881" indent="-19288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65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30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7570" y="566683"/>
            <a:ext cx="7448549" cy="800101"/>
          </a:xfrm>
        </p:spPr>
        <p:txBody>
          <a:bodyPr>
            <a:normAutofit fontScale="90000"/>
          </a:bodyPr>
          <a:lstStyle/>
          <a:p>
            <a:r>
              <a:rPr lang="fr-FR" dirty="0"/>
              <a:t>Glial and </a:t>
            </a:r>
            <a:r>
              <a:rPr lang="fr-FR" dirty="0" err="1"/>
              <a:t>axonal</a:t>
            </a:r>
            <a:r>
              <a:rPr lang="fr-FR" dirty="0"/>
              <a:t> changes in SLE </a:t>
            </a:r>
            <a:r>
              <a:rPr lang="fr-FR" dirty="0" err="1"/>
              <a:t>measured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metabolite</a:t>
            </a:r>
            <a:r>
              <a:rPr lang="fr-FR" dirty="0"/>
              <a:t> diffusion 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61" y="2052222"/>
            <a:ext cx="2744465" cy="353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17427" y="2554392"/>
            <a:ext cx="578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FA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7426" y="3726410"/>
            <a:ext cx="578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13504" y="4860536"/>
            <a:ext cx="578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RD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2207568" y="1790031"/>
            <a:ext cx="27003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207568" y="1928096"/>
            <a:ext cx="27003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604120" y="1620174"/>
            <a:ext cx="7409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/>
              <a:t>decrease</a:t>
            </a:r>
            <a:endParaRPr lang="fr-FR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2604120" y="1826372"/>
            <a:ext cx="6960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/>
              <a:t>increase</a:t>
            </a:r>
            <a:endParaRPr lang="fr-FR" sz="1050" dirty="0"/>
          </a:p>
        </p:txBody>
      </p:sp>
      <p:grpSp>
        <p:nvGrpSpPr>
          <p:cNvPr id="2" name="Group 1"/>
          <p:cNvGrpSpPr/>
          <p:nvPr/>
        </p:nvGrpSpPr>
        <p:grpSpPr>
          <a:xfrm>
            <a:off x="5177899" y="1754815"/>
            <a:ext cx="2160240" cy="3131543"/>
            <a:chOff x="5071501" y="2430997"/>
            <a:chExt cx="2464659" cy="3589217"/>
          </a:xfrm>
        </p:grpSpPr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501" y="4221088"/>
              <a:ext cx="2464659" cy="1799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830" y="2430997"/>
              <a:ext cx="2403679" cy="1833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ZoneTexte 23"/>
          <p:cNvSpPr txBox="1"/>
          <p:nvPr/>
        </p:nvSpPr>
        <p:spPr>
          <a:xfrm>
            <a:off x="1524000" y="57133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E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Ercan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 </a:t>
            </a:r>
            <a:r>
              <a:rPr lang="en-GB" sz="1200" i="1" dirty="0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, Brain, 2016</a:t>
            </a:r>
          </a:p>
        </p:txBody>
      </p:sp>
      <p:sp>
        <p:nvSpPr>
          <p:cNvPr id="20" name="ZoneTexte 7"/>
          <p:cNvSpPr txBox="1"/>
          <p:nvPr/>
        </p:nvSpPr>
        <p:spPr>
          <a:xfrm>
            <a:off x="5176071" y="4812249"/>
            <a:ext cx="502438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r>
              <a:rPr lang="fr-FR" sz="1350" kern="0" dirty="0">
                <a:solidFill>
                  <a:srgbClr val="000000"/>
                </a:solidFill>
                <a:latin typeface="+mn-lt"/>
              </a:rPr>
              <a:t>Diffusion of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tCho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and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tCr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are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potentially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unique markers of glial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reactivity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in </a:t>
            </a:r>
            <a:r>
              <a:rPr lang="fr-FR" sz="1350" kern="0" dirty="0" err="1">
                <a:solidFill>
                  <a:srgbClr val="000000"/>
                </a:solidFill>
                <a:latin typeface="+mn-lt"/>
              </a:rPr>
              <a:t>response</a:t>
            </a:r>
            <a:r>
              <a:rPr lang="fr-FR" sz="1350" kern="0" dirty="0">
                <a:solidFill>
                  <a:srgbClr val="000000"/>
                </a:solidFill>
                <a:latin typeface="+mn-lt"/>
              </a:rPr>
              <a:t> to inflammation.</a:t>
            </a:r>
            <a:endParaRPr lang="en-GB" sz="1050" dirty="0">
              <a:solidFill>
                <a:prstClr val="black"/>
              </a:solidFill>
              <a:latin typeface="+mn-lt"/>
            </a:endParaRPr>
          </a:p>
          <a:p>
            <a:pPr marL="192881" indent="-19288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54163" y="2024844"/>
            <a:ext cx="2503417" cy="2802018"/>
            <a:chOff x="8040216" y="2511958"/>
            <a:chExt cx="3121865" cy="3331660"/>
          </a:xfrm>
        </p:grpSpPr>
        <p:pic>
          <p:nvPicPr>
            <p:cNvPr id="28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857" y="4221088"/>
              <a:ext cx="3083703" cy="1622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216" y="2511958"/>
              <a:ext cx="3121865" cy="1538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66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32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ep 8"/>
          <p:cNvGrpSpPr>
            <a:grpSpLocks/>
          </p:cNvGrpSpPr>
          <p:nvPr/>
        </p:nvGrpSpPr>
        <p:grpSpPr bwMode="auto">
          <a:xfrm>
            <a:off x="6954795" y="2297958"/>
            <a:ext cx="1079897" cy="971550"/>
            <a:chOff x="2037715" y="3280228"/>
            <a:chExt cx="1736002" cy="1695879"/>
          </a:xfrm>
        </p:grpSpPr>
        <p:pic>
          <p:nvPicPr>
            <p:cNvPr id="47" name="Afbeelding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8" t="47832" r="59311" b="27441"/>
            <a:stretch>
              <a:fillRect/>
            </a:stretch>
          </p:blipFill>
          <p:spPr bwMode="auto">
            <a:xfrm>
              <a:off x="2037715" y="3280228"/>
              <a:ext cx="1736002" cy="1695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8" name="Rechte verbindingslijn 5"/>
            <p:cNvCxnSpPr>
              <a:cxnSpLocks noChangeAspect="1"/>
            </p:cNvCxnSpPr>
            <p:nvPr/>
          </p:nvCxnSpPr>
          <p:spPr bwMode="auto">
            <a:xfrm>
              <a:off x="3131840" y="4185084"/>
              <a:ext cx="246664" cy="16560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Rechte verbindingslijn 60"/>
            <p:cNvCxnSpPr>
              <a:cxnSpLocks noChangeShapeType="1"/>
            </p:cNvCxnSpPr>
            <p:nvPr/>
          </p:nvCxnSpPr>
          <p:spPr bwMode="auto">
            <a:xfrm>
              <a:off x="3032212" y="4337483"/>
              <a:ext cx="252028" cy="169201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Rechte verbindingslijn 61"/>
            <p:cNvCxnSpPr>
              <a:cxnSpLocks noChangeAspect="1"/>
            </p:cNvCxnSpPr>
            <p:nvPr/>
          </p:nvCxnSpPr>
          <p:spPr bwMode="auto">
            <a:xfrm flipH="1">
              <a:off x="3032441" y="4185084"/>
              <a:ext cx="114803" cy="16200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Rechte verbindingslijn 65"/>
            <p:cNvCxnSpPr>
              <a:cxnSpLocks noChangeShapeType="1"/>
            </p:cNvCxnSpPr>
            <p:nvPr/>
          </p:nvCxnSpPr>
          <p:spPr bwMode="auto">
            <a:xfrm flipH="1">
              <a:off x="3276209" y="4345883"/>
              <a:ext cx="108000" cy="15240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3" name="Gruppo 119"/>
          <p:cNvGrpSpPr>
            <a:grpSpLocks/>
          </p:cNvGrpSpPr>
          <p:nvPr/>
        </p:nvGrpSpPr>
        <p:grpSpPr bwMode="auto">
          <a:xfrm>
            <a:off x="1705998" y="4133518"/>
            <a:ext cx="6172200" cy="1779758"/>
            <a:chOff x="539552" y="3857601"/>
            <a:chExt cx="8229600" cy="2373030"/>
          </a:xfrm>
        </p:grpSpPr>
        <p:sp>
          <p:nvSpPr>
            <p:cNvPr id="54" name="Content Placeholder 2"/>
            <p:cNvSpPr txBox="1">
              <a:spLocks/>
            </p:cNvSpPr>
            <p:nvPr/>
          </p:nvSpPr>
          <p:spPr bwMode="auto">
            <a:xfrm>
              <a:off x="539552" y="5225735"/>
              <a:ext cx="8229600" cy="1004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68580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1350" b="1" kern="0" dirty="0">
                  <a:solidFill>
                    <a:srgbClr val="111166"/>
                  </a:solidFill>
                  <a:latin typeface="Times New Roman" pitchFamily="18" charset="0"/>
                  <a:cs typeface="Times New Roman" pitchFamily="18" charset="0"/>
                </a:rPr>
                <a:t> 	 </a:t>
              </a:r>
              <a:r>
                <a:rPr lang="en-US" sz="1200" b="1" kern="0" dirty="0">
                  <a:solidFill>
                    <a:srgbClr val="111166"/>
                  </a:solidFill>
                  <a:latin typeface="Arial"/>
                  <a:cs typeface="Times New Roman" pitchFamily="18" charset="0"/>
                </a:rPr>
                <a:t>= non diffusion weighted (b~0 s/mm</a:t>
              </a:r>
              <a:r>
                <a:rPr lang="en-US" sz="1200" b="1" kern="0" baseline="30000" dirty="0">
                  <a:solidFill>
                    <a:srgbClr val="111166"/>
                  </a:solidFill>
                  <a:latin typeface="Arial"/>
                  <a:cs typeface="Times New Roman" pitchFamily="18" charset="0"/>
                </a:rPr>
                <a:t>2</a:t>
              </a:r>
              <a:r>
                <a:rPr lang="en-US" sz="1200" b="1" kern="0" dirty="0">
                  <a:solidFill>
                    <a:srgbClr val="111166"/>
                  </a:solidFill>
                  <a:latin typeface="Arial"/>
                  <a:cs typeface="Times New Roman" pitchFamily="18" charset="0"/>
                </a:rPr>
                <a:t>)</a:t>
              </a:r>
            </a:p>
            <a:p>
              <a:pPr defTabSz="68580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111166"/>
                  </a:solidFill>
                  <a:latin typeface="Arial"/>
                  <a:cs typeface="Times New Roman" pitchFamily="18" charset="0"/>
                </a:rPr>
                <a:t>	 = diffusion weighted (b~4000 s/mm</a:t>
              </a:r>
              <a:r>
                <a:rPr lang="en-US" sz="1200" b="1" kern="0" baseline="30000" dirty="0">
                  <a:solidFill>
                    <a:srgbClr val="111166"/>
                  </a:solidFill>
                  <a:latin typeface="Arial"/>
                  <a:cs typeface="Times New Roman" pitchFamily="18" charset="0"/>
                </a:rPr>
                <a:t>2</a:t>
              </a:r>
              <a:r>
                <a:rPr lang="en-US" sz="1200" b="1" kern="0" dirty="0">
                  <a:solidFill>
                    <a:srgbClr val="111166"/>
                  </a:solidFill>
                  <a:latin typeface="Arial"/>
                  <a:cs typeface="Times New Roman" pitchFamily="18" charset="0"/>
                </a:rPr>
                <a:t>)</a:t>
              </a:r>
            </a:p>
          </p:txBody>
        </p:sp>
        <p:grpSp>
          <p:nvGrpSpPr>
            <p:cNvPr id="55" name="Gruppo 118"/>
            <p:cNvGrpSpPr>
              <a:grpSpLocks/>
            </p:cNvGrpSpPr>
            <p:nvPr/>
          </p:nvGrpSpPr>
          <p:grpSpPr bwMode="auto">
            <a:xfrm>
              <a:off x="755576" y="3857601"/>
              <a:ext cx="6768752" cy="126000"/>
              <a:chOff x="755576" y="3857601"/>
              <a:chExt cx="6768752" cy="126000"/>
            </a:xfrm>
          </p:grpSpPr>
          <p:sp>
            <p:nvSpPr>
              <p:cNvPr id="58" name="Rettangolo 98"/>
              <p:cNvSpPr/>
              <p:nvPr/>
            </p:nvSpPr>
            <p:spPr bwMode="auto">
              <a:xfrm>
                <a:off x="755452" y="3857601"/>
                <a:ext cx="6769100" cy="125413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59" name="Rettangolo 99"/>
              <p:cNvSpPr/>
              <p:nvPr/>
            </p:nvSpPr>
            <p:spPr bwMode="auto">
              <a:xfrm>
                <a:off x="971352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60" name="Rettangolo 100"/>
              <p:cNvSpPr/>
              <p:nvPr/>
            </p:nvSpPr>
            <p:spPr bwMode="auto">
              <a:xfrm>
                <a:off x="1403152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61" name="Rettangolo 101"/>
              <p:cNvSpPr/>
              <p:nvPr/>
            </p:nvSpPr>
            <p:spPr bwMode="auto">
              <a:xfrm>
                <a:off x="1834952" y="3860776"/>
                <a:ext cx="217488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62" name="Rettangolo 102"/>
              <p:cNvSpPr/>
              <p:nvPr/>
            </p:nvSpPr>
            <p:spPr bwMode="auto">
              <a:xfrm>
                <a:off x="2268340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63" name="Rettangolo 103"/>
              <p:cNvSpPr/>
              <p:nvPr/>
            </p:nvSpPr>
            <p:spPr bwMode="auto">
              <a:xfrm>
                <a:off x="2700140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64" name="Rettangolo 104"/>
              <p:cNvSpPr/>
              <p:nvPr/>
            </p:nvSpPr>
            <p:spPr bwMode="auto">
              <a:xfrm>
                <a:off x="3131940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65" name="Rettangolo 105"/>
              <p:cNvSpPr/>
              <p:nvPr/>
            </p:nvSpPr>
            <p:spPr bwMode="auto">
              <a:xfrm>
                <a:off x="3563740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66" name="Rettangolo 106"/>
              <p:cNvSpPr/>
              <p:nvPr/>
            </p:nvSpPr>
            <p:spPr bwMode="auto">
              <a:xfrm>
                <a:off x="3995540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67" name="Rettangolo 107"/>
              <p:cNvSpPr/>
              <p:nvPr/>
            </p:nvSpPr>
            <p:spPr bwMode="auto">
              <a:xfrm>
                <a:off x="4427340" y="3860776"/>
                <a:ext cx="217487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68" name="Rettangolo 108"/>
              <p:cNvSpPr/>
              <p:nvPr/>
            </p:nvSpPr>
            <p:spPr bwMode="auto">
              <a:xfrm>
                <a:off x="4860727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69" name="Rettangolo 109"/>
              <p:cNvSpPr/>
              <p:nvPr/>
            </p:nvSpPr>
            <p:spPr bwMode="auto">
              <a:xfrm>
                <a:off x="5292527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70" name="Rettangolo 110"/>
              <p:cNvSpPr/>
              <p:nvPr/>
            </p:nvSpPr>
            <p:spPr bwMode="auto">
              <a:xfrm>
                <a:off x="5724327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71" name="Rettangolo 111"/>
              <p:cNvSpPr/>
              <p:nvPr/>
            </p:nvSpPr>
            <p:spPr bwMode="auto">
              <a:xfrm>
                <a:off x="6156127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72" name="Rettangolo 112"/>
              <p:cNvSpPr/>
              <p:nvPr/>
            </p:nvSpPr>
            <p:spPr bwMode="auto">
              <a:xfrm>
                <a:off x="6587927" y="3860776"/>
                <a:ext cx="215900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  <p:sp>
            <p:nvSpPr>
              <p:cNvPr id="73" name="Rettangolo 113"/>
              <p:cNvSpPr/>
              <p:nvPr/>
            </p:nvSpPr>
            <p:spPr bwMode="auto">
              <a:xfrm>
                <a:off x="7019727" y="3860776"/>
                <a:ext cx="217488" cy="107951"/>
              </a:xfrm>
              <a:prstGeom prst="rect">
                <a:avLst/>
              </a:prstGeom>
              <a:solidFill>
                <a:srgbClr val="111166">
                  <a:lumMod val="50000"/>
                </a:srgbClr>
              </a:solidFill>
              <a:ln w="9525" cap="flat" cmpd="sng" algn="ctr">
                <a:solidFill>
                  <a:srgbClr val="111166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srgbClr val="FFFFFF"/>
                  </a:solidFill>
                  <a:latin typeface="Times" charset="0"/>
                </a:endParaRPr>
              </a:p>
            </p:txBody>
          </p:sp>
        </p:grpSp>
        <p:sp>
          <p:nvSpPr>
            <p:cNvPr id="56" name="Rettangolo 115"/>
            <p:cNvSpPr/>
            <p:nvPr/>
          </p:nvSpPr>
          <p:spPr bwMode="auto">
            <a:xfrm>
              <a:off x="1115815" y="5585777"/>
              <a:ext cx="215900" cy="144464"/>
            </a:xfrm>
            <a:prstGeom prst="rect">
              <a:avLst/>
            </a:prstGeom>
            <a:solidFill>
              <a:srgbClr val="111166">
                <a:lumMod val="50000"/>
              </a:srgbClr>
            </a:solidFill>
            <a:ln w="9525" cap="flat" cmpd="sng" algn="ctr">
              <a:solidFill>
                <a:srgbClr val="111166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350" kern="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57" name="Rettangolo 116"/>
            <p:cNvSpPr/>
            <p:nvPr/>
          </p:nvSpPr>
          <p:spPr bwMode="auto">
            <a:xfrm>
              <a:off x="1115815" y="5298884"/>
              <a:ext cx="215900" cy="14287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111166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350" kern="0">
                <a:solidFill>
                  <a:srgbClr val="FFFFFF"/>
                </a:solidFill>
                <a:latin typeface="Times" charset="0"/>
              </a:endParaRPr>
            </a:p>
          </p:txBody>
        </p:sp>
      </p:grpSp>
      <p:sp>
        <p:nvSpPr>
          <p:cNvPr id="84" name="Rettangolo 17"/>
          <p:cNvSpPr>
            <a:spLocks noChangeArrowheads="1"/>
          </p:cNvSpPr>
          <p:nvPr/>
        </p:nvSpPr>
        <p:spPr bwMode="auto">
          <a:xfrm>
            <a:off x="4159841" y="146145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fr-FR" sz="1800" kern="0">
              <a:solidFill>
                <a:srgbClr val="FFFFFF"/>
              </a:solidFill>
            </a:endParaRPr>
          </a:p>
        </p:txBody>
      </p:sp>
      <p:sp>
        <p:nvSpPr>
          <p:cNvPr id="85" name="ZoneTexte 7"/>
          <p:cNvSpPr txBox="1"/>
          <p:nvPr/>
        </p:nvSpPr>
        <p:spPr>
          <a:xfrm>
            <a:off x="1937539" y="1256564"/>
            <a:ext cx="7703753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lvl="1" indent="-25717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1200" dirty="0">
                <a:sym typeface="Wingdings" pitchFamily="2" charset="2"/>
              </a:rPr>
              <a:t>I</a:t>
            </a:r>
            <a:r>
              <a:rPr lang="en-US" sz="1200" dirty="0"/>
              <a:t>nvestigate compartment-specific microstructural and/or metabolic changes related to neuronal activation.</a:t>
            </a:r>
            <a:endParaRPr lang="en-US" sz="1200" kern="0" dirty="0">
              <a:latin typeface="+mn-lt"/>
              <a:cs typeface="Arial" charset="0"/>
              <a:sym typeface="Wingdings" pitchFamily="2" charset="2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1200" kern="0" dirty="0">
                <a:latin typeface="+mn-lt"/>
                <a:cs typeface="Arial" charset="0"/>
                <a:sym typeface="Wingdings" pitchFamily="2" charset="2"/>
              </a:rPr>
              <a:t>Direct detection of neuronal activation by measuring metabolite d</a:t>
            </a:r>
            <a:r>
              <a:rPr lang="en-US" sz="1200" kern="0" dirty="0">
                <a:latin typeface="+mn-lt"/>
                <a:cs typeface="Arial" charset="0"/>
              </a:rPr>
              <a:t>iffusion during visual stimulation.</a:t>
            </a:r>
            <a:endParaRPr lang="nl-NL" sz="1200" dirty="0">
              <a:latin typeface="+mn-lt"/>
              <a:cs typeface="Times New Roman" pitchFamily="18" charset="0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nl-NL" sz="1200" b="1" dirty="0">
              <a:solidFill>
                <a:srgbClr val="000050"/>
              </a:solidFill>
              <a:latin typeface="Arial"/>
              <a:cs typeface="Times New Roman" pitchFamily="18" charset="0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en-US" sz="1200" kern="0" dirty="0">
              <a:solidFill>
                <a:srgbClr val="000050"/>
              </a:solidFill>
              <a:latin typeface="+mn-lt"/>
              <a:cs typeface="Arial" charset="0"/>
            </a:endParaRPr>
          </a:p>
        </p:txBody>
      </p:sp>
      <p:sp>
        <p:nvSpPr>
          <p:cNvPr id="87" name="Title 2"/>
          <p:cNvSpPr>
            <a:spLocks noGrp="1"/>
          </p:cNvSpPr>
          <p:nvPr>
            <p:ph type="title"/>
          </p:nvPr>
        </p:nvSpPr>
        <p:spPr>
          <a:xfrm>
            <a:off x="2207570" y="566683"/>
            <a:ext cx="7448549" cy="800101"/>
          </a:xfrm>
        </p:spPr>
        <p:txBody>
          <a:bodyPr/>
          <a:lstStyle/>
          <a:p>
            <a:r>
              <a:rPr lang="fr-FR" dirty="0" err="1"/>
              <a:t>Functional</a:t>
            </a:r>
            <a:r>
              <a:rPr lang="fr-FR" dirty="0"/>
              <a:t> DW-MRS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14" y="3570756"/>
            <a:ext cx="3378108" cy="212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829527" y="3111532"/>
            <a:ext cx="5539100" cy="2064368"/>
            <a:chOff x="407368" y="3005708"/>
            <a:chExt cx="7385467" cy="2752491"/>
          </a:xfrm>
        </p:grpSpPr>
        <p:grpSp>
          <p:nvGrpSpPr>
            <p:cNvPr id="2" name="Group 1"/>
            <p:cNvGrpSpPr/>
            <p:nvPr/>
          </p:nvGrpSpPr>
          <p:grpSpPr>
            <a:xfrm>
              <a:off x="407368" y="3005708"/>
              <a:ext cx="7385467" cy="2752491"/>
              <a:chOff x="1559496" y="3005708"/>
              <a:chExt cx="7385467" cy="2752491"/>
            </a:xfrm>
          </p:grpSpPr>
          <p:grpSp>
            <p:nvGrpSpPr>
              <p:cNvPr id="74" name="Gruppo 122"/>
              <p:cNvGrpSpPr>
                <a:grpSpLocks/>
              </p:cNvGrpSpPr>
              <p:nvPr/>
            </p:nvGrpSpPr>
            <p:grpSpPr bwMode="auto">
              <a:xfrm>
                <a:off x="1559496" y="3005708"/>
                <a:ext cx="7385467" cy="2752491"/>
                <a:chOff x="534575" y="2353694"/>
                <a:chExt cx="7385467" cy="2752491"/>
              </a:xfrm>
            </p:grpSpPr>
            <p:grpSp>
              <p:nvGrpSpPr>
                <p:cNvPr id="75" name="Groep 4"/>
                <p:cNvGrpSpPr>
                  <a:grpSpLocks/>
                </p:cNvGrpSpPr>
                <p:nvPr/>
              </p:nvGrpSpPr>
              <p:grpSpPr bwMode="auto">
                <a:xfrm>
                  <a:off x="534575" y="2353694"/>
                  <a:ext cx="7385467" cy="2752491"/>
                  <a:chOff x="533957" y="2229575"/>
                  <a:chExt cx="7386415" cy="2753949"/>
                </a:xfrm>
              </p:grpSpPr>
              <p:grpSp>
                <p:nvGrpSpPr>
                  <p:cNvPr id="77" name="Gruppo 61"/>
                  <p:cNvGrpSpPr>
                    <a:grpSpLocks/>
                  </p:cNvGrpSpPr>
                  <p:nvPr/>
                </p:nvGrpSpPr>
                <p:grpSpPr bwMode="auto">
                  <a:xfrm>
                    <a:off x="4062802" y="2252768"/>
                    <a:ext cx="2508297" cy="1319705"/>
                    <a:chOff x="4105664" y="1352471"/>
                    <a:chExt cx="2508297" cy="1319527"/>
                  </a:xfrm>
                </p:grpSpPr>
                <p:pic>
                  <p:nvPicPr>
                    <p:cNvPr id="80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75566" y="1870311"/>
                      <a:ext cx="804863" cy="8016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1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016935" y="1870311"/>
                      <a:ext cx="804862" cy="8016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2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09098" y="1870311"/>
                      <a:ext cx="804863" cy="8016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83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05664" y="1352471"/>
                      <a:ext cx="648123" cy="43105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defTabSz="6858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nl-NL" altLang="fr-FR" sz="1500" b="1" i="1" kern="0" dirty="0">
                          <a:solidFill>
                            <a:srgbClr val="1111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×24</a:t>
                      </a:r>
                      <a:endParaRPr lang="en-US" altLang="fr-FR" sz="1500" b="1" i="1" kern="0" dirty="0">
                        <a:solidFill>
                          <a:srgbClr val="1111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78" name="Content Placeholder 2"/>
                  <p:cNvSpPr>
                    <a:spLocks/>
                  </p:cNvSpPr>
                  <p:nvPr/>
                </p:nvSpPr>
                <p:spPr bwMode="auto">
                  <a:xfrm>
                    <a:off x="533957" y="2229575"/>
                    <a:ext cx="3813667" cy="49556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200" b="1" i="1" kern="0" dirty="0">
                        <a:solidFill>
                          <a:srgbClr val="111166"/>
                        </a:solidFill>
                        <a:latin typeface="Arial"/>
                        <a:cs typeface="Times New Roman" pitchFamily="18" charset="0"/>
                      </a:rPr>
                      <a:t>Functional paradigm</a:t>
                    </a:r>
                  </a:p>
                </p:txBody>
              </p:sp>
              <p:sp>
                <p:nvSpPr>
                  <p:cNvPr id="79" name="Rechthoek 3"/>
                  <p:cNvSpPr>
                    <a:spLocks noChangeArrowheads="1"/>
                  </p:cNvSpPr>
                  <p:nvPr/>
                </p:nvSpPr>
                <p:spPr bwMode="auto">
                  <a:xfrm>
                    <a:off x="658212" y="3881100"/>
                    <a:ext cx="7262160" cy="110242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685800" fontAlgn="auto">
                      <a:spcBef>
                        <a:spcPct val="20000"/>
                      </a:spcBef>
                      <a:spcAft>
                        <a:spcPts val="0"/>
                      </a:spcAft>
                      <a:buFont typeface="Arial" charset="0"/>
                      <a:buChar char="•"/>
                      <a:defRPr/>
                    </a:pPr>
                    <a:r>
                      <a:rPr lang="en-US" sz="1350" b="1" kern="0" dirty="0">
                        <a:solidFill>
                          <a:srgbClr val="111166"/>
                        </a:solidFill>
                        <a:latin typeface="Arial"/>
                        <a:cs typeface="Times New Roman" pitchFamily="18" charset="0"/>
                      </a:rPr>
                      <a:t> 24 blocks of 32 scans each: </a:t>
                    </a:r>
                  </a:p>
                  <a:p>
                    <a:pPr algn="just" defTabSz="685800" fontAlgn="auto">
                      <a:spcBef>
                        <a:spcPct val="2000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500" b="1" kern="0" dirty="0">
                        <a:solidFill>
                          <a:srgbClr val="11116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		</a:t>
                    </a:r>
                    <a:r>
                      <a:rPr lang="en-US" sz="1350" b="1" kern="0" dirty="0">
                        <a:solidFill>
                          <a:srgbClr val="111166"/>
                        </a:solidFill>
                        <a:latin typeface="Arial"/>
                        <a:cs typeface="Times New Roman" pitchFamily="18" charset="0"/>
                      </a:rPr>
                      <a:t>- 2x8 scans rest period</a:t>
                    </a:r>
                  </a:p>
                  <a:p>
                    <a:pPr algn="just" defTabSz="685800" fontAlgn="auto">
                      <a:spcBef>
                        <a:spcPct val="2000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350" b="1" kern="0" dirty="0">
                        <a:solidFill>
                          <a:srgbClr val="111166"/>
                        </a:solidFill>
                        <a:latin typeface="Arial"/>
                        <a:cs typeface="Times New Roman" pitchFamily="18" charset="0"/>
                      </a:rPr>
                      <a:t>		- 2x8 scans of activation.</a:t>
                    </a:r>
                  </a:p>
                </p:txBody>
              </p:sp>
            </p:grpSp>
            <p:cxnSp>
              <p:nvCxnSpPr>
                <p:cNvPr id="76" name="Connettore 1 121"/>
                <p:cNvCxnSpPr/>
                <p:nvPr/>
              </p:nvCxnSpPr>
              <p:spPr bwMode="auto">
                <a:xfrm flipH="1">
                  <a:off x="606583" y="3716338"/>
                  <a:ext cx="6768000" cy="0"/>
                </a:xfrm>
                <a:prstGeom prst="line">
                  <a:avLst/>
                </a:prstGeom>
                <a:solidFill>
                  <a:srgbClr val="119DF9"/>
                </a:solidFill>
                <a:ln w="28575" cap="flat" cmpd="sng" algn="ctr">
                  <a:solidFill>
                    <a:srgbClr val="111166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</p:cxnSp>
          </p:grpSp>
          <p:pic>
            <p:nvPicPr>
              <p:cNvPr id="88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5879" y="3546000"/>
                <a:ext cx="804760" cy="801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Right Brace 2"/>
            <p:cNvSpPr/>
            <p:nvPr/>
          </p:nvSpPr>
          <p:spPr bwMode="auto">
            <a:xfrm rot="16200000">
              <a:off x="3739015" y="1511"/>
              <a:ext cx="224778" cy="6774214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>
                <a:latin typeface="Tahoma" pitchFamily="116" charset="0"/>
              </a:endParaRPr>
            </a:p>
          </p:txBody>
        </p:sp>
      </p:grpSp>
      <p:sp>
        <p:nvSpPr>
          <p:cNvPr id="167" name="Text Box 13"/>
          <p:cNvSpPr txBox="1">
            <a:spLocks noChangeArrowheads="1"/>
          </p:cNvSpPr>
          <p:nvPr/>
        </p:nvSpPr>
        <p:spPr bwMode="auto">
          <a:xfrm>
            <a:off x="1524002" y="5713368"/>
            <a:ext cx="91439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1200" dirty="0">
                <a:solidFill>
                  <a:schemeClr val="bg1"/>
                </a:solidFill>
                <a:latin typeface="Arial"/>
                <a:cs typeface="Arial" charset="0"/>
              </a:rPr>
              <a:t>F. Branzoli et al, MRM, 69:303–309 (2013)</a:t>
            </a:r>
            <a:endParaRPr lang="en-US" sz="1200" dirty="0">
              <a:solidFill>
                <a:schemeClr val="bg1"/>
              </a:solidFill>
              <a:latin typeface="Arial"/>
              <a:cs typeface="Arial" charset="0"/>
            </a:endParaRPr>
          </a:p>
        </p:txBody>
      </p:sp>
      <p:sp>
        <p:nvSpPr>
          <p:cNvPr id="89" name="Espace réservé du contenu 1"/>
          <p:cNvSpPr txBox="1">
            <a:spLocks/>
          </p:cNvSpPr>
          <p:nvPr/>
        </p:nvSpPr>
        <p:spPr bwMode="gray">
          <a:xfrm>
            <a:off x="2430403" y="2227734"/>
            <a:ext cx="56042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78619" lvl="1" indent="-147638" algn="just">
              <a:lnSpc>
                <a:spcPct val="95000"/>
              </a:lnSpc>
              <a:buClr>
                <a:schemeClr val="accent1"/>
              </a:buClr>
              <a:buSzPct val="90000"/>
              <a:defRPr/>
            </a:pPr>
            <a:endParaRPr lang="fr-FR" sz="1350" kern="0" dirty="0">
              <a:latin typeface="+mn-lt"/>
            </a:endParaRPr>
          </a:p>
          <a:p>
            <a:pPr marL="378619" lvl="1" indent="-147638" algn="just">
              <a:lnSpc>
                <a:spcPct val="150000"/>
              </a:lnSpc>
              <a:spcAft>
                <a:spcPts val="45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000050"/>
                </a:solidFill>
              </a:rPr>
              <a:t> </a:t>
            </a:r>
            <a:r>
              <a:rPr lang="en-US" sz="1050" b="1" dirty="0"/>
              <a:t>Subjects:</a:t>
            </a:r>
            <a:r>
              <a:rPr lang="en-US" sz="1050" dirty="0"/>
              <a:t> 14 healthy volunteers.</a:t>
            </a:r>
          </a:p>
          <a:p>
            <a:pPr marL="378619" lvl="1" indent="-147638" algn="just">
              <a:spcBef>
                <a:spcPts val="450"/>
              </a:spcBef>
              <a:spcAft>
                <a:spcPts val="90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1050" b="1" dirty="0"/>
              <a:t> Scanner:</a:t>
            </a:r>
            <a:r>
              <a:rPr lang="en-US" sz="1050" dirty="0"/>
              <a:t> Philips 7T whole body, Volume </a:t>
            </a:r>
            <a:r>
              <a:rPr lang="en-US" sz="1050" dirty="0" err="1"/>
              <a:t>Tx</a:t>
            </a:r>
            <a:r>
              <a:rPr lang="en-US" sz="1050" dirty="0"/>
              <a:t>/32ch Rx.</a:t>
            </a:r>
            <a:endParaRPr lang="fr-FR" sz="1050" kern="0" dirty="0">
              <a:latin typeface="+mj-lt"/>
            </a:endParaRPr>
          </a:p>
        </p:txBody>
      </p:sp>
      <p:sp>
        <p:nvSpPr>
          <p:cNvPr id="86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67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77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4475821" y="1050815"/>
            <a:ext cx="5616625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nl-NL" sz="1800" dirty="0">
                <a:solidFill>
                  <a:srgbClr val="000074"/>
                </a:solidFill>
                <a:latin typeface="+mn-lt"/>
              </a:rPr>
              <a:t>Increase of tCr diffusion during neuronal activation</a:t>
            </a:r>
            <a:endParaRPr lang="en-US" sz="1800" dirty="0">
              <a:solidFill>
                <a:srgbClr val="000074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"/>
          <a:stretch/>
        </p:blipFill>
        <p:spPr bwMode="auto">
          <a:xfrm>
            <a:off x="1982392" y="1160748"/>
            <a:ext cx="2007375" cy="45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6"/>
          <p:cNvSpPr txBox="1">
            <a:spLocks noChangeArrowheads="1"/>
          </p:cNvSpPr>
          <p:nvPr/>
        </p:nvSpPr>
        <p:spPr bwMode="auto">
          <a:xfrm>
            <a:off x="5327768" y="2456879"/>
            <a:ext cx="3617118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214313" indent="-214313">
              <a:buFont typeface="Wingdings" pitchFamily="2" charset="2"/>
              <a:buChar char="à"/>
              <a:defRPr/>
            </a:pPr>
            <a:r>
              <a:rPr lang="en-US" sz="1200" dirty="0">
                <a:latin typeface="+mn-lt"/>
                <a:ea typeface="MS PGothic" pitchFamily="34" charset="-128"/>
                <a:sym typeface="Wingdings" pitchFamily="2" charset="2"/>
              </a:rPr>
              <a:t>Cell swelling (D Le </a:t>
            </a:r>
            <a:r>
              <a:rPr lang="en-US" sz="1200" dirty="0" err="1">
                <a:latin typeface="+mn-lt"/>
                <a:ea typeface="MS PGothic" pitchFamily="34" charset="-128"/>
                <a:sym typeface="Wingdings" pitchFamily="2" charset="2"/>
              </a:rPr>
              <a:t>Bihan</a:t>
            </a:r>
            <a:r>
              <a:rPr lang="en-US" sz="1200" dirty="0">
                <a:latin typeface="+mn-lt"/>
                <a:ea typeface="MS PGothic" pitchFamily="34" charset="-128"/>
                <a:sym typeface="Wingdings" pitchFamily="2" charset="2"/>
              </a:rPr>
              <a:t> et al, PNAS, 2006)</a:t>
            </a:r>
          </a:p>
        </p:txBody>
      </p:sp>
      <p:sp>
        <p:nvSpPr>
          <p:cNvPr id="7" name="ZoneTexte 56"/>
          <p:cNvSpPr txBox="1">
            <a:spLocks noChangeArrowheads="1"/>
          </p:cNvSpPr>
          <p:nvPr/>
        </p:nvSpPr>
        <p:spPr bwMode="auto">
          <a:xfrm>
            <a:off x="3603052" y="1371527"/>
            <a:ext cx="756047" cy="25391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kern="0" dirty="0">
                <a:solidFill>
                  <a:srgbClr val="111166"/>
                </a:solidFill>
                <a:latin typeface="Times"/>
                <a:ea typeface="MS PGothic" pitchFamily="34" charset="-128"/>
              </a:rPr>
              <a:t>p</a:t>
            </a:r>
            <a:r>
              <a:rPr lang="en-US" sz="1050" b="1" kern="0" dirty="0">
                <a:solidFill>
                  <a:srgbClr val="111166"/>
                </a:solidFill>
                <a:latin typeface="Times"/>
                <a:ea typeface="MS PGothic" pitchFamily="34" charset="-128"/>
              </a:rPr>
              <a:t>  = 0.002</a:t>
            </a:r>
          </a:p>
        </p:txBody>
      </p:sp>
      <p:sp>
        <p:nvSpPr>
          <p:cNvPr id="8" name="ZoneTexte 56"/>
          <p:cNvSpPr txBox="1">
            <a:spLocks noChangeArrowheads="1"/>
          </p:cNvSpPr>
          <p:nvPr/>
        </p:nvSpPr>
        <p:spPr bwMode="auto">
          <a:xfrm>
            <a:off x="3603051" y="2887533"/>
            <a:ext cx="701278" cy="25391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kern="0" dirty="0">
                <a:solidFill>
                  <a:srgbClr val="111166"/>
                </a:solidFill>
                <a:latin typeface="Times"/>
                <a:ea typeface="MS PGothic" pitchFamily="34" charset="-128"/>
              </a:rPr>
              <a:t>p</a:t>
            </a:r>
            <a:r>
              <a:rPr lang="en-US" sz="1050" b="1" kern="0" dirty="0">
                <a:solidFill>
                  <a:srgbClr val="111166"/>
                </a:solidFill>
                <a:latin typeface="Times"/>
                <a:ea typeface="MS PGothic" pitchFamily="34" charset="-128"/>
              </a:rPr>
              <a:t>  = 0.05</a:t>
            </a:r>
          </a:p>
        </p:txBody>
      </p:sp>
      <p:sp>
        <p:nvSpPr>
          <p:cNvPr id="9" name="ZoneTexte 56"/>
          <p:cNvSpPr txBox="1">
            <a:spLocks noChangeArrowheads="1"/>
          </p:cNvSpPr>
          <p:nvPr/>
        </p:nvSpPr>
        <p:spPr bwMode="auto">
          <a:xfrm>
            <a:off x="3595513" y="4364503"/>
            <a:ext cx="701278" cy="25391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kern="0" dirty="0">
                <a:solidFill>
                  <a:srgbClr val="111166"/>
                </a:solidFill>
                <a:latin typeface="Times"/>
                <a:ea typeface="MS PGothic" pitchFamily="34" charset="-128"/>
              </a:rPr>
              <a:t>p</a:t>
            </a:r>
            <a:r>
              <a:rPr lang="en-US" sz="1050" b="1" kern="0" dirty="0">
                <a:solidFill>
                  <a:srgbClr val="111166"/>
                </a:solidFill>
                <a:latin typeface="Times"/>
                <a:ea typeface="MS PGothic" pitchFamily="34" charset="-128"/>
              </a:rPr>
              <a:t>  = 0.03</a:t>
            </a:r>
          </a:p>
        </p:txBody>
      </p:sp>
      <p:grpSp>
        <p:nvGrpSpPr>
          <p:cNvPr id="10" name="Gruppo 27"/>
          <p:cNvGrpSpPr>
            <a:grpSpLocks/>
          </p:cNvGrpSpPr>
          <p:nvPr/>
        </p:nvGrpSpPr>
        <p:grpSpPr bwMode="auto">
          <a:xfrm>
            <a:off x="5813544" y="3737318"/>
            <a:ext cx="2591990" cy="594895"/>
            <a:chOff x="5148263" y="3141663"/>
            <a:chExt cx="3455987" cy="793627"/>
          </a:xfrm>
        </p:grpSpPr>
        <p:sp>
          <p:nvSpPr>
            <p:cNvPr id="11" name="ZoneTexte 56"/>
            <p:cNvSpPr txBox="1">
              <a:spLocks noChangeArrowheads="1"/>
            </p:cNvSpPr>
            <p:nvPr/>
          </p:nvSpPr>
          <p:spPr bwMode="auto">
            <a:xfrm>
              <a:off x="5148263" y="3565756"/>
              <a:ext cx="3455987" cy="3695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marL="214313" indent="-214313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111166"/>
                  </a:solidFill>
                  <a:latin typeface="Arial"/>
                  <a:ea typeface="MS PGothic" pitchFamily="34" charset="-128"/>
                  <a:sym typeface="Wingdings" pitchFamily="2" charset="2"/>
                </a:rPr>
                <a:t>Decrease in </a:t>
              </a:r>
              <a:r>
                <a:rPr lang="en-US" sz="1200" b="1" kern="0" dirty="0">
                  <a:solidFill>
                    <a:srgbClr val="C00000"/>
                  </a:solidFill>
                  <a:latin typeface="Arial"/>
                  <a:ea typeface="MS PGothic" pitchFamily="34" charset="-128"/>
                  <a:sym typeface="Wingdings" pitchFamily="2" charset="2"/>
                </a:rPr>
                <a:t>PCr</a:t>
              </a:r>
              <a:r>
                <a:rPr lang="en-US" sz="1200" b="1" kern="0" dirty="0">
                  <a:solidFill>
                    <a:srgbClr val="111166"/>
                  </a:solidFill>
                  <a:latin typeface="Arial"/>
                  <a:ea typeface="MS PGothic" pitchFamily="34" charset="-128"/>
                  <a:sym typeface="Wingdings" pitchFamily="2" charset="2"/>
                </a:rPr>
                <a:t>/</a:t>
              </a:r>
              <a:r>
                <a:rPr lang="en-US" sz="1200" b="1" kern="0" dirty="0">
                  <a:solidFill>
                    <a:srgbClr val="00B050"/>
                  </a:solidFill>
                  <a:latin typeface="Arial"/>
                  <a:ea typeface="MS PGothic" pitchFamily="34" charset="-128"/>
                  <a:sym typeface="Wingdings" pitchFamily="2" charset="2"/>
                </a:rPr>
                <a:t>Cr</a:t>
              </a:r>
              <a:r>
                <a:rPr lang="en-US" sz="1200" b="1" kern="0" dirty="0">
                  <a:solidFill>
                    <a:srgbClr val="111166"/>
                  </a:solidFill>
                  <a:latin typeface="Arial"/>
                  <a:ea typeface="MS PGothic" pitchFamily="34" charset="-128"/>
                  <a:sym typeface="Wingdings" pitchFamily="2" charset="2"/>
                </a:rPr>
                <a:t> ratio</a:t>
              </a:r>
              <a:endParaRPr lang="en-US" sz="1200" b="1" kern="0" dirty="0">
                <a:solidFill>
                  <a:srgbClr val="111166"/>
                </a:solidFill>
                <a:latin typeface="Arial"/>
                <a:ea typeface="MS PGothic" pitchFamily="34" charset="-128"/>
              </a:endParaRPr>
            </a:p>
          </p:txBody>
        </p:sp>
        <p:sp>
          <p:nvSpPr>
            <p:cNvPr id="12" name="Freccia in giù 25"/>
            <p:cNvSpPr>
              <a:spLocks noChangeArrowheads="1"/>
            </p:cNvSpPr>
            <p:nvPr/>
          </p:nvSpPr>
          <p:spPr bwMode="auto">
            <a:xfrm>
              <a:off x="6300788" y="3141663"/>
              <a:ext cx="215900" cy="288925"/>
            </a:xfrm>
            <a:prstGeom prst="downArrow">
              <a:avLst>
                <a:gd name="adj1" fmla="val 50000"/>
                <a:gd name="adj2" fmla="val 50184"/>
              </a:avLst>
            </a:prstGeom>
            <a:solidFill>
              <a:srgbClr val="111166"/>
            </a:solidFill>
            <a:ln w="9525" algn="ctr">
              <a:solidFill>
                <a:srgbClr val="111166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altLang="fr-FR" sz="1800" kern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hthoek 2"/>
          <p:cNvSpPr>
            <a:spLocks noChangeArrowheads="1"/>
          </p:cNvSpPr>
          <p:nvPr/>
        </p:nvSpPr>
        <p:spPr bwMode="auto">
          <a:xfrm>
            <a:off x="5152747" y="4548448"/>
            <a:ext cx="39135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altLang="fr-FR" sz="1050" kern="0" dirty="0"/>
              <a:t>(W. Chen </a:t>
            </a:r>
            <a:r>
              <a:rPr lang="nl-NL" altLang="fr-FR" sz="1050" i="1" kern="0" dirty="0"/>
              <a:t>et al. </a:t>
            </a:r>
            <a:r>
              <a:rPr lang="sv-SE" altLang="fr-FR" sz="1050" i="1" kern="0" dirty="0"/>
              <a:t>MRM</a:t>
            </a:r>
            <a:r>
              <a:rPr lang="sv-SE" altLang="fr-FR" sz="1050" kern="0" dirty="0"/>
              <a:t> </a:t>
            </a:r>
            <a:r>
              <a:rPr lang="sv-SE" altLang="fr-FR" sz="1050" b="1" kern="0" dirty="0"/>
              <a:t>38</a:t>
            </a:r>
            <a:r>
              <a:rPr lang="sv-SE" altLang="fr-FR" sz="1050" kern="0" dirty="0"/>
              <a:t> 551- 557 (1997). </a:t>
            </a:r>
            <a:r>
              <a:rPr lang="nl-NL" altLang="fr-FR" sz="1050" kern="0" dirty="0"/>
              <a:t>H. Lei </a:t>
            </a:r>
            <a:r>
              <a:rPr lang="nl-NL" altLang="fr-FR" sz="1050" i="1" kern="0" dirty="0"/>
              <a:t>et al. </a:t>
            </a:r>
            <a:r>
              <a:rPr lang="sv-SE" altLang="fr-FR" sz="1050" i="1" kern="0" dirty="0"/>
              <a:t>Proc. Intl.  MRM</a:t>
            </a:r>
            <a:r>
              <a:rPr lang="sv-SE" altLang="fr-FR" sz="1050" kern="0" dirty="0"/>
              <a:t>, p 11, 2004. </a:t>
            </a:r>
            <a:r>
              <a:rPr lang="nl-NL" altLang="fr-FR" sz="1050" kern="0" dirty="0"/>
              <a:t>S. Xu </a:t>
            </a:r>
            <a:r>
              <a:rPr lang="nl-NL" altLang="fr-FR" sz="1050" i="1" kern="0" dirty="0"/>
              <a:t>et al</a:t>
            </a:r>
            <a:r>
              <a:rPr lang="nl-NL" altLang="fr-FR" sz="1050" kern="0" dirty="0"/>
              <a:t>., </a:t>
            </a:r>
            <a:r>
              <a:rPr lang="nl-NL" altLang="fr-FR" sz="1050" i="1" kern="0" dirty="0"/>
              <a:t>NeuroImage,</a:t>
            </a:r>
            <a:r>
              <a:rPr lang="nl-NL" altLang="fr-FR" sz="1050" kern="0" dirty="0"/>
              <a:t> </a:t>
            </a:r>
            <a:r>
              <a:rPr lang="nl-NL" altLang="fr-FR" sz="1050" b="1" kern="0" dirty="0"/>
              <a:t>28, </a:t>
            </a:r>
            <a:r>
              <a:rPr lang="nl-NL" altLang="fr-FR" sz="1050" kern="0" dirty="0"/>
              <a:t>401 – 409 2005)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sv-SE" altLang="fr-FR" sz="1050" kern="0" dirty="0"/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fr-FR" sz="1050" kern="0" dirty="0">
              <a:solidFill>
                <a:srgbClr val="111166"/>
              </a:solidFill>
            </a:endParaRPr>
          </a:p>
        </p:txBody>
      </p:sp>
      <p:sp>
        <p:nvSpPr>
          <p:cNvPr id="15" name="ZoneTexte 56"/>
          <p:cNvSpPr txBox="1">
            <a:spLocks noChangeArrowheads="1"/>
          </p:cNvSpPr>
          <p:nvPr/>
        </p:nvSpPr>
        <p:spPr bwMode="auto">
          <a:xfrm>
            <a:off x="5327768" y="2981274"/>
            <a:ext cx="3132534" cy="27699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214313" indent="-214313">
              <a:defRPr/>
            </a:pPr>
            <a:r>
              <a:rPr lang="en-US" sz="1200" dirty="0">
                <a:latin typeface="+mn-lt"/>
                <a:ea typeface="MS PGothic" pitchFamily="34" charset="-128"/>
                <a:sym typeface="Wingdings" pitchFamily="2" charset="2"/>
              </a:rPr>
              <a:t>  </a:t>
            </a:r>
            <a:r>
              <a:rPr lang="en-US" sz="1200" b="1" dirty="0">
                <a:latin typeface="+mn-lt"/>
                <a:ea typeface="MS PGothic" pitchFamily="34" charset="-128"/>
                <a:sym typeface="Wingdings" pitchFamily="2" charset="2"/>
              </a:rPr>
              <a:t>Increase of </a:t>
            </a:r>
            <a:r>
              <a:rPr lang="en-US" sz="1200" b="1" dirty="0" err="1">
                <a:latin typeface="+mn-lt"/>
                <a:ea typeface="MS PGothic" pitchFamily="34" charset="-128"/>
                <a:sym typeface="Wingdings" pitchFamily="2" charset="2"/>
              </a:rPr>
              <a:t>Creatine</a:t>
            </a:r>
            <a:r>
              <a:rPr lang="en-US" sz="1200" b="1" dirty="0">
                <a:latin typeface="+mn-lt"/>
                <a:ea typeface="MS PGothic" pitchFamily="34" charset="-128"/>
                <a:sym typeface="Wingdings" pitchFamily="2" charset="2"/>
              </a:rPr>
              <a:t> </a:t>
            </a:r>
            <a:r>
              <a:rPr lang="en-US" sz="1200" b="1" dirty="0" err="1">
                <a:latin typeface="+mn-lt"/>
                <a:ea typeface="MS PGothic" pitchFamily="34" charset="-128"/>
                <a:sym typeface="Wingdings" pitchFamily="2" charset="2"/>
              </a:rPr>
              <a:t>Kinase</a:t>
            </a:r>
            <a:r>
              <a:rPr lang="en-US" sz="1200" b="1" dirty="0">
                <a:latin typeface="+mn-lt"/>
                <a:ea typeface="MS PGothic" pitchFamily="34" charset="-128"/>
                <a:sym typeface="Wingdings" pitchFamily="2" charset="2"/>
              </a:rPr>
              <a:t> activity</a:t>
            </a:r>
            <a:endParaRPr lang="en-US" sz="1200" b="1" dirty="0">
              <a:latin typeface="+mn-lt"/>
              <a:ea typeface="MS PGothic" pitchFamily="34" charset="-128"/>
            </a:endParaRPr>
          </a:p>
        </p:txBody>
      </p:sp>
      <p:sp>
        <p:nvSpPr>
          <p:cNvPr id="16" name="ZoneTexte 56"/>
          <p:cNvSpPr txBox="1">
            <a:spLocks noChangeArrowheads="1"/>
          </p:cNvSpPr>
          <p:nvPr/>
        </p:nvSpPr>
        <p:spPr bwMode="auto">
          <a:xfrm>
            <a:off x="5367059" y="3352749"/>
            <a:ext cx="29301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 algn="ctr">
              <a:defRPr/>
            </a:pPr>
            <a:r>
              <a:rPr lang="en-US" sz="1200" b="1" dirty="0" err="1">
                <a:solidFill>
                  <a:srgbClr val="C00000"/>
                </a:solidFill>
                <a:ea typeface="ＭＳ Ｐゴシック" pitchFamily="34" charset="-128"/>
                <a:sym typeface="Wingdings" pitchFamily="2" charset="2"/>
              </a:rPr>
              <a:t>PCr</a:t>
            </a:r>
            <a:r>
              <a:rPr lang="en-US" sz="1200" b="1" dirty="0">
                <a:solidFill>
                  <a:srgbClr val="111166"/>
                </a:solidFill>
                <a:ea typeface="ＭＳ Ｐゴシック" pitchFamily="34" charset="-128"/>
                <a:sym typeface="Wingdings" pitchFamily="2" charset="2"/>
              </a:rPr>
              <a:t> + ADP + H</a:t>
            </a:r>
            <a:r>
              <a:rPr lang="en-US" sz="1200" b="1" baseline="30000" dirty="0">
                <a:solidFill>
                  <a:srgbClr val="111166"/>
                </a:solidFill>
                <a:ea typeface="ＭＳ Ｐゴシック" pitchFamily="34" charset="-128"/>
                <a:sym typeface="Wingdings" pitchFamily="2" charset="2"/>
              </a:rPr>
              <a:t>+</a:t>
            </a:r>
            <a:r>
              <a:rPr lang="en-US" sz="1200" b="1" dirty="0">
                <a:solidFill>
                  <a:srgbClr val="111166"/>
                </a:solidFill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1200" b="1" dirty="0">
                <a:solidFill>
                  <a:srgbClr val="111166">
                    <a:lumMod val="50000"/>
                  </a:srgbClr>
                </a:solidFill>
                <a:latin typeface="Times New Roman"/>
                <a:ea typeface="ＭＳ Ｐゴシック" pitchFamily="34" charset="-128"/>
                <a:cs typeface="Times New Roman"/>
                <a:sym typeface="Wingdings" pitchFamily="2" charset="2"/>
              </a:rPr>
              <a:t>↔</a:t>
            </a:r>
            <a:r>
              <a:rPr lang="en-US" sz="1200" b="1" dirty="0">
                <a:solidFill>
                  <a:srgbClr val="111166"/>
                </a:solidFill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1200" b="1" dirty="0">
                <a:solidFill>
                  <a:srgbClr val="00B050"/>
                </a:solidFill>
                <a:ea typeface="ＭＳ Ｐゴシック" pitchFamily="34" charset="-128"/>
                <a:sym typeface="Wingdings" pitchFamily="2" charset="2"/>
              </a:rPr>
              <a:t>Cr</a:t>
            </a:r>
            <a:r>
              <a:rPr lang="en-US" sz="1200" b="1" dirty="0">
                <a:solidFill>
                  <a:srgbClr val="111166"/>
                </a:solidFill>
                <a:ea typeface="ＭＳ Ｐゴシック" pitchFamily="34" charset="-128"/>
                <a:sym typeface="Wingdings" pitchFamily="2" charset="2"/>
              </a:rPr>
              <a:t> + ATP </a:t>
            </a:r>
            <a:endParaRPr lang="en-US" sz="1200" b="1" dirty="0">
              <a:solidFill>
                <a:srgbClr val="111166"/>
              </a:solidFill>
              <a:ea typeface="ＭＳ Ｐゴシック" pitchFamily="34" charset="-128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524002" y="5713368"/>
            <a:ext cx="91439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1200" dirty="0">
                <a:solidFill>
                  <a:schemeClr val="bg1"/>
                </a:solidFill>
                <a:latin typeface="Arial"/>
                <a:cs typeface="Arial" charset="0"/>
              </a:rPr>
              <a:t>F. Branzoli et al, MRM, 69:303–309 (2013)</a:t>
            </a:r>
            <a:endParaRPr lang="en-US" sz="1200" dirty="0">
              <a:solidFill>
                <a:schemeClr val="bg1"/>
              </a:solidFill>
              <a:latin typeface="Arial"/>
              <a:cs typeface="Arial" charset="0"/>
            </a:endParaRPr>
          </a:p>
        </p:txBody>
      </p:sp>
      <p:sp>
        <p:nvSpPr>
          <p:cNvPr id="19" name="ZoneTexte 7"/>
          <p:cNvSpPr txBox="1"/>
          <p:nvPr/>
        </p:nvSpPr>
        <p:spPr>
          <a:xfrm>
            <a:off x="4529827" y="1565126"/>
            <a:ext cx="597556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+mn-lt"/>
            </a:endParaRPr>
          </a:p>
          <a:p>
            <a:pPr marL="257175" lvl="1" indent="-25717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1350" dirty="0" err="1">
                <a:latin typeface="+mn-lt"/>
                <a:ea typeface="MS PGothic" pitchFamily="34" charset="-128"/>
                <a:sym typeface="Wingdings" pitchFamily="2" charset="2"/>
              </a:rPr>
              <a:t>tCr</a:t>
            </a:r>
            <a:r>
              <a:rPr lang="en-US" sz="1350" dirty="0">
                <a:latin typeface="+mn-lt"/>
                <a:ea typeface="MS PGothic" pitchFamily="34" charset="-128"/>
                <a:sym typeface="Wingdings" pitchFamily="2" charset="2"/>
              </a:rPr>
              <a:t> , </a:t>
            </a:r>
            <a:r>
              <a:rPr lang="en-US" sz="1350" dirty="0" err="1">
                <a:latin typeface="+mn-lt"/>
                <a:ea typeface="MS PGothic" pitchFamily="34" charset="-128"/>
                <a:sym typeface="Wingdings" pitchFamily="2" charset="2"/>
              </a:rPr>
              <a:t>tNAA</a:t>
            </a:r>
            <a:r>
              <a:rPr lang="en-US" sz="1350" dirty="0">
                <a:latin typeface="+mn-lt"/>
                <a:ea typeface="MS PGothic" pitchFamily="34" charset="-128"/>
                <a:sym typeface="Wingdings" pitchFamily="2" charset="2"/>
              </a:rPr>
              <a:t>, </a:t>
            </a:r>
            <a:r>
              <a:rPr lang="en-US" sz="1350" dirty="0" err="1">
                <a:latin typeface="+mn-lt"/>
                <a:ea typeface="MS PGothic" pitchFamily="34" charset="-128"/>
                <a:sym typeface="Wingdings" pitchFamily="2" charset="2"/>
              </a:rPr>
              <a:t>tCho</a:t>
            </a:r>
            <a:r>
              <a:rPr lang="en-US" sz="1350" dirty="0">
                <a:latin typeface="+mn-lt"/>
                <a:ea typeface="MS PGothic" pitchFamily="34" charset="-128"/>
                <a:sym typeface="Wingdings" pitchFamily="2" charset="2"/>
              </a:rPr>
              <a:t> diffusion coefficient increase during visual stimulation. </a:t>
            </a:r>
            <a:endParaRPr lang="nl-NL" sz="1350" b="1" dirty="0">
              <a:solidFill>
                <a:srgbClr val="00005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68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69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261574" y="1038363"/>
            <a:ext cx="8046894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nl-NL" sz="2100" dirty="0">
                <a:solidFill>
                  <a:srgbClr val="000074"/>
                </a:solidFill>
                <a:latin typeface="+mn-lt"/>
              </a:rPr>
              <a:t>Diffusion-weighted chemical shift imaging of brain metabolites </a:t>
            </a:r>
            <a:endParaRPr lang="en-US" sz="2100" dirty="0">
              <a:solidFill>
                <a:srgbClr val="000074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39" y="1743946"/>
            <a:ext cx="3857625" cy="370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46" y="1970839"/>
            <a:ext cx="4415135" cy="184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23"/>
          <p:cNvSpPr txBox="1"/>
          <p:nvPr/>
        </p:nvSpPr>
        <p:spPr>
          <a:xfrm>
            <a:off x="4745850" y="5713368"/>
            <a:ext cx="2618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Ercan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E </a:t>
            </a:r>
            <a:r>
              <a:rPr lang="en-GB" sz="1200" i="1" dirty="0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Magn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Res Med, 2015</a:t>
            </a:r>
          </a:p>
        </p:txBody>
      </p:sp>
      <p:sp>
        <p:nvSpPr>
          <p:cNvPr id="9" name="ZoneTexte 7"/>
          <p:cNvSpPr txBox="1"/>
          <p:nvPr/>
        </p:nvSpPr>
        <p:spPr>
          <a:xfrm>
            <a:off x="5979496" y="4003466"/>
            <a:ext cx="46885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r>
              <a:rPr lang="en-US" sz="1350" dirty="0"/>
              <a:t>Real-time navigator-based acquisition scheme.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endParaRPr lang="en-US" sz="1350" dirty="0"/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r>
              <a:rPr lang="en-US" sz="1350" dirty="0"/>
              <a:t>Instantaneous reacquisition of corrupted k-space data.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endParaRPr lang="en-US" sz="1350" dirty="0"/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r>
              <a:rPr lang="en-US" sz="1350" dirty="0"/>
              <a:t>Correction of gradient induced </a:t>
            </a:r>
            <a:r>
              <a:rPr lang="fr-FR" sz="1350" dirty="0"/>
              <a:t>phase fluctuations</a:t>
            </a:r>
            <a:r>
              <a:rPr lang="en-US" sz="1350" dirty="0"/>
              <a:t>.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69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51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However brain tissue is very complex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369" y="2691556"/>
            <a:ext cx="5053395" cy="311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36035" y="980563"/>
            <a:ext cx="8608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FF6600"/>
                </a:solidFill>
              </a:rPr>
              <a:t>Water </a:t>
            </a:r>
            <a:r>
              <a:rPr lang="fr-FR" sz="2400" dirty="0" err="1">
                <a:solidFill>
                  <a:srgbClr val="FF6600"/>
                </a:solidFill>
              </a:rPr>
              <a:t>is</a:t>
            </a:r>
            <a:r>
              <a:rPr lang="fr-FR" sz="2400" dirty="0">
                <a:solidFill>
                  <a:srgbClr val="FF6600"/>
                </a:solidFill>
              </a:rPr>
              <a:t> an </a:t>
            </a:r>
            <a:r>
              <a:rPr lang="fr-FR" sz="2400" dirty="0" err="1">
                <a:solidFill>
                  <a:srgbClr val="FF6600"/>
                </a:solidFill>
              </a:rPr>
              <a:t>aboundant</a:t>
            </a:r>
            <a:r>
              <a:rPr lang="fr-FR" sz="2400" dirty="0">
                <a:solidFill>
                  <a:srgbClr val="FF6600"/>
                </a:solidFill>
              </a:rPr>
              <a:t> but not </a:t>
            </a:r>
            <a:r>
              <a:rPr lang="fr-FR" sz="2400" dirty="0" err="1">
                <a:solidFill>
                  <a:srgbClr val="FF6600"/>
                </a:solidFill>
              </a:rPr>
              <a:t>specific</a:t>
            </a:r>
            <a:r>
              <a:rPr lang="fr-FR" sz="2400" dirty="0">
                <a:solidFill>
                  <a:srgbClr val="FF6600"/>
                </a:solidFill>
              </a:rPr>
              <a:t> probe </a:t>
            </a:r>
            <a:r>
              <a:rPr lang="fr-FR" sz="2400" dirty="0" smtClean="0">
                <a:solidFill>
                  <a:srgbClr val="FF6600"/>
                </a:solidFill>
              </a:rPr>
              <a:t>of tissue </a:t>
            </a:r>
            <a:r>
              <a:rPr lang="fr-FR" sz="2400" dirty="0">
                <a:solidFill>
                  <a:srgbClr val="FF6600"/>
                </a:solidFill>
              </a:rPr>
              <a:t>microstructure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2400" dirty="0">
              <a:solidFill>
                <a:srgbClr val="000050"/>
              </a:solidFill>
            </a:endParaRPr>
          </a:p>
        </p:txBody>
      </p:sp>
      <p:sp>
        <p:nvSpPr>
          <p:cNvPr id="16" name="ZoneTexte 7"/>
          <p:cNvSpPr txBox="1"/>
          <p:nvPr/>
        </p:nvSpPr>
        <p:spPr>
          <a:xfrm>
            <a:off x="7187953" y="2464634"/>
            <a:ext cx="291020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85750" lvl="1" indent="-285750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fr-FR" dirty="0">
                <a:solidFill>
                  <a:srgbClr val="000050"/>
                </a:solidFill>
              </a:rPr>
              <a:t>Extra- and </a:t>
            </a:r>
            <a:r>
              <a:rPr lang="fr-FR" dirty="0" err="1">
                <a:solidFill>
                  <a:srgbClr val="000050"/>
                </a:solidFill>
              </a:rPr>
              <a:t>intra-cellular</a:t>
            </a:r>
            <a:r>
              <a:rPr lang="fr-FR" dirty="0">
                <a:solidFill>
                  <a:srgbClr val="000050"/>
                </a:solidFill>
              </a:rPr>
              <a:t> space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endParaRPr lang="en-GB" dirty="0">
              <a:solidFill>
                <a:srgbClr val="000050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en-GB" dirty="0">
                <a:solidFill>
                  <a:srgbClr val="000050"/>
                </a:solidFill>
                <a:latin typeface="+mn-lt"/>
              </a:rPr>
              <a:t>Different cell types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endParaRPr lang="en-GB" dirty="0">
              <a:solidFill>
                <a:srgbClr val="000050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fr-FR" dirty="0" err="1">
                <a:solidFill>
                  <a:srgbClr val="000050"/>
                </a:solidFill>
              </a:rPr>
              <a:t>Complex</a:t>
            </a:r>
            <a:r>
              <a:rPr lang="fr-FR" dirty="0">
                <a:solidFill>
                  <a:srgbClr val="000050"/>
                </a:solidFill>
              </a:rPr>
              <a:t> medium (organelles and </a:t>
            </a:r>
            <a:r>
              <a:rPr lang="fr-FR" dirty="0" err="1">
                <a:solidFill>
                  <a:srgbClr val="000050"/>
                </a:solidFill>
              </a:rPr>
              <a:t>macromolecules</a:t>
            </a:r>
            <a:r>
              <a:rPr lang="fr-FR" dirty="0">
                <a:solidFill>
                  <a:srgbClr val="000050"/>
                </a:solidFill>
              </a:rPr>
              <a:t>)</a:t>
            </a:r>
            <a:endParaRPr lang="en-GB" dirty="0">
              <a:solidFill>
                <a:srgbClr val="000050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endParaRPr lang="en-GB" dirty="0">
              <a:solidFill>
                <a:srgbClr val="000050"/>
              </a:solidFill>
              <a:latin typeface="+mn-lt"/>
            </a:endParaRPr>
          </a:p>
          <a:p>
            <a:pPr marL="285750" lvl="1" indent="-285750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</a:pPr>
            <a:r>
              <a:rPr lang="fr-FR" dirty="0">
                <a:solidFill>
                  <a:srgbClr val="000050"/>
                </a:solidFill>
              </a:rPr>
              <a:t>Exchange </a:t>
            </a:r>
            <a:r>
              <a:rPr lang="fr-FR" dirty="0" err="1">
                <a:solidFill>
                  <a:srgbClr val="000050"/>
                </a:solidFill>
              </a:rPr>
              <a:t>among</a:t>
            </a:r>
            <a:r>
              <a:rPr lang="fr-FR" dirty="0">
                <a:solidFill>
                  <a:srgbClr val="000050"/>
                </a:solidFill>
              </a:rPr>
              <a:t> </a:t>
            </a:r>
            <a:r>
              <a:rPr lang="fr-FR" dirty="0" err="1" smtClean="0">
                <a:solidFill>
                  <a:srgbClr val="000050"/>
                </a:solidFill>
              </a:rPr>
              <a:t>compartments</a:t>
            </a: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9" name="Rectangle 8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261574" y="1038363"/>
            <a:ext cx="8046894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nl-NL" sz="2100" dirty="0">
                <a:solidFill>
                  <a:srgbClr val="000074"/>
                </a:solidFill>
                <a:latin typeface="+mn-lt"/>
              </a:rPr>
              <a:t>Diffusion-weighted chemical shift imaging of brain metabolites </a:t>
            </a:r>
            <a:endParaRPr lang="en-US" sz="2100" dirty="0">
              <a:solidFill>
                <a:srgbClr val="000074"/>
              </a:solidFill>
              <a:latin typeface="+mn-lt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98" y="1592796"/>
            <a:ext cx="5913000" cy="144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28"/>
          <a:stretch/>
        </p:blipFill>
        <p:spPr bwMode="auto">
          <a:xfrm>
            <a:off x="1829527" y="3050066"/>
            <a:ext cx="3521869" cy="122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7"/>
          <p:cNvSpPr txBox="1"/>
          <p:nvPr/>
        </p:nvSpPr>
        <p:spPr>
          <a:xfrm>
            <a:off x="7701763" y="2780929"/>
            <a:ext cx="2876737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r>
              <a:rPr lang="en-US" sz="1350" dirty="0"/>
              <a:t>The metabolite ADC values could be related to the underlying tissue composition.</a:t>
            </a:r>
            <a:endParaRPr lang="fr-FR" sz="1350" dirty="0"/>
          </a:p>
          <a:p>
            <a:pPr marL="0" lvl="1" fontAlgn="auto">
              <a:spcBef>
                <a:spcPts val="0"/>
              </a:spcBef>
              <a:spcAft>
                <a:spcPts val="0"/>
              </a:spcAft>
            </a:pPr>
            <a:endParaRPr lang="en-US" sz="105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74" y="3202012"/>
            <a:ext cx="1827000" cy="11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401108"/>
            <a:ext cx="1715844" cy="11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760" y="4401108"/>
            <a:ext cx="1784654" cy="11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9"/>
          <a:stretch/>
        </p:blipFill>
        <p:spPr bwMode="auto">
          <a:xfrm>
            <a:off x="1829527" y="4262988"/>
            <a:ext cx="3521869" cy="127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23"/>
          <p:cNvSpPr txBox="1"/>
          <p:nvPr/>
        </p:nvSpPr>
        <p:spPr>
          <a:xfrm>
            <a:off x="4745850" y="5713368"/>
            <a:ext cx="2618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Ercan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E </a:t>
            </a:r>
            <a:r>
              <a:rPr lang="en-GB" sz="1200" i="1" dirty="0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</a:rPr>
              <a:t>Magn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</a:rPr>
              <a:t> Res Med, 2015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1919288" y="46038"/>
            <a:ext cx="76073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Some applications 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Human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7A0EA-D7B2-42C2-80EE-26519B161DEE}" type="slidenum">
              <a:rPr lang="fr-FR" smtClean="0"/>
              <a:pPr>
                <a:defRPr/>
              </a:pPr>
              <a:t>70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5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1" name="Group 8"/>
          <p:cNvGrpSpPr>
            <a:grpSpLocks noChangeAspect="1"/>
          </p:cNvGrpSpPr>
          <p:nvPr/>
        </p:nvGrpSpPr>
        <p:grpSpPr bwMode="auto">
          <a:xfrm>
            <a:off x="3124201" y="616258"/>
            <a:ext cx="6011863" cy="5967424"/>
            <a:chOff x="3937069" y="1714501"/>
            <a:chExt cx="3386137" cy="3361183"/>
          </a:xfrm>
        </p:grpSpPr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771736" y="1764297"/>
              <a:ext cx="1707748" cy="1858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82936" tIns="41468" rIns="82936" bIns="41468">
              <a:spAutoFit/>
            </a:bodyPr>
            <a:lstStyle>
              <a:lvl1pPr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n-lt"/>
                  <a:ea typeface="ＭＳ Ｐゴシック" pitchFamily="34" charset="-128"/>
                </a:rPr>
                <a:t>Variations in cell morphology</a:t>
              </a:r>
            </a:p>
          </p:txBody>
        </p:sp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>
              <a:off x="4364818" y="3480956"/>
              <a:ext cx="522948" cy="20802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1" dirty="0" smtClean="0">
                  <a:latin typeface="+mn-lt"/>
                </a:rPr>
                <a:t>Control</a:t>
              </a: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6260799" y="3477561"/>
              <a:ext cx="681855" cy="20802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1" dirty="0" smtClean="0">
                  <a:latin typeface="+mn-lt"/>
                </a:rPr>
                <a:t>Alzheimer</a:t>
              </a:r>
            </a:p>
          </p:txBody>
        </p:sp>
        <p:pic>
          <p:nvPicPr>
            <p:cNvPr id="29708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" t="54805" r="51814" b="3258"/>
            <a:stretch>
              <a:fillRect/>
            </a:stretch>
          </p:blipFill>
          <p:spPr bwMode="auto">
            <a:xfrm>
              <a:off x="4009077" y="3773487"/>
              <a:ext cx="1225550" cy="127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9" name="Imag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39" t="54807" b="3320"/>
            <a:stretch>
              <a:fillRect/>
            </a:stretch>
          </p:blipFill>
          <p:spPr bwMode="auto">
            <a:xfrm>
              <a:off x="6004565" y="3775075"/>
              <a:ext cx="1244600" cy="127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cteur droit 72"/>
            <p:cNvCxnSpPr/>
            <p:nvPr/>
          </p:nvCxnSpPr>
          <p:spPr>
            <a:xfrm>
              <a:off x="4703250" y="4977352"/>
              <a:ext cx="3598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6"/>
            <p:cNvSpPr txBox="1">
              <a:spLocks noChangeArrowheads="1"/>
            </p:cNvSpPr>
            <p:nvPr/>
          </p:nvSpPr>
          <p:spPr bwMode="auto">
            <a:xfrm>
              <a:off x="4631047" y="4781745"/>
              <a:ext cx="863511" cy="19069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  <a:ea typeface="Arial" charset="0"/>
                  <a:cs typeface="Arial" charset="0"/>
                </a:rPr>
                <a:t> 20 µm</a:t>
              </a:r>
            </a:p>
          </p:txBody>
        </p:sp>
        <p:pic>
          <p:nvPicPr>
            <p:cNvPr id="29712" name="Image 2" descr="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47" r="50000" b="2274"/>
            <a:stretch>
              <a:fillRect/>
            </a:stretch>
          </p:blipFill>
          <p:spPr bwMode="auto">
            <a:xfrm>
              <a:off x="4050352" y="2085975"/>
              <a:ext cx="1138238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3" name="Image 2" descr="image0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847" b="2287"/>
            <a:stretch>
              <a:fillRect/>
            </a:stretch>
          </p:blipFill>
          <p:spPr bwMode="auto">
            <a:xfrm>
              <a:off x="6041077" y="2085975"/>
              <a:ext cx="1139825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ZoneTexte 2"/>
            <p:cNvSpPr txBox="1">
              <a:spLocks noChangeArrowheads="1"/>
            </p:cNvSpPr>
            <p:nvPr/>
          </p:nvSpPr>
          <p:spPr bwMode="auto">
            <a:xfrm>
              <a:off x="5232900" y="2230581"/>
              <a:ext cx="792211" cy="2947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latin typeface="+mn-lt"/>
                </a:rPr>
                <a:t>Neuron atrophy</a:t>
              </a:r>
            </a:p>
          </p:txBody>
        </p:sp>
        <p:sp>
          <p:nvSpPr>
            <p:cNvPr id="26" name="ZoneTexte 13"/>
            <p:cNvSpPr txBox="1">
              <a:spLocks noChangeArrowheads="1"/>
            </p:cNvSpPr>
            <p:nvPr/>
          </p:nvSpPr>
          <p:spPr bwMode="auto">
            <a:xfrm>
              <a:off x="5202343" y="3844464"/>
              <a:ext cx="851061" cy="2947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latin typeface="+mn-lt"/>
                </a:rPr>
                <a:t>Astrocyte reactivity</a:t>
              </a:r>
            </a:p>
          </p:txBody>
        </p:sp>
        <p:sp>
          <p:nvSpPr>
            <p:cNvPr id="27" name="Flèche droite 78"/>
            <p:cNvSpPr/>
            <p:nvPr/>
          </p:nvSpPr>
          <p:spPr>
            <a:xfrm>
              <a:off x="5306463" y="2668570"/>
              <a:ext cx="623583" cy="264831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lèche droite 79"/>
            <p:cNvSpPr/>
            <p:nvPr/>
          </p:nvSpPr>
          <p:spPr>
            <a:xfrm>
              <a:off x="5306463" y="4276795"/>
              <a:ext cx="623583" cy="267094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9" name="Connecteur droit 80"/>
            <p:cNvCxnSpPr/>
            <p:nvPr/>
          </p:nvCxnSpPr>
          <p:spPr>
            <a:xfrm flipV="1">
              <a:off x="4837926" y="3411002"/>
              <a:ext cx="1788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6"/>
            <p:cNvSpPr txBox="1">
              <a:spLocks noChangeArrowheads="1"/>
            </p:cNvSpPr>
            <p:nvPr/>
          </p:nvSpPr>
          <p:spPr bwMode="auto">
            <a:xfrm>
              <a:off x="4712238" y="3217611"/>
              <a:ext cx="863510" cy="19069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ea typeface="Arial" charset="0"/>
                  <a:cs typeface="Arial" charset="0"/>
                </a:rPr>
                <a:t> 40 µm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37069" y="1714501"/>
              <a:ext cx="3386137" cy="336118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2" name="Connecteur droit 83"/>
            <p:cNvCxnSpPr/>
            <p:nvPr/>
          </p:nvCxnSpPr>
          <p:spPr>
            <a:xfrm>
              <a:off x="3937069" y="2029128"/>
              <a:ext cx="33861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Water: a not cell-specific probe of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tissue microstructure 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7" t="12109" r="23333" b="16577"/>
          <a:stretch/>
        </p:blipFill>
        <p:spPr>
          <a:xfrm>
            <a:off x="1723771" y="5176965"/>
            <a:ext cx="1200404" cy="6676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7" t="12109" r="23333" b="16577"/>
          <a:stretch/>
        </p:blipFill>
        <p:spPr>
          <a:xfrm>
            <a:off x="1723771" y="2112672"/>
            <a:ext cx="1200404" cy="667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1" y="1193884"/>
            <a:ext cx="6011863" cy="2565751"/>
          </a:xfrm>
          <a:prstGeom prst="rect">
            <a:avLst/>
          </a:prstGeom>
          <a:noFill/>
          <a:ln w="762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124201" y="4126279"/>
            <a:ext cx="6011863" cy="24574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281247" y="1524318"/>
            <a:ext cx="1223166" cy="1508259"/>
            <a:chOff x="7757247" y="1524317"/>
            <a:chExt cx="1223166" cy="1508259"/>
          </a:xfrm>
        </p:grpSpPr>
        <p:sp>
          <p:nvSpPr>
            <p:cNvPr id="4" name="Down Arrow 3"/>
            <p:cNvSpPr/>
            <p:nvPr/>
          </p:nvSpPr>
          <p:spPr>
            <a:xfrm>
              <a:off x="8109550" y="2057812"/>
              <a:ext cx="518560" cy="974764"/>
            </a:xfrm>
            <a:prstGeom prst="downArrow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7757247" y="1524317"/>
              <a:ext cx="1223166" cy="32996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82936" tIns="41468" rIns="82936" bIns="41468">
              <a:spAutoFit/>
            </a:bodyPr>
            <a:lstStyle>
              <a:lvl1pPr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n-lt"/>
                  <a:ea typeface="ＭＳ Ｐゴシック" pitchFamily="34" charset="-128"/>
                </a:rPr>
                <a:t>Water ADC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279872" y="4814107"/>
            <a:ext cx="1223166" cy="1416068"/>
            <a:chOff x="7755872" y="4814107"/>
            <a:chExt cx="1223166" cy="1416068"/>
          </a:xfrm>
        </p:grpSpPr>
        <p:sp>
          <p:nvSpPr>
            <p:cNvPr id="34" name="Down Arrow 33"/>
            <p:cNvSpPr/>
            <p:nvPr/>
          </p:nvSpPr>
          <p:spPr>
            <a:xfrm flipH="1" flipV="1">
              <a:off x="8109550" y="4814107"/>
              <a:ext cx="518560" cy="97476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 Box 13"/>
            <p:cNvSpPr txBox="1">
              <a:spLocks noChangeArrowheads="1"/>
            </p:cNvSpPr>
            <p:nvPr/>
          </p:nvSpPr>
          <p:spPr bwMode="auto">
            <a:xfrm>
              <a:off x="7755872" y="5900208"/>
              <a:ext cx="1223166" cy="32996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82936" tIns="41468" rIns="82936" bIns="41468">
              <a:spAutoFit/>
            </a:bodyPr>
            <a:lstStyle>
              <a:lvl1pPr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2867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latin typeface="+mn-lt"/>
                  <a:ea typeface="ＭＳ Ｐゴシック" pitchFamily="34" charset="-128"/>
                </a:rPr>
                <a:t>Water ADC</a:t>
              </a:r>
              <a:endParaRPr lang="en-US" sz="1600" dirty="0">
                <a:latin typeface="+mn-lt"/>
                <a:ea typeface="ＭＳ Ｐゴシック" pitchFamily="34" charset="-128"/>
              </a:endParaRPr>
            </a:p>
          </p:txBody>
        </p:sp>
      </p:grpSp>
      <p:sp>
        <p:nvSpPr>
          <p:cNvPr id="5" name="Cross 4"/>
          <p:cNvSpPr/>
          <p:nvPr/>
        </p:nvSpPr>
        <p:spPr>
          <a:xfrm>
            <a:off x="9633551" y="3628214"/>
            <a:ext cx="518560" cy="498064"/>
          </a:xfrm>
          <a:prstGeom prst="plus">
            <a:avLst>
              <a:gd name="adj" fmla="val 4353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39" name="Rectangle 38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092 L 0.0007 0.210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6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2268 L -0.00069 -0.2590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2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1"/>
          <p:cNvSpPr txBox="1">
            <a:spLocks/>
          </p:cNvSpPr>
          <p:nvPr/>
        </p:nvSpPr>
        <p:spPr bwMode="auto">
          <a:xfrm>
            <a:off x="73505" y="46038"/>
            <a:ext cx="945308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Brain metabolites are cell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specific molecules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ZoneTexte 7"/>
          <p:cNvSpPr txBox="1"/>
          <p:nvPr/>
        </p:nvSpPr>
        <p:spPr>
          <a:xfrm>
            <a:off x="0" y="71471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>
                <a:solidFill>
                  <a:srgbClr val="000050"/>
                </a:solidFill>
                <a:latin typeface="+mn-lt"/>
              </a:rPr>
              <a:t>Magnetic</a:t>
            </a:r>
            <a:r>
              <a:rPr lang="fr-FR" dirty="0">
                <a:solidFill>
                  <a:srgbClr val="000050"/>
                </a:solidFill>
                <a:latin typeface="+mn-lt"/>
              </a:rPr>
              <a:t> </a:t>
            </a:r>
            <a:r>
              <a:rPr lang="fr-FR" dirty="0" err="1">
                <a:solidFill>
                  <a:srgbClr val="000050"/>
                </a:solidFill>
                <a:latin typeface="+mn-lt"/>
              </a:rPr>
              <a:t>Resonance</a:t>
            </a:r>
            <a:r>
              <a:rPr lang="fr-FR" dirty="0">
                <a:solidFill>
                  <a:srgbClr val="000050"/>
                </a:solidFill>
                <a:latin typeface="+mn-lt"/>
              </a:rPr>
              <a:t> </a:t>
            </a:r>
            <a:r>
              <a:rPr lang="fr-FR" dirty="0" err="1">
                <a:solidFill>
                  <a:srgbClr val="000050"/>
                </a:solidFill>
                <a:latin typeface="+mn-lt"/>
              </a:rPr>
              <a:t>Spectroscopy</a:t>
            </a:r>
            <a:r>
              <a:rPr lang="fr-FR" dirty="0">
                <a:solidFill>
                  <a:srgbClr val="000050"/>
                </a:solidFill>
                <a:latin typeface="+mn-lt"/>
              </a:rPr>
              <a:t> (MRS) </a:t>
            </a:r>
            <a:r>
              <a:rPr lang="fr-FR" dirty="0" err="1">
                <a:solidFill>
                  <a:srgbClr val="000050"/>
                </a:solidFill>
                <a:latin typeface="+mn-lt"/>
              </a:rPr>
              <a:t>enables</a:t>
            </a:r>
            <a:r>
              <a:rPr lang="fr-FR" dirty="0">
                <a:solidFill>
                  <a:srgbClr val="000050"/>
                </a:solidFill>
                <a:latin typeface="+mn-lt"/>
              </a:rPr>
              <a:t> to </a:t>
            </a:r>
            <a:r>
              <a:rPr lang="fr-FR" dirty="0" err="1">
                <a:solidFill>
                  <a:srgbClr val="000050"/>
                </a:solidFill>
                <a:latin typeface="+mn-lt"/>
              </a:rPr>
              <a:t>quantify</a:t>
            </a:r>
            <a:r>
              <a:rPr lang="fr-FR" dirty="0">
                <a:solidFill>
                  <a:srgbClr val="000050"/>
                </a:solidFill>
                <a:latin typeface="+mn-lt"/>
              </a:rPr>
              <a:t> the </a:t>
            </a:r>
            <a:r>
              <a:rPr lang="fr-FR" b="1" u="sng" dirty="0">
                <a:solidFill>
                  <a:srgbClr val="000050"/>
                </a:solidFill>
                <a:latin typeface="+mn-lt"/>
              </a:rPr>
              <a:t>concentration</a:t>
            </a:r>
            <a:r>
              <a:rPr lang="fr-FR" dirty="0">
                <a:solidFill>
                  <a:srgbClr val="000050"/>
                </a:solidFill>
                <a:latin typeface="+mn-lt"/>
              </a:rPr>
              <a:t> of </a:t>
            </a:r>
            <a:r>
              <a:rPr lang="fr-FR" dirty="0" err="1">
                <a:solidFill>
                  <a:srgbClr val="000050"/>
                </a:solidFill>
                <a:latin typeface="+mn-lt"/>
              </a:rPr>
              <a:t>brain</a:t>
            </a:r>
            <a:r>
              <a:rPr lang="fr-FR" dirty="0">
                <a:solidFill>
                  <a:srgbClr val="000050"/>
                </a:solidFill>
                <a:latin typeface="+mn-lt"/>
              </a:rPr>
              <a:t> </a:t>
            </a:r>
            <a:r>
              <a:rPr lang="fr-FR" dirty="0" err="1">
                <a:solidFill>
                  <a:srgbClr val="000050"/>
                </a:solidFill>
                <a:latin typeface="+mn-lt"/>
              </a:rPr>
              <a:t>metabolites</a:t>
            </a:r>
            <a:endParaRPr lang="en-GB" dirty="0">
              <a:solidFill>
                <a:srgbClr val="000050"/>
              </a:solidFill>
              <a:latin typeface="+mn-lt"/>
            </a:endParaRPr>
          </a:p>
          <a:p>
            <a:pPr marL="257175" indent="-257175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dirty="0">
              <a:solidFill>
                <a:prstClr val="black"/>
              </a:solidFill>
              <a:latin typeface="+mn-lt"/>
            </a:endParaRPr>
          </a:p>
          <a:p>
            <a:pPr marL="257175" indent="-257175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400" dirty="0">
              <a:solidFill>
                <a:prstClr val="black"/>
              </a:solidFill>
              <a:latin typeface="+mn-lt"/>
            </a:endParaRPr>
          </a:p>
          <a:p>
            <a:pPr marL="257175" indent="-257175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400" dirty="0">
              <a:solidFill>
                <a:prstClr val="black"/>
              </a:solidFill>
              <a:latin typeface="+mn-lt"/>
            </a:endParaRPr>
          </a:p>
          <a:p>
            <a:pPr marL="257175" indent="-257175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400" dirty="0">
              <a:solidFill>
                <a:prstClr val="black"/>
              </a:solidFill>
              <a:latin typeface="+mn-lt"/>
            </a:endParaRPr>
          </a:p>
          <a:p>
            <a:pPr marL="257175" indent="-257175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5" name="Picture 4" descr="DMDB_fro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7" t="5679" r="9921" b="5937"/>
          <a:stretch>
            <a:fillRect/>
          </a:stretch>
        </p:blipFill>
        <p:spPr bwMode="auto">
          <a:xfrm>
            <a:off x="1771058" y="2601328"/>
            <a:ext cx="4360424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378286" y="2997994"/>
            <a:ext cx="4824536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6713" indent="-366713" algn="ctr" defTabSz="977900">
              <a:spcBef>
                <a:spcPct val="20000"/>
              </a:spcBef>
              <a:defRPr/>
            </a:pPr>
            <a:endParaRPr lang="en-US" sz="2100" kern="0" dirty="0">
              <a:solidFill>
                <a:srgbClr val="002060"/>
              </a:solidFill>
              <a:latin typeface="+mn-lt"/>
            </a:endParaRPr>
          </a:p>
          <a:p>
            <a:pPr marL="366713" indent="-366713" defTabSz="97790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002060"/>
                </a:solidFill>
                <a:latin typeface="+mn-lt"/>
              </a:rPr>
              <a:t>NAA	– neuronal marker</a:t>
            </a:r>
            <a:endParaRPr lang="en-US" sz="1600" kern="0" dirty="0">
              <a:solidFill>
                <a:srgbClr val="002060"/>
              </a:solidFill>
              <a:latin typeface="+mn-lt"/>
            </a:endParaRPr>
          </a:p>
          <a:p>
            <a:pPr marL="366713" indent="-366713" defTabSz="977900">
              <a:spcBef>
                <a:spcPct val="20000"/>
              </a:spcBef>
              <a:defRPr/>
            </a:pPr>
            <a:r>
              <a:rPr lang="en-US" sz="2000" kern="0" dirty="0" err="1">
                <a:solidFill>
                  <a:srgbClr val="002060"/>
                </a:solidFill>
                <a:latin typeface="+mn-lt"/>
              </a:rPr>
              <a:t>tCr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  	– energy metabolism</a:t>
            </a:r>
          </a:p>
          <a:p>
            <a:pPr marL="366713" indent="-366713" defTabSz="977900">
              <a:spcBef>
                <a:spcPct val="20000"/>
              </a:spcBef>
              <a:defRPr/>
            </a:pPr>
            <a:r>
              <a:rPr lang="en-US" sz="2000" kern="0" dirty="0" err="1">
                <a:solidFill>
                  <a:srgbClr val="002060"/>
                </a:solidFill>
                <a:latin typeface="+mn-lt"/>
              </a:rPr>
              <a:t>Glu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000" kern="0" dirty="0" err="1">
                <a:solidFill>
                  <a:srgbClr val="002060"/>
                </a:solidFill>
                <a:latin typeface="+mn-lt"/>
              </a:rPr>
              <a:t>Gln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  </a:t>
            </a: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– 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neurotransmitters </a:t>
            </a:r>
          </a:p>
          <a:p>
            <a:pPr marL="366713" indent="-366713" defTabSz="97790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002060"/>
                </a:solidFill>
                <a:latin typeface="+mn-lt"/>
              </a:rPr>
              <a:t>Cho, Ins  – </a:t>
            </a:r>
            <a:r>
              <a:rPr lang="en-US" sz="2000" kern="0" dirty="0" smtClean="0">
                <a:solidFill>
                  <a:srgbClr val="002060"/>
                </a:solidFill>
                <a:latin typeface="+mn-lt"/>
              </a:rPr>
              <a:t>glial 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marker</a:t>
            </a:r>
          </a:p>
          <a:p>
            <a:pPr marL="366713" indent="-366713" defTabSz="97790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002060"/>
                </a:solidFill>
                <a:latin typeface="+mn-lt"/>
              </a:rPr>
              <a:t>GABA 	– neurotransmitter</a:t>
            </a:r>
          </a:p>
          <a:p>
            <a:pPr marL="366713" indent="-366713" defTabSz="97790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002060"/>
                </a:solidFill>
                <a:latin typeface="+mn-lt"/>
              </a:rPr>
              <a:t>Lac 	– anaerobic metabolism</a:t>
            </a:r>
          </a:p>
          <a:p>
            <a:pPr marL="366713" indent="-366713" defTabSz="977900">
              <a:spcBef>
                <a:spcPct val="20000"/>
              </a:spcBef>
              <a:defRPr/>
            </a:pPr>
            <a:endParaRPr lang="en-US" sz="17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1" y="1596514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FF6600"/>
                </a:solidFill>
              </a:rPr>
              <a:t>Metabolites are </a:t>
            </a:r>
            <a:r>
              <a:rPr lang="fr-FR" sz="2400" dirty="0" err="1">
                <a:solidFill>
                  <a:srgbClr val="FF6600"/>
                </a:solidFill>
              </a:rPr>
              <a:t>mainly</a:t>
            </a:r>
            <a:r>
              <a:rPr lang="fr-FR" sz="2400" dirty="0">
                <a:solidFill>
                  <a:srgbClr val="FF6600"/>
                </a:solidFill>
              </a:rPr>
              <a:t> </a:t>
            </a:r>
            <a:r>
              <a:rPr lang="fr-FR" sz="2400" dirty="0" err="1">
                <a:solidFill>
                  <a:srgbClr val="FF6600"/>
                </a:solidFill>
              </a:rPr>
              <a:t>located</a:t>
            </a:r>
            <a:r>
              <a:rPr lang="fr-FR" sz="2400" dirty="0">
                <a:solidFill>
                  <a:srgbClr val="FF6600"/>
                </a:solidFill>
              </a:rPr>
              <a:t> in the </a:t>
            </a:r>
            <a:r>
              <a:rPr lang="fr-FR" sz="2400" dirty="0" err="1">
                <a:solidFill>
                  <a:srgbClr val="FF6600"/>
                </a:solidFill>
              </a:rPr>
              <a:t>intra-cellular</a:t>
            </a:r>
            <a:r>
              <a:rPr lang="fr-FR" sz="2400" dirty="0">
                <a:solidFill>
                  <a:srgbClr val="FF6600"/>
                </a:solidFill>
              </a:rPr>
              <a:t> space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2400" dirty="0">
              <a:solidFill>
                <a:srgbClr val="000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8447-1762-2442-B65E-A776ECB3E78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3505" y="6432227"/>
            <a:ext cx="4729657" cy="401566"/>
            <a:chOff x="225287" y="5970770"/>
            <a:chExt cx="10053319" cy="853567"/>
          </a:xfrm>
        </p:grpSpPr>
        <p:sp>
          <p:nvSpPr>
            <p:cNvPr id="28" name="Rectangle 27"/>
            <p:cNvSpPr/>
            <p:nvPr/>
          </p:nvSpPr>
          <p:spPr>
            <a:xfrm>
              <a:off x="2584173" y="6300972"/>
              <a:ext cx="7694433" cy="52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</a:rPr>
                <a:t>ISMRM Virtual Meeting: Diffusion </a:t>
              </a:r>
              <a:r>
                <a:rPr lang="en-US" sz="1000">
                  <a:latin typeface="Calibri"/>
                </a:rPr>
                <a:t>Weighted </a:t>
              </a:r>
              <a:r>
                <a:rPr lang="en-US" sz="1000" smtClean="0">
                  <a:latin typeface="Calibri"/>
                </a:rPr>
                <a:t>MRS, 9</a:t>
              </a:r>
              <a:r>
                <a:rPr lang="en-US" sz="1000" baseline="30000" smtClean="0">
                  <a:latin typeface="Calibri"/>
                </a:rPr>
                <a:t>th</a:t>
              </a:r>
              <a:r>
                <a:rPr lang="en-US" sz="1000" smtClean="0">
                  <a:latin typeface="Calibri"/>
                </a:rPr>
                <a:t> </a:t>
              </a:r>
              <a:r>
                <a:rPr lang="en-US" sz="1000" dirty="0" smtClean="0">
                  <a:latin typeface="Calibri"/>
                </a:rPr>
                <a:t>August 2018</a:t>
              </a:r>
              <a:endParaRPr lang="en-GB" sz="1000" dirty="0">
                <a:latin typeface="Calibri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287" y="5970770"/>
              <a:ext cx="2226366" cy="815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Parcel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5312</TotalTime>
  <Words>4969</Words>
  <Application>Microsoft Office PowerPoint</Application>
  <PresentationFormat>Widescreen</PresentationFormat>
  <Paragraphs>1317</Paragraphs>
  <Slides>70</Slides>
  <Notes>62</Notes>
  <HiddenSlides>7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7" baseType="lpstr">
      <vt:lpstr>ＭＳ Ｐゴシック</vt:lpstr>
      <vt:lpstr>ＭＳ Ｐゴシック</vt:lpstr>
      <vt:lpstr>Arial</vt:lpstr>
      <vt:lpstr>Calibri</vt:lpstr>
      <vt:lpstr>Cambria Math</vt:lpstr>
      <vt:lpstr>Gill Sans MT</vt:lpstr>
      <vt:lpstr>Helvetica Neue</vt:lpstr>
      <vt:lpstr>Mangal</vt:lpstr>
      <vt:lpstr>msgothic</vt:lpstr>
      <vt:lpstr>Symbol</vt:lpstr>
      <vt:lpstr>Tahoma</vt:lpstr>
      <vt:lpstr>Times</vt:lpstr>
      <vt:lpstr>Times New Roman</vt:lpstr>
      <vt:lpstr>Verdana</vt:lpstr>
      <vt:lpstr>Wingdings</vt:lpstr>
      <vt:lpstr>Parcel</vt:lpstr>
      <vt:lpstr>Équation</vt:lpstr>
      <vt:lpstr>Diffusion Weighted MRS   Numerical Simulation &amp; Experimental Design for Microstructural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ESMRMB Lectures on MR: Diffusion weighted MRS</vt:lpstr>
      <vt:lpstr>PowerPoint Presentation</vt:lpstr>
      <vt:lpstr>DW-MRS in cerebral ischemia</vt:lpstr>
      <vt:lpstr>Differentiating axonal and glial information with DW-MRS</vt:lpstr>
      <vt:lpstr>Microstructural organization of axons quantified by DW-MRS </vt:lpstr>
      <vt:lpstr>Modeling DW-MRS data in the corpus callosum</vt:lpstr>
      <vt:lpstr>Reproducibility and optimization of DW-MRS data at 3T and 7T</vt:lpstr>
      <vt:lpstr>tNAA diffusion in healthy aging</vt:lpstr>
      <vt:lpstr>Differentiating between axonal damage and demyelination in healthy aging</vt:lpstr>
      <vt:lpstr>PowerPoint Presentation</vt:lpstr>
      <vt:lpstr>Glial and axonal changes in SLE measured with metabolite diffusion </vt:lpstr>
      <vt:lpstr>Glial and axonal changes in SLE measured with metabolite diffusion </vt:lpstr>
      <vt:lpstr>Functional DW-MRS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Sally Moran</cp:lastModifiedBy>
  <cp:revision>189</cp:revision>
  <dcterms:created xsi:type="dcterms:W3CDTF">2017-03-06T10:59:19Z</dcterms:created>
  <dcterms:modified xsi:type="dcterms:W3CDTF">2018-08-09T14:16:06Z</dcterms:modified>
</cp:coreProperties>
</file>