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5"/>
  </p:notesMasterIdLst>
  <p:sldIdLst>
    <p:sldId id="257" r:id="rId2"/>
    <p:sldId id="1012" r:id="rId3"/>
    <p:sldId id="288" r:id="rId4"/>
    <p:sldId id="1013" r:id="rId5"/>
    <p:sldId id="1014" r:id="rId6"/>
    <p:sldId id="1022" r:id="rId7"/>
    <p:sldId id="1031" r:id="rId8"/>
    <p:sldId id="1030" r:id="rId9"/>
    <p:sldId id="1024" r:id="rId10"/>
    <p:sldId id="1025" r:id="rId11"/>
    <p:sldId id="1027" r:id="rId12"/>
    <p:sldId id="1026" r:id="rId13"/>
    <p:sldId id="1029" r:id="rId14"/>
    <p:sldId id="1032" r:id="rId15"/>
    <p:sldId id="449" r:id="rId16"/>
    <p:sldId id="1033" r:id="rId17"/>
    <p:sldId id="1037" r:id="rId18"/>
    <p:sldId id="1038" r:id="rId19"/>
    <p:sldId id="1102" r:id="rId20"/>
    <p:sldId id="1039" r:id="rId21"/>
    <p:sldId id="1104" r:id="rId22"/>
    <p:sldId id="1105" r:id="rId23"/>
    <p:sldId id="1106" r:id="rId24"/>
    <p:sldId id="1016" r:id="rId25"/>
    <p:sldId id="1103" r:id="rId26"/>
    <p:sldId id="1109" r:id="rId27"/>
    <p:sldId id="982" r:id="rId28"/>
    <p:sldId id="1111" r:id="rId29"/>
    <p:sldId id="1115" r:id="rId30"/>
    <p:sldId id="1116" r:id="rId31"/>
    <p:sldId id="1094" r:id="rId32"/>
    <p:sldId id="947" r:id="rId33"/>
    <p:sldId id="1118" r:id="rId34"/>
    <p:sldId id="1099" r:id="rId35"/>
    <p:sldId id="1134" r:id="rId36"/>
    <p:sldId id="1136" r:id="rId37"/>
    <p:sldId id="1091" r:id="rId38"/>
    <p:sldId id="1137" r:id="rId39"/>
    <p:sldId id="1138" r:id="rId40"/>
    <p:sldId id="1139" r:id="rId41"/>
    <p:sldId id="1140" r:id="rId42"/>
    <p:sldId id="1100" r:id="rId43"/>
    <p:sldId id="1122" r:id="rId44"/>
    <p:sldId id="1125" r:id="rId45"/>
    <p:sldId id="1127" r:id="rId46"/>
    <p:sldId id="1129" r:id="rId47"/>
    <p:sldId id="1123" r:id="rId48"/>
    <p:sldId id="1132" r:id="rId49"/>
    <p:sldId id="1131" r:id="rId50"/>
    <p:sldId id="1133" r:id="rId51"/>
    <p:sldId id="803" r:id="rId52"/>
    <p:sldId id="1126" r:id="rId53"/>
    <p:sldId id="37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orient="horz" pos="864">
          <p15:clr>
            <a:srgbClr val="A4A3A4"/>
          </p15:clr>
        </p15:guide>
        <p15:guide id="3" orient="horz" pos="1728">
          <p15:clr>
            <a:srgbClr val="A4A3A4"/>
          </p15:clr>
        </p15:guide>
        <p15:guide id="4" orient="horz" pos="2592">
          <p15:clr>
            <a:srgbClr val="A4A3A4"/>
          </p15:clr>
        </p15:guide>
        <p15:guide id="5" orient="horz" pos="3456">
          <p15:clr>
            <a:srgbClr val="A4A3A4"/>
          </p15:clr>
        </p15:guide>
        <p15:guide id="6" orient="horz" pos="3888">
          <p15:clr>
            <a:srgbClr val="A4A3A4"/>
          </p15:clr>
        </p15:guide>
        <p15:guide id="7" pos="416">
          <p15:clr>
            <a:srgbClr val="A4A3A4"/>
          </p15:clr>
        </p15:guide>
        <p15:guide id="8" pos="821">
          <p15:clr>
            <a:srgbClr val="A4A3A4"/>
          </p15:clr>
        </p15:guide>
        <p15:guide id="9" pos="1648">
          <p15:clr>
            <a:srgbClr val="A4A3A4"/>
          </p15:clr>
        </p15:guide>
        <p15:guide id="10" pos="2464">
          <p15:clr>
            <a:srgbClr val="A4A3A4"/>
          </p15:clr>
        </p15:guide>
        <p15:guide id="11" pos="3296">
          <p15:clr>
            <a:srgbClr val="A4A3A4"/>
          </p15:clr>
        </p15:guide>
        <p15:guide id="12" pos="4112">
          <p15:clr>
            <a:srgbClr val="A4A3A4"/>
          </p15:clr>
        </p15:guide>
        <p15:guide id="13" pos="4944">
          <p15:clr>
            <a:srgbClr val="A4A3A4"/>
          </p15:clr>
        </p15:guide>
        <p15:guide id="14" pos="53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74" autoAdjust="0"/>
    <p:restoredTop sz="90878" autoAdjust="0"/>
  </p:normalViewPr>
  <p:slideViewPr>
    <p:cSldViewPr showGuides="1">
      <p:cViewPr varScale="1">
        <p:scale>
          <a:sx n="70" d="100"/>
          <a:sy n="70" d="100"/>
        </p:scale>
        <p:origin x="1944" y="66"/>
      </p:cViewPr>
      <p:guideLst>
        <p:guide orient="horz" pos="432"/>
        <p:guide orient="horz" pos="864"/>
        <p:guide orient="horz" pos="1728"/>
        <p:guide orient="horz" pos="2592"/>
        <p:guide orient="horz" pos="3456"/>
        <p:guide orient="horz" pos="3888"/>
        <p:guide pos="416"/>
        <p:guide pos="821"/>
        <p:guide pos="1648"/>
        <p:guide pos="2464"/>
        <p:guide pos="3296"/>
        <p:guide pos="4112"/>
        <p:guide pos="4944"/>
        <p:guide pos="53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F185E-7BCD-4C10-98DB-245FE25273F0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4E051-15B0-4624-9889-09136CD0A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78592-48C5-45C1-96F0-BD360B5C98D3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76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19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Broaden </a:t>
            </a:r>
            <a:r>
              <a:rPr lang="en-US" dirty="0" err="1"/>
              <a:t>persepctive</a:t>
            </a:r>
            <a:endParaRPr lang="en-US" dirty="0"/>
          </a:p>
          <a:p>
            <a:r>
              <a:rPr lang="en-US" dirty="0"/>
              <a:t>Unifying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94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66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54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stiffness map indicates that vegetable shortening (18.3±4.1kPa) – which is crystalized at room temperature – is substantially more stiff then gelatin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02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stiffness map indicates that vegetable shortening (18.3±4.1kPa) – which is crystalized at room temperature – is substantially more stiff then gelatin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97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stiffness map indicates that vegetable shortening (18.3±4.1kPa) – which is crystalized at room temperature – is substantially more stiff then gelatin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19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Broaden </a:t>
            </a:r>
            <a:r>
              <a:rPr lang="en-US" dirty="0" err="1"/>
              <a:t>persepctive</a:t>
            </a:r>
            <a:endParaRPr lang="en-US" dirty="0"/>
          </a:p>
          <a:p>
            <a:r>
              <a:rPr lang="en-US" dirty="0"/>
              <a:t>Unifying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11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5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Broaden </a:t>
            </a:r>
            <a:r>
              <a:rPr lang="en-US" dirty="0" err="1"/>
              <a:t>persepctive</a:t>
            </a:r>
            <a:endParaRPr lang="en-US" dirty="0"/>
          </a:p>
          <a:p>
            <a:r>
              <a:rPr lang="en-US" dirty="0"/>
              <a:t>Unifying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14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11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20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on old JAVA phrase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20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on old JAVA phrase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84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Broaden </a:t>
            </a:r>
            <a:r>
              <a:rPr lang="en-US" dirty="0" err="1"/>
              <a:t>persepctive</a:t>
            </a:r>
            <a:endParaRPr lang="en-US" dirty="0"/>
          </a:p>
          <a:p>
            <a:r>
              <a:rPr lang="en-US" dirty="0"/>
              <a:t>Unifying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31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Broaden </a:t>
            </a:r>
            <a:r>
              <a:rPr lang="en-US" dirty="0" err="1"/>
              <a:t>persepctive</a:t>
            </a:r>
            <a:endParaRPr lang="en-US" dirty="0"/>
          </a:p>
          <a:p>
            <a:r>
              <a:rPr lang="en-US" dirty="0"/>
              <a:t>Unifying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81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Maximize current systems</a:t>
            </a:r>
          </a:p>
          <a:p>
            <a:r>
              <a:rPr lang="en-US" dirty="0"/>
              <a:t>Value to patient </a:t>
            </a:r>
            <a:r>
              <a:rPr lang="mr-IN" dirty="0"/>
              <a:t>–</a:t>
            </a:r>
            <a:r>
              <a:rPr lang="en-US" dirty="0"/>
              <a:t> lower cost</a:t>
            </a:r>
          </a:p>
          <a:p>
            <a:r>
              <a:rPr lang="en-US" dirty="0"/>
              <a:t>Speed</a:t>
            </a:r>
          </a:p>
          <a:p>
            <a:r>
              <a:rPr lang="en-US" dirty="0"/>
              <a:t>Better</a:t>
            </a:r>
          </a:p>
          <a:p>
            <a:r>
              <a:rPr lang="en-US" dirty="0"/>
              <a:t>Diminishing healthcare reimbursements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29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Broaden </a:t>
            </a:r>
            <a:r>
              <a:rPr lang="en-US" dirty="0" err="1"/>
              <a:t>persepctive</a:t>
            </a:r>
            <a:endParaRPr lang="en-US" dirty="0"/>
          </a:p>
          <a:p>
            <a:r>
              <a:rPr lang="en-US" dirty="0"/>
              <a:t>Unifying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9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72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Changing b-values, NEX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first protocol (P1), TR/TE=3700/82.8ms, b=[100;1000;1600]s/mm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NEX=[5;16;16]; and for the second protocol (P2), TR/TE= 4050/69.3ms, b=[100;400;1000]s/mm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NEX=[3;5;14].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Complex averaging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35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4E051-15B0-4624-9889-09136CD0A6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8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2743200"/>
            <a:ext cx="7827264" cy="1371600"/>
          </a:xfrm>
        </p:spPr>
        <p:txBody>
          <a:bodyPr lIns="0" rIns="0" anchor="b" anchorCtr="0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4114800"/>
            <a:ext cx="7827264" cy="685800"/>
          </a:xfrm>
        </p:spPr>
        <p:txBody>
          <a:bodyPr lIns="0" tIns="228600" rIns="0">
            <a:no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37160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368" y="1444752"/>
            <a:ext cx="7827264" cy="42702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5788152"/>
            <a:ext cx="7827264" cy="384048"/>
          </a:xfrm>
        </p:spPr>
        <p:txBody>
          <a:bodyPr tIns="45720" anchor="ctr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8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3675"/>
            <a:ext cx="914400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937794" y="681038"/>
            <a:ext cx="1266825" cy="138112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yo Reduced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736" y="1673352"/>
            <a:ext cx="652881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5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743200"/>
            <a:ext cx="7827264" cy="1371600"/>
          </a:xfrm>
        </p:spPr>
        <p:txBody>
          <a:bodyPr anchor="b" anchorCtr="0"/>
          <a:lstStyle>
            <a:lvl1pPr algn="l">
              <a:defRPr sz="36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4114800"/>
            <a:ext cx="7827264" cy="685800"/>
          </a:xfrm>
        </p:spPr>
        <p:txBody>
          <a:bodyPr anchor="t" anchorCtr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3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2807208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7200"/>
            <a:ext cx="4910328" cy="5715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1371600"/>
            <a:ext cx="2807208" cy="4800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8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46AD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8382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838200"/>
            <a:ext cx="7827264" cy="5334000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4DFA1B8A-B196-4C92-B78E-CF62B58F5E6D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4248" y="6172200"/>
            <a:ext cx="6510528" cy="457200"/>
          </a:xfrm>
          <a:prstGeom prst="rect">
            <a:avLst/>
          </a:prstGeom>
        </p:spPr>
        <p:txBody>
          <a:bodyPr vert="horz" lIns="0" tIns="45720" rIns="0" bIns="0" rtlCol="0" anchor="t" anchorCtr="0"/>
          <a:lstStyle>
            <a:lvl1pPr algn="r">
              <a:lnSpc>
                <a:spcPct val="90000"/>
              </a:lnSpc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632" y="6931152"/>
            <a:ext cx="658368" cy="109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3C1CEEF6-673E-454E-86C7-8216BA5063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6657945"/>
            <a:ext cx="21336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slide-</a:t>
            </a:r>
            <a:fld id="{D445C29B-035B-48ED-941F-A66A11A8A322}" type="slidenum">
              <a:rPr lang="en-US" sz="700" smtClean="0">
                <a:solidFill>
                  <a:schemeClr val="bg2">
                    <a:lumMod val="75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3495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00.png"/><Relationship Id="rId5" Type="http://schemas.openxmlformats.org/officeDocument/2006/relationships/image" Target="../media/image14.png"/><Relationship Id="rId10" Type="http://schemas.openxmlformats.org/officeDocument/2006/relationships/image" Target="../media/image19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5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iff"/><Relationship Id="rId5" Type="http://schemas.openxmlformats.org/officeDocument/2006/relationships/image" Target="../media/image64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microsoft.com/office/2007/relationships/hdphoto" Target="../media/hdphoto4.wdp"/><Relationship Id="rId3" Type="http://schemas.openxmlformats.org/officeDocument/2006/relationships/image" Target="../media/image82.png"/><Relationship Id="rId7" Type="http://schemas.openxmlformats.org/officeDocument/2006/relationships/image" Target="../media/image89.jpeg"/><Relationship Id="rId12" Type="http://schemas.openxmlformats.org/officeDocument/2006/relationships/image" Target="../media/image9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microsoft.com/office/2007/relationships/hdphoto" Target="../media/hdphoto3.wdp"/><Relationship Id="rId5" Type="http://schemas.openxmlformats.org/officeDocument/2006/relationships/image" Target="../media/image87.png"/><Relationship Id="rId15" Type="http://schemas.microsoft.com/office/2007/relationships/hdphoto" Target="../media/hdphoto5.wdp"/><Relationship Id="rId10" Type="http://schemas.openxmlformats.org/officeDocument/2006/relationships/image" Target="../media/image91.jpeg"/><Relationship Id="rId4" Type="http://schemas.openxmlformats.org/officeDocument/2006/relationships/image" Target="../media/image86.png"/><Relationship Id="rId9" Type="http://schemas.microsoft.com/office/2007/relationships/hdphoto" Target="../media/hdphoto2.wdp"/><Relationship Id="rId1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microsoft.com/office/2007/relationships/hdphoto" Target="../media/hdphoto7.wdp"/><Relationship Id="rId3" Type="http://schemas.openxmlformats.org/officeDocument/2006/relationships/image" Target="../media/image82.png"/><Relationship Id="rId7" Type="http://schemas.openxmlformats.org/officeDocument/2006/relationships/image" Target="../media/image89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microsoft.com/office/2007/relationships/hdphoto" Target="../media/hdphoto6.wdp"/><Relationship Id="rId5" Type="http://schemas.openxmlformats.org/officeDocument/2006/relationships/image" Target="../media/image87.png"/><Relationship Id="rId15" Type="http://schemas.microsoft.com/office/2007/relationships/hdphoto" Target="../media/hdphoto8.wdp"/><Relationship Id="rId10" Type="http://schemas.openxmlformats.org/officeDocument/2006/relationships/image" Target="../media/image94.jpeg"/><Relationship Id="rId4" Type="http://schemas.openxmlformats.org/officeDocument/2006/relationships/image" Target="../media/image86.png"/><Relationship Id="rId9" Type="http://schemas.microsoft.com/office/2007/relationships/hdphoto" Target="../media/hdphoto5.wdp"/><Relationship Id="rId1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8.png"/><Relationship Id="rId7" Type="http://schemas.openxmlformats.org/officeDocument/2006/relationships/image" Target="../media/image12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72BE2-DAC9-A743-8F3C-19826940F3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62000" y="685800"/>
            <a:ext cx="7620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5464" y="1676400"/>
            <a:ext cx="7689273" cy="990600"/>
          </a:xfrm>
        </p:spPr>
        <p:txBody>
          <a:bodyPr/>
          <a:lstStyle/>
          <a:p>
            <a:pPr algn="ctr"/>
            <a:r>
              <a:rPr lang="en-US" b="1" dirty="0"/>
              <a:t>Sources of Error in Quantitative MRI (</a:t>
            </a:r>
            <a:r>
              <a:rPr lang="en-US" b="1" dirty="0" err="1"/>
              <a:t>qMRI</a:t>
            </a:r>
            <a:r>
              <a:rPr lang="en-US" b="1" dirty="0"/>
              <a:t>) Parameter Estimation </a:t>
            </a:r>
            <a:br>
              <a:rPr lang="en-US" b="1" dirty="0"/>
            </a:br>
            <a:r>
              <a:rPr lang="en-US" sz="2400" b="1" dirty="0"/>
              <a:t>A Signal Processing Perspective</a:t>
            </a:r>
            <a:endParaRPr lang="en-US" sz="11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177" y="2962656"/>
            <a:ext cx="6819623" cy="685800"/>
          </a:xfrm>
        </p:spPr>
        <p:txBody>
          <a:bodyPr/>
          <a:lstStyle/>
          <a:p>
            <a:pPr algn="ctr"/>
            <a:r>
              <a:rPr lang="en-US" sz="2400" b="1" dirty="0"/>
              <a:t>Joshua D. Trzasko, Ph.D.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351400"/>
            <a:ext cx="8153400" cy="694944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>
            <a:lvl1pPr lvl="0" indent="0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itchFamily="34" charset="0"/>
              <a:buNone/>
              <a:defRPr lang="en-US" smtClean="0">
                <a:solidFill>
                  <a:schemeClr val="accent5"/>
                </a:solidFill>
              </a:defRPr>
            </a:lvl1pPr>
            <a:lvl2pPr marL="8001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20000"/>
              <a:buFont typeface="Arial" pitchFamily="34" charset="0"/>
              <a:buChar char="•"/>
              <a:defRPr lang="en-US" sz="2800" smtClean="0"/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dirty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Assistant Professor of Radiology and Biomedical Engineering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Associate Consultant - Department of Radiology (Medical Physics)</a:t>
            </a:r>
            <a:r>
              <a:rPr lang="mr-I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Mayo Clinic, Rochester, MN, USA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6565" y="4562856"/>
            <a:ext cx="6853347" cy="694944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>
            <a:lvl1pPr lvl="0" indent="0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itchFamily="34" charset="0"/>
              <a:buNone/>
              <a:defRPr lang="en-US" smtClean="0">
                <a:solidFill>
                  <a:schemeClr val="accent5"/>
                </a:solidFill>
              </a:defRPr>
            </a:lvl1pPr>
            <a:lvl2pPr marL="8001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20000"/>
              <a:buFont typeface="Arial" pitchFamily="34" charset="0"/>
              <a:buChar char="•"/>
              <a:defRPr lang="en-US" sz="2800" smtClean="0"/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dirty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ISMRM Virtual Meeting - Quantitative MR Study Group</a:t>
            </a:r>
          </a:p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September 2018</a:t>
            </a:r>
          </a:p>
        </p:txBody>
      </p:sp>
    </p:spTree>
    <p:extLst>
      <p:ext uri="{BB962C8B-B14F-4D97-AF65-F5344CB8AC3E}">
        <p14:creationId xmlns:p14="http://schemas.microsoft.com/office/powerpoint/2010/main" val="382406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</a:t>
            </a:r>
            <a:r>
              <a:rPr lang="en-US" dirty="0" err="1"/>
              <a:t>qMRI</a:t>
            </a:r>
            <a:r>
              <a:rPr lang="en-US" dirty="0"/>
              <a:t> Data Processed?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FDF54-B80F-8642-A6CC-543CB88730F8}"/>
              </a:ext>
            </a:extLst>
          </p:cNvPr>
          <p:cNvSpPr txBox="1"/>
          <p:nvPr/>
        </p:nvSpPr>
        <p:spPr>
          <a:xfrm>
            <a:off x="658368" y="943854"/>
            <a:ext cx="782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qMRI</a:t>
            </a:r>
            <a:r>
              <a:rPr lang="en-US" dirty="0"/>
              <a:t> data is typically processed by: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99C810-F526-FA41-8544-1EC0111F25D4}"/>
              </a:ext>
            </a:extLst>
          </p:cNvPr>
          <p:cNvGrpSpPr/>
          <p:nvPr/>
        </p:nvGrpSpPr>
        <p:grpSpPr>
          <a:xfrm>
            <a:off x="420298" y="2822563"/>
            <a:ext cx="2815391" cy="1876928"/>
            <a:chOff x="526186" y="2645545"/>
            <a:chExt cx="4122014" cy="2748010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D7F4CF02-9BDC-D54A-869A-82D01117264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191" y="2645545"/>
              <a:ext cx="1374005" cy="1374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F693B415-1FFF-954F-A3D9-DBA6D291413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195" y="2645545"/>
              <a:ext cx="1374005" cy="1374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896BD864-9473-674C-8793-F133358953A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190" y="4019550"/>
              <a:ext cx="1374005" cy="1374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8" name="Picture 11">
              <a:extLst>
                <a:ext uri="{FF2B5EF4-FFF2-40B4-BE49-F238E27FC236}">
                  <a16:creationId xmlns:a16="http://schemas.microsoft.com/office/drawing/2014/main" id="{3759E7A7-43F1-B64C-9395-D5EC48D6434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195" y="4019550"/>
              <a:ext cx="1374005" cy="1374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47A15679-AEC5-1C4B-9E45-B1AF36DCBEE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86" y="2645545"/>
              <a:ext cx="1374005" cy="1374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D787CAAF-B8D3-964D-B09D-46480905EC8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86" y="4019550"/>
              <a:ext cx="1374005" cy="1374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00DFAE0B-A0C3-4640-9C1C-58C22B05B1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2380257" y="3435717"/>
              <a:ext cx="69177" cy="67984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rgbClr val="66FF33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48695645-DC97-C742-B992-2DCB26252B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1006253" y="3435717"/>
              <a:ext cx="69177" cy="67984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rgbClr val="66FF33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0924128C-19B7-E545-85E9-36FAF00065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3754262" y="3435717"/>
              <a:ext cx="69177" cy="67984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rgbClr val="66FF33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B79C31EE-E831-9E41-88A8-DA626F2185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2380257" y="4809722"/>
              <a:ext cx="69177" cy="67984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rgbClr val="66FF33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471A50EF-BAC7-FD41-B2D2-0A96E0F1A5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1006252" y="4809722"/>
              <a:ext cx="69177" cy="67984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rgbClr val="66FF33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A68C0F94-5DD9-D74C-8860-530FACD029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3754261" y="4809722"/>
              <a:ext cx="69177" cy="67984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rgbClr val="66FF33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TextBox 1">
              <a:extLst>
                <a:ext uri="{FF2B5EF4-FFF2-40B4-BE49-F238E27FC236}">
                  <a16:creationId xmlns:a16="http://schemas.microsoft.com/office/drawing/2014/main" id="{ABCAAC4D-960C-1545-B577-22E46CA490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186" y="2645545"/>
              <a:ext cx="244506" cy="19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5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8A85F90B-E2A5-754C-B746-4457911E91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0191" y="2655087"/>
              <a:ext cx="301757" cy="19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10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39" name="TextBox 22">
              <a:extLst>
                <a:ext uri="{FF2B5EF4-FFF2-40B4-BE49-F238E27FC236}">
                  <a16:creationId xmlns:a16="http://schemas.microsoft.com/office/drawing/2014/main" id="{CA51AFFE-B5F4-A348-A272-8EDA647D3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4195" y="2645545"/>
              <a:ext cx="301757" cy="19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15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0" name="TextBox 23">
              <a:extLst>
                <a:ext uri="{FF2B5EF4-FFF2-40B4-BE49-F238E27FC236}">
                  <a16:creationId xmlns:a16="http://schemas.microsoft.com/office/drawing/2014/main" id="{8EFC4243-9721-7F48-A421-9DBF24823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186" y="4019550"/>
              <a:ext cx="301757" cy="19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20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1" name="TextBox 24">
              <a:extLst>
                <a:ext uri="{FF2B5EF4-FFF2-40B4-BE49-F238E27FC236}">
                  <a16:creationId xmlns:a16="http://schemas.microsoft.com/office/drawing/2014/main" id="{E81751E5-4FE3-9940-B979-A7843704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0190" y="4029092"/>
              <a:ext cx="301757" cy="19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25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2" name="TextBox 25">
              <a:extLst>
                <a:ext uri="{FF2B5EF4-FFF2-40B4-BE49-F238E27FC236}">
                  <a16:creationId xmlns:a16="http://schemas.microsoft.com/office/drawing/2014/main" id="{629B7F3E-516F-ED4D-8B16-3AC36DDA7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4195" y="4019550"/>
              <a:ext cx="301757" cy="19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30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</p:grpSp>
      <p:sp>
        <p:nvSpPr>
          <p:cNvPr id="43" name="Right Arrow 42">
            <a:extLst>
              <a:ext uri="{FF2B5EF4-FFF2-40B4-BE49-F238E27FC236}">
                <a16:creationId xmlns:a16="http://schemas.microsoft.com/office/drawing/2014/main" id="{85AB0A70-25E5-C447-812D-028634D2730C}"/>
              </a:ext>
            </a:extLst>
          </p:cNvPr>
          <p:cNvSpPr/>
          <p:nvPr/>
        </p:nvSpPr>
        <p:spPr bwMode="auto">
          <a:xfrm>
            <a:off x="3341296" y="3486014"/>
            <a:ext cx="508335" cy="468411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44" name="Picture 58">
            <a:extLst>
              <a:ext uri="{FF2B5EF4-FFF2-40B4-BE49-F238E27FC236}">
                <a16:creationId xmlns:a16="http://schemas.microsoft.com/office/drawing/2014/main" id="{5DC7D1F1-0FD0-904C-BE3C-464C30E8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41" y="2642091"/>
            <a:ext cx="2232757" cy="223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" name="Right Arrow 44">
            <a:extLst>
              <a:ext uri="{FF2B5EF4-FFF2-40B4-BE49-F238E27FC236}">
                <a16:creationId xmlns:a16="http://schemas.microsoft.com/office/drawing/2014/main" id="{8C2D4029-6597-5E47-A05D-916D9BC6D89F}"/>
              </a:ext>
            </a:extLst>
          </p:cNvPr>
          <p:cNvSpPr/>
          <p:nvPr/>
        </p:nvSpPr>
        <p:spPr bwMode="auto">
          <a:xfrm>
            <a:off x="6084163" y="3480291"/>
            <a:ext cx="508335" cy="468411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46" name="Picture 34">
            <a:extLst>
              <a:ext uri="{FF2B5EF4-FFF2-40B4-BE49-F238E27FC236}">
                <a16:creationId xmlns:a16="http://schemas.microsoft.com/office/drawing/2014/main" id="{C1979764-2FC3-4042-9417-C5BE2095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90" y="2642091"/>
            <a:ext cx="2234708" cy="223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AFE796-198E-D846-991F-EADD769EC28D}"/>
              </a:ext>
            </a:extLst>
          </p:cNvPr>
          <p:cNvSpPr txBox="1"/>
          <p:nvPr/>
        </p:nvSpPr>
        <p:spPr>
          <a:xfrm>
            <a:off x="950863" y="1342072"/>
            <a:ext cx="6669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Forming a signal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Identify known vs. unknown variables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Defining a fitting strategy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Evaluating performance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A44271-8731-B948-A012-D2115424B787}"/>
              </a:ext>
            </a:extLst>
          </p:cNvPr>
          <p:cNvCxnSpPr/>
          <p:nvPr/>
        </p:nvCxnSpPr>
        <p:spPr>
          <a:xfrm>
            <a:off x="228600" y="4953000"/>
            <a:ext cx="8649898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ight Arrow 48">
            <a:extLst>
              <a:ext uri="{FF2B5EF4-FFF2-40B4-BE49-F238E27FC236}">
                <a16:creationId xmlns:a16="http://schemas.microsoft.com/office/drawing/2014/main" id="{A172A90D-6FC3-5F42-B221-31D631EFBC51}"/>
              </a:ext>
            </a:extLst>
          </p:cNvPr>
          <p:cNvSpPr/>
          <p:nvPr/>
        </p:nvSpPr>
        <p:spPr bwMode="auto">
          <a:xfrm>
            <a:off x="3593401" y="5321634"/>
            <a:ext cx="508335" cy="468411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9E97C10-086B-4243-A55C-0F715FCD3777}"/>
                  </a:ext>
                </a:extLst>
              </p:cNvPr>
              <p:cNvSpPr txBox="1"/>
              <p:nvPr/>
            </p:nvSpPr>
            <p:spPr>
              <a:xfrm>
                <a:off x="258012" y="5244281"/>
                <a:ext cx="3163815" cy="6231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𝑇𝑅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𝑇𝑅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9E97C10-086B-4243-A55C-0F715FCD3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12" y="5244281"/>
                <a:ext cx="3163815" cy="623119"/>
              </a:xfrm>
              <a:prstGeom prst="rect">
                <a:avLst/>
              </a:prstGeom>
              <a:blipFill>
                <a:blip r:embed="rId10"/>
                <a:stretch>
                  <a:fillRect l="-400" r="-12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8F3BD3C-36F9-DE4B-817D-72301B48A78A}"/>
                  </a:ext>
                </a:extLst>
              </p:cNvPr>
              <p:cNvSpPr txBox="1"/>
              <p:nvPr/>
            </p:nvSpPr>
            <p:spPr>
              <a:xfrm>
                <a:off x="4272173" y="5206510"/>
                <a:ext cx="4606325" cy="689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</m:sSub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f>
                                                <m:fPr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func>
                                                    <m:funcPr>
                                                      <m:ctrlPr>
                                                        <a:rPr lang="en-US" sz="1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20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sin</m:t>
                                                      </m:r>
                                                    </m:fName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𝛼</m:t>
                                                          </m:r>
                                                          <m:d>
                                                            <m:dPr>
                                                              <m:begChr m:val="["/>
                                                              <m:endChr m:val="]"/>
                                                              <m:ctrlP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𝑡</m:t>
                                                              </m:r>
                                                            </m:e>
                                                          </m:d>
                                                          <m:sSubSup>
                                                            <m:sSubSupPr>
                                                              <m:ctrlP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SupPr>
                                                            <m:e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𝐵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1</m:t>
                                                              </m:r>
                                                            </m:sub>
                                                            <m:sup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+</m:t>
                                                              </m:r>
                                                            </m:sup>
                                                          </m:sSubSup>
                                                        </m:e>
                                                      </m:d>
                                                    </m:e>
                                                  </m:func>
                                                  <m:d>
                                                    <m:dPr>
                                                      <m:ctrlPr>
                                                        <a:rPr lang="en-US" sz="12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1−</m:t>
                                                      </m:r>
                                                      <m:func>
                                                        <m:funcPr>
                                                          <m:ctrlPr>
                                                            <a:rPr lang="en-US" sz="1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funcPr>
                                                        <m:fName>
                                                          <m:r>
                                                            <m:rPr>
                                                              <m:sty m:val="p"/>
                                                            </m:rPr>
                                                            <a:rPr lang="en-US" sz="120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exp</m:t>
                                                          </m:r>
                                                        </m:fName>
                                                        <m:e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−</m:t>
                                                              </m:r>
                                                              <m:f>
                                                                <m:fPr>
                                                                  <m:ctrlPr>
                                                                    <a:rPr lang="en-US" sz="12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fPr>
                                                                <m:num>
                                                                  <m:r>
                                                                    <a:rPr lang="en-US" sz="12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𝑇𝑅</m:t>
                                                                  </m:r>
                                                                </m:num>
                                                                <m:den>
                                                                  <m:r>
                                                                    <a:rPr lang="en-US" sz="12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𝑇</m:t>
                                                                  </m:r>
                                                                  <m:r>
                                                                    <a:rPr lang="en-US" sz="12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1</m:t>
                                                                  </m:r>
                                                                </m:den>
                                                              </m:f>
                                                            </m:e>
                                                          </m:d>
                                                        </m:e>
                                                      </m:func>
                                                    </m:e>
                                                  </m:d>
                                                </m:num>
                                                <m:den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1−</m:t>
                                                  </m:r>
                                                  <m:func>
                                                    <m:funcPr>
                                                      <m:ctrlPr>
                                                        <a:rPr lang="en-US" sz="1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20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fName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𝛼</m:t>
                                                          </m:r>
                                                          <m:d>
                                                            <m:dPr>
                                                              <m:begChr m:val="["/>
                                                              <m:endChr m:val="]"/>
                                                              <m:ctrlP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𝑡</m:t>
                                                              </m:r>
                                                            </m:e>
                                                          </m:d>
                                                          <m:sSubSup>
                                                            <m:sSubSupPr>
                                                              <m:ctrlP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SupPr>
                                                            <m:e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𝐵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1</m:t>
                                                              </m:r>
                                                            </m:sub>
                                                            <m:sup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+</m:t>
                                                              </m:r>
                                                            </m:sup>
                                                          </m:sSubSup>
                                                        </m:e>
                                                      </m:d>
                                                    </m:e>
                                                  </m:func>
                                                  <m:func>
                                                    <m:funcPr>
                                                      <m:ctrlPr>
                                                        <a:rPr lang="en-US" sz="1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20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exp</m:t>
                                                      </m:r>
                                                    </m:fName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−</m:t>
                                                          </m:r>
                                                          <m:f>
                                                            <m:fPr>
                                                              <m:ctrlP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fPr>
                                                            <m:num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𝑇𝑅</m:t>
                                                              </m:r>
                                                            </m:num>
                                                            <m:den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𝑇</m:t>
                                                              </m:r>
                                                              <m:r>
                                                                <a:rPr lang="en-US" sz="12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1</m:t>
                                                              </m:r>
                                                            </m:den>
                                                          </m:f>
                                                        </m:e>
                                                      </m:d>
                                                    </m:e>
                                                  </m:func>
                                                </m:den>
                                              </m:f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begChr m:val="["/>
                                                  <m:endChr m:val="]"/>
                                                  <m:ctrlP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m:rPr>
                                          <m:nor/>
                                        </m:rPr>
                                        <a:rPr lang="en-US" sz="1200" dirty="0"/>
                                        <m:t> </m:t>
                                      </m:r>
                                    </m:e>
                                  </m:nary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8F3BD3C-36F9-DE4B-817D-72301B48A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173" y="5206510"/>
                <a:ext cx="4606325" cy="689997"/>
              </a:xfrm>
              <a:prstGeom prst="rect">
                <a:avLst/>
              </a:prstGeom>
              <a:blipFill>
                <a:blip r:embed="rId11"/>
                <a:stretch>
                  <a:fillRect l="-275" t="-74545" b="-1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65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Quantitative MRI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qMRI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)?</a:t>
            </a:r>
          </a:p>
          <a:p>
            <a:r>
              <a:rPr lang="en-US" dirty="0" err="1"/>
              <a:t>qMRI</a:t>
            </a:r>
            <a:r>
              <a:rPr lang="en-US" dirty="0"/>
              <a:t>: a Signal Processing Perspective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Sources of Error in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qMRI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Noise Model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Signal Model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Fitting Strategy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 and 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59756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of Being Quantitative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FDF54-B80F-8642-A6CC-543CB88730F8}"/>
              </a:ext>
            </a:extLst>
          </p:cNvPr>
          <p:cNvSpPr txBox="1"/>
          <p:nvPr/>
        </p:nvSpPr>
        <p:spPr>
          <a:xfrm>
            <a:off x="658367" y="943854"/>
            <a:ext cx="812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Acquisition settings aside, there will be </a:t>
            </a:r>
            <a:r>
              <a:rPr lang="en-US" u="sng" dirty="0"/>
              <a:t>different ways</a:t>
            </a:r>
            <a:r>
              <a:rPr lang="en-US" dirty="0"/>
              <a:t> in which parameters can be </a:t>
            </a:r>
            <a:r>
              <a:rPr lang="en-US" u="sng" dirty="0"/>
              <a:t>estimated</a:t>
            </a:r>
            <a:r>
              <a:rPr lang="en-US" dirty="0"/>
              <a:t> from </a:t>
            </a:r>
            <a:r>
              <a:rPr lang="en-US" dirty="0" err="1"/>
              <a:t>qMRI</a:t>
            </a:r>
            <a:r>
              <a:rPr lang="en-US" dirty="0"/>
              <a:t> data sets – how do we know which is the “best”?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69ACDB-18B5-F349-BAF6-BA2D2604BA47}"/>
              </a:ext>
            </a:extLst>
          </p:cNvPr>
          <p:cNvGrpSpPr/>
          <p:nvPr/>
        </p:nvGrpSpPr>
        <p:grpSpPr>
          <a:xfrm>
            <a:off x="902527" y="1752600"/>
            <a:ext cx="7382538" cy="3520440"/>
            <a:chOff x="1371600" y="2306964"/>
            <a:chExt cx="6711398" cy="3200400"/>
          </a:xfrm>
        </p:grpSpPr>
        <p:pic>
          <p:nvPicPr>
            <p:cNvPr id="54" name="Picture 5">
              <a:extLst>
                <a:ext uri="{FF2B5EF4-FFF2-40B4-BE49-F238E27FC236}">
                  <a16:creationId xmlns:a16="http://schemas.microsoft.com/office/drawing/2014/main" id="{2EC2C48B-4A5C-BF42-9E82-53979DA12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2306964"/>
              <a:ext cx="3200400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5" name="Picture 7">
              <a:extLst>
                <a:ext uri="{FF2B5EF4-FFF2-40B4-BE49-F238E27FC236}">
                  <a16:creationId xmlns:a16="http://schemas.microsoft.com/office/drawing/2014/main" id="{AEA3B529-B354-7C4F-9653-FF12D3409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2751590"/>
              <a:ext cx="1511405" cy="151140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6" name="Picture 5">
              <a:extLst>
                <a:ext uri="{FF2B5EF4-FFF2-40B4-BE49-F238E27FC236}">
                  <a16:creationId xmlns:a16="http://schemas.microsoft.com/office/drawing/2014/main" id="{0EEFC189-3985-4149-8E3E-3E0AD5053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2598" y="2306964"/>
              <a:ext cx="3200400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id="{F8C51510-25FF-C04F-ABCD-0AAE3F08F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751590"/>
              <a:ext cx="1511405" cy="151140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2BE6231-D6E4-2A48-953C-48A59B32C6D3}"/>
                </a:ext>
              </a:extLst>
            </p:cNvPr>
            <p:cNvCxnSpPr/>
            <p:nvPr/>
          </p:nvCxnSpPr>
          <p:spPr>
            <a:xfrm>
              <a:off x="4038600" y="3657600"/>
              <a:ext cx="1676400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514E2A-339E-EA4E-A164-C79CE0AAE729}"/>
                </a:ext>
              </a:extLst>
            </p:cNvPr>
            <p:cNvSpPr txBox="1"/>
            <p:nvPr/>
          </p:nvSpPr>
          <p:spPr>
            <a:xfrm>
              <a:off x="4430394" y="2653328"/>
              <a:ext cx="618945" cy="992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?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415A8E-534D-AE4F-B955-D714FB3A9728}"/>
              </a:ext>
            </a:extLst>
          </p:cNvPr>
          <p:cNvSpPr txBox="1"/>
          <p:nvPr/>
        </p:nvSpPr>
        <p:spPr>
          <a:xfrm>
            <a:off x="709422" y="4892759"/>
            <a:ext cx="352044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T1 Map - Method 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22766F-B1CD-4044-8060-2F5AFDAAF92D}"/>
              </a:ext>
            </a:extLst>
          </p:cNvPr>
          <p:cNvSpPr txBox="1"/>
          <p:nvPr/>
        </p:nvSpPr>
        <p:spPr>
          <a:xfrm>
            <a:off x="4957730" y="4876800"/>
            <a:ext cx="352044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T1 Map - Method 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18BDAE-7475-BA47-87A0-0FB4A8363991}"/>
              </a:ext>
            </a:extLst>
          </p:cNvPr>
          <p:cNvSpPr txBox="1"/>
          <p:nvPr/>
        </p:nvSpPr>
        <p:spPr>
          <a:xfrm>
            <a:off x="507336" y="5435455"/>
            <a:ext cx="812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fully answer this question, we must first </a:t>
            </a:r>
            <a:r>
              <a:rPr lang="en-US" u="sng" dirty="0"/>
              <a:t>understand</a:t>
            </a:r>
            <a:r>
              <a:rPr lang="en-US" dirty="0"/>
              <a:t> why </a:t>
            </a:r>
            <a:r>
              <a:rPr lang="en-US" u="sng" dirty="0"/>
              <a:t>different methods</a:t>
            </a:r>
            <a:r>
              <a:rPr lang="en-US" dirty="0"/>
              <a:t> yield (sometimes significantly) </a:t>
            </a:r>
            <a:r>
              <a:rPr lang="en-US" u="sng" dirty="0"/>
              <a:t>different results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38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Sources of Error in </a:t>
            </a:r>
            <a:r>
              <a:rPr lang="en-US" dirty="0" err="1"/>
              <a:t>qMRI</a:t>
            </a:r>
            <a:r>
              <a:rPr lang="en-US" dirty="0"/>
              <a:t> Data 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FDF54-B80F-8642-A6CC-543CB88730F8}"/>
              </a:ext>
            </a:extLst>
          </p:cNvPr>
          <p:cNvSpPr txBox="1"/>
          <p:nvPr/>
        </p:nvSpPr>
        <p:spPr>
          <a:xfrm>
            <a:off x="658367" y="943854"/>
            <a:ext cx="8129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qMRI</a:t>
            </a:r>
            <a:r>
              <a:rPr lang="en-US" dirty="0"/>
              <a:t> processing methods each rely on different </a:t>
            </a:r>
            <a:r>
              <a:rPr lang="en-US" u="sng" dirty="0"/>
              <a:t>assumptions</a:t>
            </a:r>
            <a:r>
              <a:rPr lang="en-US" dirty="0"/>
              <a:t> about the data and/or fitting method.  If these assumptions are </a:t>
            </a:r>
            <a:r>
              <a:rPr lang="en-US" u="sng" dirty="0"/>
              <a:t>violated</a:t>
            </a:r>
            <a:r>
              <a:rPr lang="en-US" dirty="0"/>
              <a:t>, </a:t>
            </a:r>
            <a:r>
              <a:rPr lang="en-US" u="sng" dirty="0"/>
              <a:t>errors</a:t>
            </a:r>
            <a:r>
              <a:rPr lang="en-US" dirty="0"/>
              <a:t> will form in the parameter estimates.  Common error sources include: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C05784-22D2-8E4D-9820-FAAE055F5F08}"/>
              </a:ext>
            </a:extLst>
          </p:cNvPr>
          <p:cNvSpPr txBox="1"/>
          <p:nvPr/>
        </p:nvSpPr>
        <p:spPr>
          <a:xfrm>
            <a:off x="950863" y="1847671"/>
            <a:ext cx="6669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Incomplete/inaccurate noise model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Incomplete/inaccurate signal model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Unstable fitting strategy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Insufficient data diversity*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FAC501-9D41-4246-8C3A-15583B9A0624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7187" t="7617" r="15104" b="13216"/>
          <a:stretch/>
        </p:blipFill>
        <p:spPr>
          <a:xfrm>
            <a:off x="4053840" y="3200400"/>
            <a:ext cx="2194560" cy="25603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D17318-7F06-AD45-86A2-09FC092E256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7187" t="7617" r="15104" b="14258"/>
          <a:stretch/>
        </p:blipFill>
        <p:spPr>
          <a:xfrm>
            <a:off x="548640" y="3203028"/>
            <a:ext cx="2194560" cy="2560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6B8433-FB4A-B343-A667-C665E5D1AF72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7187" t="7617" r="15104" b="14258"/>
          <a:stretch/>
        </p:blipFill>
        <p:spPr>
          <a:xfrm>
            <a:off x="6416040" y="3200400"/>
            <a:ext cx="2194560" cy="2560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A8ADA6-DC56-3947-B6A9-778E003F1702}"/>
              </a:ext>
            </a:extLst>
          </p:cNvPr>
          <p:cNvSpPr txBox="1"/>
          <p:nvPr/>
        </p:nvSpPr>
        <p:spPr>
          <a:xfrm>
            <a:off x="2932837" y="4017053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vs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BF7524-18F6-2541-BA32-C604E0AAF667}"/>
              </a:ext>
            </a:extLst>
          </p:cNvPr>
          <p:cNvSpPr txBox="1"/>
          <p:nvPr/>
        </p:nvSpPr>
        <p:spPr>
          <a:xfrm>
            <a:off x="345760" y="5715000"/>
            <a:ext cx="262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R1 Map (w/o B1+ Correction)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6E32F6-0DCF-5B43-B860-4A9F5B1B0FA9}"/>
              </a:ext>
            </a:extLst>
          </p:cNvPr>
          <p:cNvSpPr txBox="1"/>
          <p:nvPr/>
        </p:nvSpPr>
        <p:spPr>
          <a:xfrm>
            <a:off x="4713547" y="5715000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B1+ Map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1EE6D4-CEFD-694E-B7D9-5C75A1E5CE2D}"/>
              </a:ext>
            </a:extLst>
          </p:cNvPr>
          <p:cNvSpPr txBox="1"/>
          <p:nvPr/>
        </p:nvSpPr>
        <p:spPr>
          <a:xfrm>
            <a:off x="6196272" y="5715000"/>
            <a:ext cx="2517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R1 Map (w/ B1+ Correction)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06963-7DAC-144B-9B49-7130BB50DD0F}"/>
              </a:ext>
            </a:extLst>
          </p:cNvPr>
          <p:cNvSpPr/>
          <p:nvPr/>
        </p:nvSpPr>
        <p:spPr>
          <a:xfrm>
            <a:off x="76200" y="6400800"/>
            <a:ext cx="24689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*Will not be covered in detail here</a:t>
            </a:r>
          </a:p>
        </p:txBody>
      </p:sp>
    </p:spTree>
    <p:extLst>
      <p:ext uri="{BB962C8B-B14F-4D97-AF65-F5344CB8AC3E}">
        <p14:creationId xmlns:p14="http://schemas.microsoft.com/office/powerpoint/2010/main" val="59706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 err="1"/>
              <a:t>qMRI</a:t>
            </a:r>
            <a:r>
              <a:rPr lang="en-US" dirty="0"/>
              <a:t> Processing is a Model Fitting Problem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FDF54-B80F-8642-A6CC-543CB88730F8}"/>
              </a:ext>
            </a:extLst>
          </p:cNvPr>
          <p:cNvSpPr txBox="1"/>
          <p:nvPr/>
        </p:nvSpPr>
        <p:spPr>
          <a:xfrm>
            <a:off x="658367" y="943854"/>
            <a:ext cx="8129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qMRI</a:t>
            </a:r>
            <a:r>
              <a:rPr lang="en-US" dirty="0"/>
              <a:t> parameter estimation – like image reconstruction and artifact correction – is fundamentally a parametric </a:t>
            </a:r>
            <a:r>
              <a:rPr lang="en-US" u="sng" dirty="0"/>
              <a:t>model fitting problem</a:t>
            </a:r>
            <a:r>
              <a:rPr lang="en-US" dirty="0"/>
              <a:t>.  As such, established </a:t>
            </a:r>
            <a:r>
              <a:rPr lang="en-US" u="sng" dirty="0"/>
              <a:t>statistical signal processing</a:t>
            </a:r>
            <a:r>
              <a:rPr lang="en-US" dirty="0"/>
              <a:t> tools can be used to both develop and rigorously characterize/optimize </a:t>
            </a:r>
            <a:r>
              <a:rPr lang="en-US" dirty="0" err="1"/>
              <a:t>qMRI</a:t>
            </a:r>
            <a:r>
              <a:rPr lang="en-US" dirty="0"/>
              <a:t> method performance.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06DF74-EE8A-5743-B54C-26280E4B0C58}"/>
              </a:ext>
            </a:extLst>
          </p:cNvPr>
          <p:cNvSpPr/>
          <p:nvPr/>
        </p:nvSpPr>
        <p:spPr>
          <a:xfrm>
            <a:off x="457200" y="2362200"/>
            <a:ext cx="3463636" cy="346363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Reconstruction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624E2D-F1A5-394F-A95B-EA26DFB0EB13}"/>
              </a:ext>
            </a:extLst>
          </p:cNvPr>
          <p:cNvSpPr/>
          <p:nvPr/>
        </p:nvSpPr>
        <p:spPr>
          <a:xfrm>
            <a:off x="1570305" y="4337831"/>
            <a:ext cx="1249095" cy="124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qMRI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AC975C-AAA6-5242-9C93-1C5BF5AE4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5" t="4628" r="15720" b="6540"/>
          <a:stretch/>
        </p:blipFill>
        <p:spPr>
          <a:xfrm>
            <a:off x="5029200" y="2365623"/>
            <a:ext cx="3521364" cy="3449903"/>
          </a:xfrm>
          <a:prstGeom prst="rect">
            <a:avLst/>
          </a:prstGeom>
        </p:spPr>
      </p:pic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310D933F-4630-A14E-B6E6-385E5B2AF75C}"/>
              </a:ext>
            </a:extLst>
          </p:cNvPr>
          <p:cNvSpPr/>
          <p:nvPr/>
        </p:nvSpPr>
        <p:spPr>
          <a:xfrm>
            <a:off x="4038600" y="3858166"/>
            <a:ext cx="916004" cy="572502"/>
          </a:xfrm>
          <a:prstGeom prst="leftRightArrow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47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8257032" cy="838200"/>
          </a:xfrm>
        </p:spPr>
        <p:txBody>
          <a:bodyPr/>
          <a:lstStyle/>
          <a:p>
            <a:r>
              <a:rPr lang="en-US" dirty="0"/>
              <a:t>Key Tools for </a:t>
            </a:r>
            <a:r>
              <a:rPr lang="en-US" dirty="0" err="1"/>
              <a:t>qMRI</a:t>
            </a:r>
            <a:r>
              <a:rPr lang="en-US" dirty="0"/>
              <a:t> Parameter </a:t>
            </a:r>
            <a:r>
              <a:rPr lang="en-US" dirty="0" err="1"/>
              <a:t>Estimationr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1415"/>
          <a:stretch/>
        </p:blipFill>
        <p:spPr>
          <a:xfrm>
            <a:off x="1045438" y="1093001"/>
            <a:ext cx="2903955" cy="249381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955608" y="864969"/>
            <a:ext cx="1279724" cy="645195"/>
          </a:xfrm>
          <a:prstGeom prst="wedgeRoundRectCallout">
            <a:avLst>
              <a:gd name="adj1" fmla="val -56301"/>
              <a:gd name="adj2" fmla="val 69676"/>
              <a:gd name="adj3" fmla="val 16667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Hey Ron, want to work together?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9868" t="1854" r="5913" b="3310"/>
          <a:stretch/>
        </p:blipFill>
        <p:spPr>
          <a:xfrm flipH="1">
            <a:off x="5008021" y="1093001"/>
            <a:ext cx="2907607" cy="2493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3867">
            <a:off x="5494374" y="2731997"/>
            <a:ext cx="682977" cy="9136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ounded Rectangular Callout 24"/>
          <p:cNvSpPr/>
          <p:nvPr/>
        </p:nvSpPr>
        <p:spPr>
          <a:xfrm>
            <a:off x="4708396" y="864969"/>
            <a:ext cx="1279724" cy="645195"/>
          </a:xfrm>
          <a:prstGeom prst="wedgeRoundRectCallout">
            <a:avLst>
              <a:gd name="adj1" fmla="val 61098"/>
              <a:gd name="adj2" fmla="val 70668"/>
              <a:gd name="adj3" fmla="val 16667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Sounds like a jolly good time, Felix!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8208" y="3581400"/>
            <a:ext cx="3200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00" i="1" dirty="0"/>
              <a:t>Felix Bloch, 1952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60608" y="3581400"/>
            <a:ext cx="3200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00" i="1" dirty="0"/>
              <a:t>Ronald Fisher, 1956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7ADD07-B84E-9E4A-8B88-2089ED315C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6092" y="3819793"/>
            <a:ext cx="2843829" cy="21328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ED6EED-6BF9-D045-90CD-1709AA728649}"/>
              </a:ext>
            </a:extLst>
          </p:cNvPr>
          <p:cNvSpPr txBox="1"/>
          <p:nvPr/>
        </p:nvSpPr>
        <p:spPr>
          <a:xfrm>
            <a:off x="4979816" y="5900142"/>
            <a:ext cx="3200400" cy="19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00" i="1" dirty="0"/>
              <a:t>George Dantzig, 2001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E869CC-CE86-E24E-AAF2-5F125E68A2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220">
            <a:off x="6321880" y="5118872"/>
            <a:ext cx="469857" cy="721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28DCA8-515D-004B-9DB6-D1E6A3990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63515">
            <a:off x="2441313" y="2519198"/>
            <a:ext cx="662172" cy="1030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C7ADFD2-A742-D14E-881C-C19295F86F3A}"/>
              </a:ext>
            </a:extLst>
          </p:cNvPr>
          <p:cNvSpPr/>
          <p:nvPr/>
        </p:nvSpPr>
        <p:spPr>
          <a:xfrm>
            <a:off x="7089242" y="3870103"/>
            <a:ext cx="1521358" cy="630124"/>
          </a:xfrm>
          <a:prstGeom prst="wedgeRoundRectCallout">
            <a:avLst>
              <a:gd name="adj1" fmla="val -51713"/>
              <a:gd name="adj2" fmla="val 79645"/>
              <a:gd name="adj3" fmla="val 16667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You’re probably going to need a little help….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CCF1F-6397-CB43-926C-3DA07520B47F}"/>
              </a:ext>
            </a:extLst>
          </p:cNvPr>
          <p:cNvSpPr txBox="1"/>
          <p:nvPr/>
        </p:nvSpPr>
        <p:spPr>
          <a:xfrm>
            <a:off x="609600" y="4419600"/>
            <a:ext cx="3833101" cy="9233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MR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Statistical Signal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Nonlinear Optimization Theory</a:t>
            </a:r>
          </a:p>
        </p:txBody>
      </p:sp>
    </p:spTree>
    <p:extLst>
      <p:ext uri="{BB962C8B-B14F-4D97-AF65-F5344CB8AC3E}">
        <p14:creationId xmlns:p14="http://schemas.microsoft.com/office/powerpoint/2010/main" val="57423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Introduction to Estimation Theory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FDF54-B80F-8642-A6CC-543CB88730F8}"/>
              </a:ext>
            </a:extLst>
          </p:cNvPr>
          <p:cNvSpPr txBox="1"/>
          <p:nvPr/>
        </p:nvSpPr>
        <p:spPr>
          <a:xfrm>
            <a:off x="658367" y="943854"/>
            <a:ext cx="82570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Calibri"/>
              </a:rPr>
              <a:t>Given a data set, </a:t>
            </a:r>
            <a:r>
              <a:rPr lang="en-US" i="1" dirty="0">
                <a:cs typeface="Calibri"/>
              </a:rPr>
              <a:t>g</a:t>
            </a:r>
            <a:r>
              <a:rPr lang="en-US" dirty="0">
                <a:cs typeface="Calibri"/>
              </a:rPr>
              <a:t>, parameter vector </a:t>
            </a:r>
            <a:r>
              <a:rPr lang="en-US" i="1" dirty="0" err="1">
                <a:cs typeface="Calibri"/>
              </a:rPr>
              <a:t>θ</a:t>
            </a:r>
            <a:r>
              <a:rPr lang="en-US" i="1" dirty="0">
                <a:cs typeface="Calibri"/>
              </a:rPr>
              <a:t>, </a:t>
            </a:r>
            <a:r>
              <a:rPr lang="en-US" dirty="0">
                <a:cs typeface="Calibri"/>
              </a:rPr>
              <a:t>and</a:t>
            </a:r>
            <a:r>
              <a:rPr lang="en-US" i="1" dirty="0">
                <a:cs typeface="Calibri"/>
              </a:rPr>
              <a:t> </a:t>
            </a:r>
            <a:r>
              <a:rPr lang="en-US" dirty="0">
                <a:cs typeface="Calibri"/>
              </a:rPr>
              <a:t>random variable model, </a:t>
            </a:r>
            <a:r>
              <a:rPr lang="en-US" i="1" dirty="0">
                <a:cs typeface="Calibri"/>
              </a:rPr>
              <a:t>A</a:t>
            </a:r>
            <a:r>
              <a:rPr lang="en-US" dirty="0">
                <a:cs typeface="Calibri"/>
              </a:rPr>
              <a:t>{}:</a:t>
            </a:r>
            <a:r>
              <a:rPr lang="en-US" i="1" dirty="0">
                <a:cs typeface="Calibri"/>
              </a:rPr>
              <a:t> </a:t>
            </a:r>
            <a:endParaRPr lang="en-US" dirty="0">
              <a:cs typeface="Calibri"/>
            </a:endParaRPr>
          </a:p>
          <a:p>
            <a:endParaRPr lang="en-US" i="1" dirty="0">
              <a:cs typeface="Calibri"/>
            </a:endParaRPr>
          </a:p>
          <a:p>
            <a:endParaRPr lang="en-US" i="1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our goal in </a:t>
            </a:r>
            <a:r>
              <a:rPr lang="en-US" dirty="0" err="1">
                <a:cs typeface="Calibri"/>
              </a:rPr>
              <a:t>qMRI</a:t>
            </a:r>
            <a:r>
              <a:rPr lang="en-US" dirty="0">
                <a:cs typeface="Calibri"/>
              </a:rPr>
              <a:t> is to design a </a:t>
            </a:r>
            <a:r>
              <a:rPr lang="en-US" u="sng" dirty="0">
                <a:cs typeface="Calibri"/>
              </a:rPr>
              <a:t>estimator</a:t>
            </a:r>
            <a:r>
              <a:rPr lang="en-US" dirty="0">
                <a:cs typeface="Calibri"/>
              </a:rPr>
              <a:t> (mathematical functional), </a:t>
            </a:r>
            <a:r>
              <a:rPr lang="en-US" i="1" dirty="0">
                <a:cs typeface="Calibri"/>
              </a:rPr>
              <a:t>H</a:t>
            </a:r>
            <a:r>
              <a:rPr lang="en-US" dirty="0">
                <a:cs typeface="Calibri"/>
              </a:rPr>
              <a:t>{}, that we will apply to the measured data, </a:t>
            </a:r>
            <a:r>
              <a:rPr lang="en-US" i="1" dirty="0">
                <a:cs typeface="Calibri"/>
              </a:rPr>
              <a:t>g</a:t>
            </a:r>
            <a:r>
              <a:rPr lang="en-US" dirty="0">
                <a:cs typeface="Calibri"/>
              </a:rPr>
              <a:t>, to obtain an </a:t>
            </a:r>
            <a:r>
              <a:rPr lang="en-US" u="sng" dirty="0">
                <a:cs typeface="Calibri"/>
              </a:rPr>
              <a:t>estimate</a:t>
            </a:r>
            <a:r>
              <a:rPr lang="en-US" dirty="0">
                <a:cs typeface="Calibri"/>
              </a:rPr>
              <a:t> of </a:t>
            </a:r>
            <a:r>
              <a:rPr lang="en-US" i="1" dirty="0" err="1">
                <a:cs typeface="Calibri"/>
              </a:rPr>
              <a:t>θ</a:t>
            </a:r>
            <a:r>
              <a:rPr lang="en-US" dirty="0">
                <a:cs typeface="Calibri"/>
              </a:rPr>
              <a:t>:  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We have total freedom in designing </a:t>
            </a:r>
            <a:r>
              <a:rPr lang="en-US" i="1" dirty="0">
                <a:cs typeface="Calibri"/>
              </a:rPr>
              <a:t>H</a:t>
            </a:r>
            <a:r>
              <a:rPr lang="en-US" dirty="0">
                <a:cs typeface="Calibri"/>
              </a:rPr>
              <a:t>{}; however, a useful estimator will have: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Reminder: since </a:t>
            </a:r>
            <a:r>
              <a:rPr lang="en-US" i="1" dirty="0">
                <a:cs typeface="Calibri"/>
              </a:rPr>
              <a:t>g</a:t>
            </a:r>
            <a:r>
              <a:rPr lang="en-US" dirty="0">
                <a:cs typeface="Calibri"/>
              </a:rPr>
              <a:t> is random, any estimate derived from it is itself random.  </a:t>
            </a:r>
            <a:endParaRPr lang="en-US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95644F7-5F69-1D41-9BDE-48A73CEA3DD9}"/>
              </a:ext>
            </a:extLst>
          </p:cNvPr>
          <p:cNvSpPr/>
          <p:nvPr/>
        </p:nvSpPr>
        <p:spPr bwMode="auto">
          <a:xfrm rot="16200000">
            <a:off x="2259986" y="4138477"/>
            <a:ext cx="304800" cy="1752600"/>
          </a:xfrm>
          <a:prstGeom prst="leftBrace">
            <a:avLst/>
          </a:prstGeom>
          <a:noFill/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E149A15A-CD7C-F244-BCDD-B13B4016A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218" y="5102422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  <a:cs typeface="Calibri"/>
              </a:rPr>
              <a:t>Bias = Accuracy</a:t>
            </a:r>
            <a:r>
              <a:rPr lang="en-US" sz="1400" i="0" baseline="30000" dirty="0">
                <a:latin typeface="Calibri"/>
                <a:cs typeface="Calibri"/>
              </a:rPr>
              <a:t>-1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45B09CF-26BC-884A-912B-6996EFF279E0}"/>
              </a:ext>
            </a:extLst>
          </p:cNvPr>
          <p:cNvSpPr/>
          <p:nvPr/>
        </p:nvSpPr>
        <p:spPr bwMode="auto">
          <a:xfrm rot="16200000">
            <a:off x="6558252" y="4138478"/>
            <a:ext cx="304800" cy="1752600"/>
          </a:xfrm>
          <a:prstGeom prst="leftBrace">
            <a:avLst/>
          </a:prstGeom>
          <a:noFill/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E89DF449-E59A-5E4A-89D6-6A0A792E9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884" y="5102423"/>
            <a:ext cx="213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  <a:cs typeface="Calibri"/>
              </a:rPr>
              <a:t>Variance = Precision</a:t>
            </a:r>
            <a:r>
              <a:rPr lang="en-US" sz="1400" i="0" baseline="30000" dirty="0">
                <a:latin typeface="Calibri"/>
                <a:cs typeface="Calibri"/>
              </a:rPr>
              <a:t>-1</a:t>
            </a:r>
            <a:endParaRPr lang="en-US" sz="1400" i="0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DC15DE-5169-9C45-A6FF-7752334C276A}"/>
                  </a:ext>
                </a:extLst>
              </p:cNvPr>
              <p:cNvSpPr txBox="1"/>
              <p:nvPr/>
            </p:nvSpPr>
            <p:spPr>
              <a:xfrm>
                <a:off x="3672499" y="1371600"/>
                <a:ext cx="173066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DC15DE-5169-9C45-A6FF-7752334C2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499" y="1371600"/>
                <a:ext cx="1730667" cy="492443"/>
              </a:xfrm>
              <a:prstGeom prst="rect">
                <a:avLst/>
              </a:prstGeom>
              <a:blipFill>
                <a:blip r:embed="rId2"/>
                <a:stretch>
                  <a:fillRect l="-3650" r="-7299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81FECE-6770-D641-98C5-029CE1939BC0}"/>
                  </a:ext>
                </a:extLst>
              </p:cNvPr>
              <p:cNvSpPr txBox="1"/>
              <p:nvPr/>
            </p:nvSpPr>
            <p:spPr>
              <a:xfrm>
                <a:off x="786806" y="4343400"/>
                <a:ext cx="33443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small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81FECE-6770-D641-98C5-029CE1939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6" y="4343400"/>
                <a:ext cx="3344312" cy="430887"/>
              </a:xfrm>
              <a:prstGeom prst="rect">
                <a:avLst/>
              </a:prstGeom>
              <a:blipFill>
                <a:blip r:embed="rId3"/>
                <a:stretch>
                  <a:fillRect l="-1515" t="-5714" r="-3409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21EF3A-07F1-284C-A7FF-30AF5BACEF7F}"/>
                  </a:ext>
                </a:extLst>
              </p:cNvPr>
              <p:cNvSpPr txBox="1"/>
              <p:nvPr/>
            </p:nvSpPr>
            <p:spPr>
              <a:xfrm>
                <a:off x="5115504" y="4325836"/>
                <a:ext cx="31902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𝐂𝐎𝐕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small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21EF3A-07F1-284C-A7FF-30AF5BACE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504" y="4325836"/>
                <a:ext cx="3190296" cy="430887"/>
              </a:xfrm>
              <a:prstGeom prst="rect">
                <a:avLst/>
              </a:prstGeom>
              <a:blipFill>
                <a:blip r:embed="rId4"/>
                <a:stretch>
                  <a:fillRect l="-1984" t="-5714" r="-3175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8AC4B9-3C38-D440-AB5E-20D75E55ABE6}"/>
                  </a:ext>
                </a:extLst>
              </p:cNvPr>
              <p:cNvSpPr txBox="1"/>
              <p:nvPr/>
            </p:nvSpPr>
            <p:spPr>
              <a:xfrm>
                <a:off x="2667000" y="2936557"/>
                <a:ext cx="375891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8AC4B9-3C38-D440-AB5E-20D75E55A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2936557"/>
                <a:ext cx="3758913" cy="492443"/>
              </a:xfrm>
              <a:prstGeom prst="rect">
                <a:avLst/>
              </a:prstGeom>
              <a:blipFill>
                <a:blip r:embed="rId5"/>
                <a:stretch>
                  <a:fillRect l="-1684" r="-134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6265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Mean Square Error (MSE)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ECE2C-0EE9-A044-A11E-0CBFEE39B1C7}"/>
              </a:ext>
            </a:extLst>
          </p:cNvPr>
          <p:cNvSpPr txBox="1"/>
          <p:nvPr/>
        </p:nvSpPr>
        <p:spPr>
          <a:xfrm>
            <a:off x="685800" y="914400"/>
            <a:ext cx="761997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Both the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bias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and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variance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of any estimator parameter are important – how can measure both quantities simultaneously?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E77B98-DF72-0E47-B770-F41A48BDADD2}"/>
              </a:ext>
            </a:extLst>
          </p:cNvPr>
          <p:cNvSpPr txBox="1"/>
          <p:nvPr/>
        </p:nvSpPr>
        <p:spPr>
          <a:xfrm>
            <a:off x="685800" y="4839968"/>
            <a:ext cx="8305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MSE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is the standard estimator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performance metric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48542F-532C-6047-A82F-3079A11DE7FB}"/>
              </a:ext>
            </a:extLst>
          </p:cNvPr>
          <p:cNvGrpSpPr/>
          <p:nvPr/>
        </p:nvGrpSpPr>
        <p:grpSpPr>
          <a:xfrm>
            <a:off x="228600" y="1889951"/>
            <a:ext cx="2078182" cy="2078182"/>
            <a:chOff x="1524000" y="2819400"/>
            <a:chExt cx="2286000" cy="2286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1442D56-7FE7-6D44-93AF-EF033AE1CA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4000" y="2819400"/>
              <a:ext cx="2286000" cy="2286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473EF62-9EDE-FD4F-BE4E-E934EE8E33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21777" y="3014133"/>
              <a:ext cx="1889256" cy="188925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CDAF1D-4819-C942-BB89-5122F47396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93033" y="3174999"/>
              <a:ext cx="1561368" cy="156136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D31EBE1-1F40-1C48-9145-E769F81836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91268" y="3374133"/>
              <a:ext cx="1173078" cy="1173078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C4C6360-DCB6-4347-A7DC-F8FF050AB7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5201" y="3528050"/>
              <a:ext cx="881351" cy="8813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8EDAF7-FEC6-2247-82CB-21449A94EA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75365" y="3670765"/>
              <a:ext cx="601975" cy="60197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40C8D3-EEAC-914F-A56A-4107707C84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06189" y="3801589"/>
              <a:ext cx="339799" cy="33979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0B5914-72EC-3641-B748-BAE3A4C1A77D}"/>
              </a:ext>
            </a:extLst>
          </p:cNvPr>
          <p:cNvGrpSpPr/>
          <p:nvPr/>
        </p:nvGrpSpPr>
        <p:grpSpPr>
          <a:xfrm>
            <a:off x="4648200" y="1889951"/>
            <a:ext cx="2078182" cy="2078182"/>
            <a:chOff x="1524000" y="2819400"/>
            <a:chExt cx="2286000" cy="2286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EA419B1-B8E3-6C42-B867-D2B2FED07D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4000" y="2819400"/>
              <a:ext cx="2286000" cy="2286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71AC2AD-66AC-BC4B-8265-DD74D5422E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21777" y="3014133"/>
              <a:ext cx="1889256" cy="188925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56A7F99-244E-744E-A1E7-AA083D3AC1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93033" y="3174999"/>
              <a:ext cx="1561368" cy="156136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573C928-A371-6243-80B1-FEC3D795AD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91268" y="3374133"/>
              <a:ext cx="1173078" cy="1173078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38EDC88-C17A-1B43-9D05-14300EBBAB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5201" y="3528050"/>
              <a:ext cx="881351" cy="8813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03D04D1-F5D1-BA46-A414-1D07F28540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75365" y="3670765"/>
              <a:ext cx="601975" cy="60197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7E525F-F279-004D-9C7B-4382937402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06189" y="3801589"/>
              <a:ext cx="339799" cy="33979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CFA873-ADDE-FD40-986E-C18D639F86AB}"/>
              </a:ext>
            </a:extLst>
          </p:cNvPr>
          <p:cNvGrpSpPr/>
          <p:nvPr/>
        </p:nvGrpSpPr>
        <p:grpSpPr>
          <a:xfrm>
            <a:off x="2438400" y="1889951"/>
            <a:ext cx="2078182" cy="2078182"/>
            <a:chOff x="1524000" y="2819400"/>
            <a:chExt cx="2286000" cy="22860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4FF883D-D101-B047-8079-5A375B5183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4000" y="2819400"/>
              <a:ext cx="2286000" cy="2286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04B7399-3C99-7B4E-9247-AE697BF6A4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21777" y="3014133"/>
              <a:ext cx="1889256" cy="188925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7534EAB-56B6-C043-8F7A-D37AE68E88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93033" y="3174999"/>
              <a:ext cx="1561368" cy="156136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5904A5B-D1D4-A14B-AB9A-C561AD25ED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91268" y="3374133"/>
              <a:ext cx="1173078" cy="1173078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6ED0516-16D4-244C-A4F5-5BD248D1A3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5201" y="3528050"/>
              <a:ext cx="881351" cy="8813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C8F2478-FC11-B345-B9CE-C84DCCC39EE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75365" y="3670765"/>
              <a:ext cx="601975" cy="60197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86829ED-51F7-9349-82DF-AE88B5D65E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06189" y="3801589"/>
              <a:ext cx="339799" cy="33979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A568584-D14F-D246-A1CB-307DBDE09B66}"/>
              </a:ext>
            </a:extLst>
          </p:cNvPr>
          <p:cNvGrpSpPr/>
          <p:nvPr/>
        </p:nvGrpSpPr>
        <p:grpSpPr>
          <a:xfrm>
            <a:off x="6858000" y="1889951"/>
            <a:ext cx="2078182" cy="2078182"/>
            <a:chOff x="1524000" y="2819400"/>
            <a:chExt cx="2286000" cy="22860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1A04D5-F360-F946-AA05-B736F28F58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24000" y="2819400"/>
              <a:ext cx="2286000" cy="2286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31D6257-A216-C644-BD87-AE277EAC37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21777" y="3014133"/>
              <a:ext cx="1889256" cy="188925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D4EAF5C-8A58-4A4C-A2C1-4B60E4A0C6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93033" y="3174999"/>
              <a:ext cx="1561368" cy="156136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F08D85B-5A66-1F41-8C7F-767FA4E5BC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91268" y="3374133"/>
              <a:ext cx="1173078" cy="1173078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15DCD8F-CEC3-BB4D-9ADF-3D601F894A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5201" y="3528050"/>
              <a:ext cx="881351" cy="8813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9B9902E-0D9B-0F46-898A-E55D7757D6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75365" y="3670765"/>
              <a:ext cx="601975" cy="60197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8E53FF8-2CFA-C54E-B02B-82B94E2ADF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06189" y="3801589"/>
              <a:ext cx="339799" cy="33979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  <a:ea typeface="宋体" pitchFamily="2" charset="-122"/>
                <a:cs typeface="宋体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66334BC-71BA-7146-80E6-0E35478812E9}"/>
              </a:ext>
            </a:extLst>
          </p:cNvPr>
          <p:cNvSpPr txBox="1"/>
          <p:nvPr/>
        </p:nvSpPr>
        <p:spPr>
          <a:xfrm>
            <a:off x="436705" y="3925265"/>
            <a:ext cx="164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宋体" charset="0"/>
                <a:cs typeface="宋体" charset="0"/>
              </a:rPr>
              <a:t>Low Accuracy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宋体" charset="0"/>
                <a:cs typeface="宋体" charset="0"/>
              </a:rPr>
              <a:t>Low Precision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A55AF9-C76B-814C-8ADF-33701FF6627F}"/>
              </a:ext>
            </a:extLst>
          </p:cNvPr>
          <p:cNvSpPr txBox="1"/>
          <p:nvPr/>
        </p:nvSpPr>
        <p:spPr>
          <a:xfrm>
            <a:off x="2595874" y="3904959"/>
            <a:ext cx="169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宋体" charset="0"/>
                <a:cs typeface="宋体" charset="0"/>
              </a:rPr>
              <a:t>Low Accuracy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宋体" charset="0"/>
                <a:cs typeface="宋体" charset="0"/>
              </a:rPr>
              <a:t>High Precision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9C4CFBC-9D0C-684F-825B-08DB39BA92E6}"/>
              </a:ext>
            </a:extLst>
          </p:cNvPr>
          <p:cNvSpPr txBox="1"/>
          <p:nvPr/>
        </p:nvSpPr>
        <p:spPr>
          <a:xfrm>
            <a:off x="4847439" y="3904959"/>
            <a:ext cx="169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宋体" charset="0"/>
                <a:cs typeface="宋体" charset="0"/>
              </a:rPr>
              <a:t>High Accuracy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宋体" charset="0"/>
                <a:cs typeface="宋体" charset="0"/>
              </a:rPr>
              <a:t>Low Precision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9B8D31-B690-A74F-AF86-F162FD90C41A}"/>
              </a:ext>
            </a:extLst>
          </p:cNvPr>
          <p:cNvSpPr txBox="1"/>
          <p:nvPr/>
        </p:nvSpPr>
        <p:spPr>
          <a:xfrm>
            <a:off x="7068380" y="3904959"/>
            <a:ext cx="169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宋体" charset="0"/>
                <a:cs typeface="宋体" charset="0"/>
              </a:rPr>
              <a:t>High Accuracy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宋体" charset="0"/>
                <a:cs typeface="宋体" charset="0"/>
              </a:rPr>
              <a:t>High Precision</a:t>
            </a:r>
          </a:p>
        </p:txBody>
      </p:sp>
      <p:sp>
        <p:nvSpPr>
          <p:cNvPr id="56" name="Explosion 2 55">
            <a:extLst>
              <a:ext uri="{FF2B5EF4-FFF2-40B4-BE49-F238E27FC236}">
                <a16:creationId xmlns:a16="http://schemas.microsoft.com/office/drawing/2014/main" id="{67FBBB40-E96E-CE4F-A07E-AE943F511957}"/>
              </a:ext>
            </a:extLst>
          </p:cNvPr>
          <p:cNvSpPr/>
          <p:nvPr/>
        </p:nvSpPr>
        <p:spPr bwMode="auto">
          <a:xfrm>
            <a:off x="566410" y="2662409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57" name="Explosion 2 56">
            <a:extLst>
              <a:ext uri="{FF2B5EF4-FFF2-40B4-BE49-F238E27FC236}">
                <a16:creationId xmlns:a16="http://schemas.microsoft.com/office/drawing/2014/main" id="{71C45B45-45D1-734E-AEA8-000078860C79}"/>
              </a:ext>
            </a:extLst>
          </p:cNvPr>
          <p:cNvSpPr/>
          <p:nvPr/>
        </p:nvSpPr>
        <p:spPr bwMode="auto">
          <a:xfrm>
            <a:off x="685800" y="2347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58" name="Explosion 2 57">
            <a:extLst>
              <a:ext uri="{FF2B5EF4-FFF2-40B4-BE49-F238E27FC236}">
                <a16:creationId xmlns:a16="http://schemas.microsoft.com/office/drawing/2014/main" id="{10F2DE9C-A06E-BE4F-9EE8-5F6BC5331AE3}"/>
              </a:ext>
            </a:extLst>
          </p:cNvPr>
          <p:cNvSpPr/>
          <p:nvPr/>
        </p:nvSpPr>
        <p:spPr bwMode="auto">
          <a:xfrm>
            <a:off x="125981" y="1933280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59" name="Explosion 2 58">
            <a:extLst>
              <a:ext uri="{FF2B5EF4-FFF2-40B4-BE49-F238E27FC236}">
                <a16:creationId xmlns:a16="http://schemas.microsoft.com/office/drawing/2014/main" id="{9AE624D8-DEA6-4A4A-881C-7460FA7BFB29}"/>
              </a:ext>
            </a:extLst>
          </p:cNvPr>
          <p:cNvSpPr/>
          <p:nvPr/>
        </p:nvSpPr>
        <p:spPr bwMode="auto">
          <a:xfrm>
            <a:off x="304800" y="2728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60" name="Explosion 2 59">
            <a:extLst>
              <a:ext uri="{FF2B5EF4-FFF2-40B4-BE49-F238E27FC236}">
                <a16:creationId xmlns:a16="http://schemas.microsoft.com/office/drawing/2014/main" id="{7A616272-6C2C-F94D-A843-16480FEEA987}"/>
              </a:ext>
            </a:extLst>
          </p:cNvPr>
          <p:cNvSpPr/>
          <p:nvPr/>
        </p:nvSpPr>
        <p:spPr bwMode="auto">
          <a:xfrm>
            <a:off x="1219200" y="21185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61" name="Explosion 2 60">
            <a:extLst>
              <a:ext uri="{FF2B5EF4-FFF2-40B4-BE49-F238E27FC236}">
                <a16:creationId xmlns:a16="http://schemas.microsoft.com/office/drawing/2014/main" id="{6DAC87BC-965C-D243-8AAF-58988417BB12}"/>
              </a:ext>
            </a:extLst>
          </p:cNvPr>
          <p:cNvSpPr/>
          <p:nvPr/>
        </p:nvSpPr>
        <p:spPr bwMode="auto">
          <a:xfrm>
            <a:off x="1215402" y="3348207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62" name="Explosion 2 61">
            <a:extLst>
              <a:ext uri="{FF2B5EF4-FFF2-40B4-BE49-F238E27FC236}">
                <a16:creationId xmlns:a16="http://schemas.microsoft.com/office/drawing/2014/main" id="{A2E91BEF-D0AE-BA45-B660-55FA42596145}"/>
              </a:ext>
            </a:extLst>
          </p:cNvPr>
          <p:cNvSpPr/>
          <p:nvPr/>
        </p:nvSpPr>
        <p:spPr bwMode="auto">
          <a:xfrm>
            <a:off x="549166" y="2155394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63" name="Explosion 2 62">
            <a:extLst>
              <a:ext uri="{FF2B5EF4-FFF2-40B4-BE49-F238E27FC236}">
                <a16:creationId xmlns:a16="http://schemas.microsoft.com/office/drawing/2014/main" id="{F76CB858-6A98-A547-BD3C-B0A13CF6CE0E}"/>
              </a:ext>
            </a:extLst>
          </p:cNvPr>
          <p:cNvSpPr/>
          <p:nvPr/>
        </p:nvSpPr>
        <p:spPr bwMode="auto">
          <a:xfrm>
            <a:off x="672320" y="3089795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64" name="Explosion 2 63">
            <a:extLst>
              <a:ext uri="{FF2B5EF4-FFF2-40B4-BE49-F238E27FC236}">
                <a16:creationId xmlns:a16="http://schemas.microsoft.com/office/drawing/2014/main" id="{CF755116-DD33-C443-8B21-DC52F5779006}"/>
              </a:ext>
            </a:extLst>
          </p:cNvPr>
          <p:cNvSpPr/>
          <p:nvPr/>
        </p:nvSpPr>
        <p:spPr bwMode="auto">
          <a:xfrm>
            <a:off x="1905000" y="18899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65" name="Explosion 2 64">
            <a:extLst>
              <a:ext uri="{FF2B5EF4-FFF2-40B4-BE49-F238E27FC236}">
                <a16:creationId xmlns:a16="http://schemas.microsoft.com/office/drawing/2014/main" id="{A495F5E2-5158-7941-82A4-9F15CE4B1CAA}"/>
              </a:ext>
            </a:extLst>
          </p:cNvPr>
          <p:cNvSpPr/>
          <p:nvPr/>
        </p:nvSpPr>
        <p:spPr bwMode="auto">
          <a:xfrm>
            <a:off x="1004928" y="2384126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66" name="Explosion 2 65">
            <a:extLst>
              <a:ext uri="{FF2B5EF4-FFF2-40B4-BE49-F238E27FC236}">
                <a16:creationId xmlns:a16="http://schemas.microsoft.com/office/drawing/2014/main" id="{97DE0731-8C6C-B84A-B823-3E89E76F75C9}"/>
              </a:ext>
            </a:extLst>
          </p:cNvPr>
          <p:cNvSpPr/>
          <p:nvPr/>
        </p:nvSpPr>
        <p:spPr bwMode="auto">
          <a:xfrm>
            <a:off x="1502385" y="2982258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67" name="Explosion 2 66">
            <a:extLst>
              <a:ext uri="{FF2B5EF4-FFF2-40B4-BE49-F238E27FC236}">
                <a16:creationId xmlns:a16="http://schemas.microsoft.com/office/drawing/2014/main" id="{7AF9FB26-E4A6-354E-9A3F-7BE5098C761D}"/>
              </a:ext>
            </a:extLst>
          </p:cNvPr>
          <p:cNvSpPr/>
          <p:nvPr/>
        </p:nvSpPr>
        <p:spPr bwMode="auto">
          <a:xfrm>
            <a:off x="381000" y="36425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68" name="Explosion 2 67">
            <a:extLst>
              <a:ext uri="{FF2B5EF4-FFF2-40B4-BE49-F238E27FC236}">
                <a16:creationId xmlns:a16="http://schemas.microsoft.com/office/drawing/2014/main" id="{D9797BAD-E5E4-9741-A99F-D05F32890812}"/>
              </a:ext>
            </a:extLst>
          </p:cNvPr>
          <p:cNvSpPr/>
          <p:nvPr/>
        </p:nvSpPr>
        <p:spPr bwMode="auto">
          <a:xfrm>
            <a:off x="838200" y="18137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69" name="Explosion 2 68">
            <a:extLst>
              <a:ext uri="{FF2B5EF4-FFF2-40B4-BE49-F238E27FC236}">
                <a16:creationId xmlns:a16="http://schemas.microsoft.com/office/drawing/2014/main" id="{036DD48D-9B67-2240-B57C-C3C637ADF5E7}"/>
              </a:ext>
            </a:extLst>
          </p:cNvPr>
          <p:cNvSpPr/>
          <p:nvPr/>
        </p:nvSpPr>
        <p:spPr bwMode="auto">
          <a:xfrm>
            <a:off x="1625735" y="2302342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70" name="Explosion 2 69">
            <a:extLst>
              <a:ext uri="{FF2B5EF4-FFF2-40B4-BE49-F238E27FC236}">
                <a16:creationId xmlns:a16="http://schemas.microsoft.com/office/drawing/2014/main" id="{7DA97360-74C2-4641-A058-2E9F005EBF1A}"/>
              </a:ext>
            </a:extLst>
          </p:cNvPr>
          <p:cNvSpPr/>
          <p:nvPr/>
        </p:nvSpPr>
        <p:spPr bwMode="auto">
          <a:xfrm>
            <a:off x="1882920" y="3591013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71" name="Explosion 2 70">
            <a:extLst>
              <a:ext uri="{FF2B5EF4-FFF2-40B4-BE49-F238E27FC236}">
                <a16:creationId xmlns:a16="http://schemas.microsoft.com/office/drawing/2014/main" id="{981AF75B-6382-E142-B559-20F1C578E8FB}"/>
              </a:ext>
            </a:extLst>
          </p:cNvPr>
          <p:cNvSpPr/>
          <p:nvPr/>
        </p:nvSpPr>
        <p:spPr bwMode="auto">
          <a:xfrm>
            <a:off x="1296556" y="2691353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72" name="Explosion 2 71">
            <a:extLst>
              <a:ext uri="{FF2B5EF4-FFF2-40B4-BE49-F238E27FC236}">
                <a16:creationId xmlns:a16="http://schemas.microsoft.com/office/drawing/2014/main" id="{84895C4A-2C18-C541-A9B8-93CFA768EDC5}"/>
              </a:ext>
            </a:extLst>
          </p:cNvPr>
          <p:cNvSpPr/>
          <p:nvPr/>
        </p:nvSpPr>
        <p:spPr bwMode="auto">
          <a:xfrm>
            <a:off x="2971800" y="21947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73" name="Explosion 2 72">
            <a:extLst>
              <a:ext uri="{FF2B5EF4-FFF2-40B4-BE49-F238E27FC236}">
                <a16:creationId xmlns:a16="http://schemas.microsoft.com/office/drawing/2014/main" id="{F951BF91-0657-1342-851F-7FC3D1A53E4E}"/>
              </a:ext>
            </a:extLst>
          </p:cNvPr>
          <p:cNvSpPr/>
          <p:nvPr/>
        </p:nvSpPr>
        <p:spPr bwMode="auto">
          <a:xfrm>
            <a:off x="3124200" y="2347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74" name="Explosion 2 73">
            <a:extLst>
              <a:ext uri="{FF2B5EF4-FFF2-40B4-BE49-F238E27FC236}">
                <a16:creationId xmlns:a16="http://schemas.microsoft.com/office/drawing/2014/main" id="{3855E8FB-9CB5-7F42-8A14-3D81589592FA}"/>
              </a:ext>
            </a:extLst>
          </p:cNvPr>
          <p:cNvSpPr/>
          <p:nvPr/>
        </p:nvSpPr>
        <p:spPr bwMode="auto">
          <a:xfrm>
            <a:off x="3048000" y="22709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75" name="Explosion 2 74">
            <a:extLst>
              <a:ext uri="{FF2B5EF4-FFF2-40B4-BE49-F238E27FC236}">
                <a16:creationId xmlns:a16="http://schemas.microsoft.com/office/drawing/2014/main" id="{6C12A31B-10E3-0E47-B346-8DC9E9C7AAD1}"/>
              </a:ext>
            </a:extLst>
          </p:cNvPr>
          <p:cNvSpPr/>
          <p:nvPr/>
        </p:nvSpPr>
        <p:spPr bwMode="auto">
          <a:xfrm>
            <a:off x="3048000" y="21947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76" name="Explosion 2 75">
            <a:extLst>
              <a:ext uri="{FF2B5EF4-FFF2-40B4-BE49-F238E27FC236}">
                <a16:creationId xmlns:a16="http://schemas.microsoft.com/office/drawing/2014/main" id="{BE698193-C3B0-384B-BB9A-4DD7699C3D03}"/>
              </a:ext>
            </a:extLst>
          </p:cNvPr>
          <p:cNvSpPr/>
          <p:nvPr/>
        </p:nvSpPr>
        <p:spPr bwMode="auto">
          <a:xfrm>
            <a:off x="2895600" y="2347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77" name="Explosion 2 76">
            <a:extLst>
              <a:ext uri="{FF2B5EF4-FFF2-40B4-BE49-F238E27FC236}">
                <a16:creationId xmlns:a16="http://schemas.microsoft.com/office/drawing/2014/main" id="{E41597EE-844A-0E41-A2C6-02D791F9BD3A}"/>
              </a:ext>
            </a:extLst>
          </p:cNvPr>
          <p:cNvSpPr/>
          <p:nvPr/>
        </p:nvSpPr>
        <p:spPr bwMode="auto">
          <a:xfrm>
            <a:off x="3048000" y="2433809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78" name="Explosion 2 77">
            <a:extLst>
              <a:ext uri="{FF2B5EF4-FFF2-40B4-BE49-F238E27FC236}">
                <a16:creationId xmlns:a16="http://schemas.microsoft.com/office/drawing/2014/main" id="{1CB8F3ED-6B78-3340-88CE-ED2A46C40ED5}"/>
              </a:ext>
            </a:extLst>
          </p:cNvPr>
          <p:cNvSpPr/>
          <p:nvPr/>
        </p:nvSpPr>
        <p:spPr bwMode="auto">
          <a:xfrm>
            <a:off x="2971800" y="2347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79" name="Explosion 2 78">
            <a:extLst>
              <a:ext uri="{FF2B5EF4-FFF2-40B4-BE49-F238E27FC236}">
                <a16:creationId xmlns:a16="http://schemas.microsoft.com/office/drawing/2014/main" id="{EDA2B065-90E9-7747-B330-3568043C90AF}"/>
              </a:ext>
            </a:extLst>
          </p:cNvPr>
          <p:cNvSpPr/>
          <p:nvPr/>
        </p:nvSpPr>
        <p:spPr bwMode="auto">
          <a:xfrm>
            <a:off x="3124200" y="22709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80" name="Explosion 2 79">
            <a:extLst>
              <a:ext uri="{FF2B5EF4-FFF2-40B4-BE49-F238E27FC236}">
                <a16:creationId xmlns:a16="http://schemas.microsoft.com/office/drawing/2014/main" id="{FBD018E8-409B-4C4E-855D-5621539F32C8}"/>
              </a:ext>
            </a:extLst>
          </p:cNvPr>
          <p:cNvSpPr/>
          <p:nvPr/>
        </p:nvSpPr>
        <p:spPr bwMode="auto">
          <a:xfrm>
            <a:off x="3124200" y="21185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81" name="Explosion 2 80">
            <a:extLst>
              <a:ext uri="{FF2B5EF4-FFF2-40B4-BE49-F238E27FC236}">
                <a16:creationId xmlns:a16="http://schemas.microsoft.com/office/drawing/2014/main" id="{B4665D26-02DF-B44F-B8CC-2C6F4386E645}"/>
              </a:ext>
            </a:extLst>
          </p:cNvPr>
          <p:cNvSpPr/>
          <p:nvPr/>
        </p:nvSpPr>
        <p:spPr bwMode="auto">
          <a:xfrm>
            <a:off x="3200400" y="22709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82" name="Explosion 2 81">
            <a:extLst>
              <a:ext uri="{FF2B5EF4-FFF2-40B4-BE49-F238E27FC236}">
                <a16:creationId xmlns:a16="http://schemas.microsoft.com/office/drawing/2014/main" id="{F69318CB-592B-9F41-86C5-0F23F052B961}"/>
              </a:ext>
            </a:extLst>
          </p:cNvPr>
          <p:cNvSpPr/>
          <p:nvPr/>
        </p:nvSpPr>
        <p:spPr bwMode="auto">
          <a:xfrm>
            <a:off x="3200400" y="24233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83" name="Explosion 2 82">
            <a:extLst>
              <a:ext uri="{FF2B5EF4-FFF2-40B4-BE49-F238E27FC236}">
                <a16:creationId xmlns:a16="http://schemas.microsoft.com/office/drawing/2014/main" id="{279BF0FB-77E0-684A-848E-7EA1D8038B56}"/>
              </a:ext>
            </a:extLst>
          </p:cNvPr>
          <p:cNvSpPr/>
          <p:nvPr/>
        </p:nvSpPr>
        <p:spPr bwMode="auto">
          <a:xfrm>
            <a:off x="7772400" y="2728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84" name="Explosion 2 83">
            <a:extLst>
              <a:ext uri="{FF2B5EF4-FFF2-40B4-BE49-F238E27FC236}">
                <a16:creationId xmlns:a16="http://schemas.microsoft.com/office/drawing/2014/main" id="{7EA7830A-6CEB-B64C-B010-8B3482F2253A}"/>
              </a:ext>
            </a:extLst>
          </p:cNvPr>
          <p:cNvSpPr/>
          <p:nvPr/>
        </p:nvSpPr>
        <p:spPr bwMode="auto">
          <a:xfrm>
            <a:off x="7924800" y="28805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85" name="Explosion 2 84">
            <a:extLst>
              <a:ext uri="{FF2B5EF4-FFF2-40B4-BE49-F238E27FC236}">
                <a16:creationId xmlns:a16="http://schemas.microsoft.com/office/drawing/2014/main" id="{90743FCD-6AF8-D045-B59B-145F6A8CCF47}"/>
              </a:ext>
            </a:extLst>
          </p:cNvPr>
          <p:cNvSpPr/>
          <p:nvPr/>
        </p:nvSpPr>
        <p:spPr bwMode="auto">
          <a:xfrm>
            <a:off x="7848600" y="28043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86" name="Explosion 2 85">
            <a:extLst>
              <a:ext uri="{FF2B5EF4-FFF2-40B4-BE49-F238E27FC236}">
                <a16:creationId xmlns:a16="http://schemas.microsoft.com/office/drawing/2014/main" id="{326D2265-3496-9446-91CD-7541A77A28E8}"/>
              </a:ext>
            </a:extLst>
          </p:cNvPr>
          <p:cNvSpPr/>
          <p:nvPr/>
        </p:nvSpPr>
        <p:spPr bwMode="auto">
          <a:xfrm>
            <a:off x="7848600" y="2728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87" name="Explosion 2 86">
            <a:extLst>
              <a:ext uri="{FF2B5EF4-FFF2-40B4-BE49-F238E27FC236}">
                <a16:creationId xmlns:a16="http://schemas.microsoft.com/office/drawing/2014/main" id="{12F70F82-D271-444F-9C5D-B41788A5F292}"/>
              </a:ext>
            </a:extLst>
          </p:cNvPr>
          <p:cNvSpPr/>
          <p:nvPr/>
        </p:nvSpPr>
        <p:spPr bwMode="auto">
          <a:xfrm>
            <a:off x="7696200" y="28805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88" name="Explosion 2 87">
            <a:extLst>
              <a:ext uri="{FF2B5EF4-FFF2-40B4-BE49-F238E27FC236}">
                <a16:creationId xmlns:a16="http://schemas.microsoft.com/office/drawing/2014/main" id="{5A6DA1BB-9727-A14D-BD13-1324FB39EC77}"/>
              </a:ext>
            </a:extLst>
          </p:cNvPr>
          <p:cNvSpPr/>
          <p:nvPr/>
        </p:nvSpPr>
        <p:spPr bwMode="auto">
          <a:xfrm>
            <a:off x="7848600" y="2967209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89" name="Explosion 2 88">
            <a:extLst>
              <a:ext uri="{FF2B5EF4-FFF2-40B4-BE49-F238E27FC236}">
                <a16:creationId xmlns:a16="http://schemas.microsoft.com/office/drawing/2014/main" id="{4378490D-B1EC-BB4D-892F-142D4C195060}"/>
              </a:ext>
            </a:extLst>
          </p:cNvPr>
          <p:cNvSpPr/>
          <p:nvPr/>
        </p:nvSpPr>
        <p:spPr bwMode="auto">
          <a:xfrm>
            <a:off x="7772400" y="28805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90" name="Explosion 2 89">
            <a:extLst>
              <a:ext uri="{FF2B5EF4-FFF2-40B4-BE49-F238E27FC236}">
                <a16:creationId xmlns:a16="http://schemas.microsoft.com/office/drawing/2014/main" id="{32181706-4306-5B46-A709-99DFB65C257D}"/>
              </a:ext>
            </a:extLst>
          </p:cNvPr>
          <p:cNvSpPr/>
          <p:nvPr/>
        </p:nvSpPr>
        <p:spPr bwMode="auto">
          <a:xfrm>
            <a:off x="7924800" y="28043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91" name="Explosion 2 90">
            <a:extLst>
              <a:ext uri="{FF2B5EF4-FFF2-40B4-BE49-F238E27FC236}">
                <a16:creationId xmlns:a16="http://schemas.microsoft.com/office/drawing/2014/main" id="{565FA02D-F7CF-DD47-BD6D-24955876F15D}"/>
              </a:ext>
            </a:extLst>
          </p:cNvPr>
          <p:cNvSpPr/>
          <p:nvPr/>
        </p:nvSpPr>
        <p:spPr bwMode="auto">
          <a:xfrm>
            <a:off x="7924800" y="26519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92" name="Explosion 2 91">
            <a:extLst>
              <a:ext uri="{FF2B5EF4-FFF2-40B4-BE49-F238E27FC236}">
                <a16:creationId xmlns:a16="http://schemas.microsoft.com/office/drawing/2014/main" id="{75F8BF79-337B-1B49-9DF2-E3C3927FE72F}"/>
              </a:ext>
            </a:extLst>
          </p:cNvPr>
          <p:cNvSpPr/>
          <p:nvPr/>
        </p:nvSpPr>
        <p:spPr bwMode="auto">
          <a:xfrm>
            <a:off x="8001000" y="28043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93" name="Explosion 2 92">
            <a:extLst>
              <a:ext uri="{FF2B5EF4-FFF2-40B4-BE49-F238E27FC236}">
                <a16:creationId xmlns:a16="http://schemas.microsoft.com/office/drawing/2014/main" id="{8A390140-5C40-D440-8CDC-0B6F4968B311}"/>
              </a:ext>
            </a:extLst>
          </p:cNvPr>
          <p:cNvSpPr/>
          <p:nvPr/>
        </p:nvSpPr>
        <p:spPr bwMode="auto">
          <a:xfrm>
            <a:off x="8001000" y="29567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94" name="Explosion 2 93">
            <a:extLst>
              <a:ext uri="{FF2B5EF4-FFF2-40B4-BE49-F238E27FC236}">
                <a16:creationId xmlns:a16="http://schemas.microsoft.com/office/drawing/2014/main" id="{15CE66CB-DD90-8A49-A96D-49CFAE65B492}"/>
              </a:ext>
            </a:extLst>
          </p:cNvPr>
          <p:cNvSpPr/>
          <p:nvPr/>
        </p:nvSpPr>
        <p:spPr bwMode="auto">
          <a:xfrm>
            <a:off x="5638800" y="28805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95" name="Explosion 2 94">
            <a:extLst>
              <a:ext uri="{FF2B5EF4-FFF2-40B4-BE49-F238E27FC236}">
                <a16:creationId xmlns:a16="http://schemas.microsoft.com/office/drawing/2014/main" id="{878E255A-75F2-B041-8B4B-EDC6FD0491BE}"/>
              </a:ext>
            </a:extLst>
          </p:cNvPr>
          <p:cNvSpPr/>
          <p:nvPr/>
        </p:nvSpPr>
        <p:spPr bwMode="auto">
          <a:xfrm>
            <a:off x="5486400" y="25757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96" name="Explosion 2 95">
            <a:extLst>
              <a:ext uri="{FF2B5EF4-FFF2-40B4-BE49-F238E27FC236}">
                <a16:creationId xmlns:a16="http://schemas.microsoft.com/office/drawing/2014/main" id="{0E5D6F54-AE95-924B-BD0A-859F77CE699E}"/>
              </a:ext>
            </a:extLst>
          </p:cNvPr>
          <p:cNvSpPr/>
          <p:nvPr/>
        </p:nvSpPr>
        <p:spPr bwMode="auto">
          <a:xfrm>
            <a:off x="5257800" y="2728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97" name="Explosion 2 96">
            <a:extLst>
              <a:ext uri="{FF2B5EF4-FFF2-40B4-BE49-F238E27FC236}">
                <a16:creationId xmlns:a16="http://schemas.microsoft.com/office/drawing/2014/main" id="{BA092C30-CD80-B342-9835-F4EF1CAC9910}"/>
              </a:ext>
            </a:extLst>
          </p:cNvPr>
          <p:cNvSpPr/>
          <p:nvPr/>
        </p:nvSpPr>
        <p:spPr bwMode="auto">
          <a:xfrm>
            <a:off x="5791200" y="24233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98" name="Explosion 2 97">
            <a:extLst>
              <a:ext uri="{FF2B5EF4-FFF2-40B4-BE49-F238E27FC236}">
                <a16:creationId xmlns:a16="http://schemas.microsoft.com/office/drawing/2014/main" id="{28D1B820-857B-3940-95FE-1F29F1591DA0}"/>
              </a:ext>
            </a:extLst>
          </p:cNvPr>
          <p:cNvSpPr/>
          <p:nvPr/>
        </p:nvSpPr>
        <p:spPr bwMode="auto">
          <a:xfrm>
            <a:off x="5791200" y="30329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99" name="Explosion 2 98">
            <a:extLst>
              <a:ext uri="{FF2B5EF4-FFF2-40B4-BE49-F238E27FC236}">
                <a16:creationId xmlns:a16="http://schemas.microsoft.com/office/drawing/2014/main" id="{7EC79F87-62A1-274F-AD1E-65841A83949E}"/>
              </a:ext>
            </a:extLst>
          </p:cNvPr>
          <p:cNvSpPr/>
          <p:nvPr/>
        </p:nvSpPr>
        <p:spPr bwMode="auto">
          <a:xfrm>
            <a:off x="5791200" y="2728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0" name="Explosion 2 99">
            <a:extLst>
              <a:ext uri="{FF2B5EF4-FFF2-40B4-BE49-F238E27FC236}">
                <a16:creationId xmlns:a16="http://schemas.microsoft.com/office/drawing/2014/main" id="{2082B98A-AD3F-F341-B9E2-7AB5FBE777D6}"/>
              </a:ext>
            </a:extLst>
          </p:cNvPr>
          <p:cNvSpPr/>
          <p:nvPr/>
        </p:nvSpPr>
        <p:spPr bwMode="auto">
          <a:xfrm>
            <a:off x="5181600" y="2967209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1" name="Explosion 2 100">
            <a:extLst>
              <a:ext uri="{FF2B5EF4-FFF2-40B4-BE49-F238E27FC236}">
                <a16:creationId xmlns:a16="http://schemas.microsoft.com/office/drawing/2014/main" id="{50085395-9326-7B4E-9833-FC8BB17EB3E6}"/>
              </a:ext>
            </a:extLst>
          </p:cNvPr>
          <p:cNvSpPr/>
          <p:nvPr/>
        </p:nvSpPr>
        <p:spPr bwMode="auto">
          <a:xfrm>
            <a:off x="5410200" y="3109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2" name="Explosion 2 101">
            <a:extLst>
              <a:ext uri="{FF2B5EF4-FFF2-40B4-BE49-F238E27FC236}">
                <a16:creationId xmlns:a16="http://schemas.microsoft.com/office/drawing/2014/main" id="{E02E0D98-76F9-9043-9A58-C56E77135DF7}"/>
              </a:ext>
            </a:extLst>
          </p:cNvPr>
          <p:cNvSpPr/>
          <p:nvPr/>
        </p:nvSpPr>
        <p:spPr bwMode="auto">
          <a:xfrm>
            <a:off x="5562600" y="28805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3" name="Explosion 2 102">
            <a:extLst>
              <a:ext uri="{FF2B5EF4-FFF2-40B4-BE49-F238E27FC236}">
                <a16:creationId xmlns:a16="http://schemas.microsoft.com/office/drawing/2014/main" id="{AEAFDEBE-318F-C54F-8F67-18888FD5D9B9}"/>
              </a:ext>
            </a:extLst>
          </p:cNvPr>
          <p:cNvSpPr/>
          <p:nvPr/>
        </p:nvSpPr>
        <p:spPr bwMode="auto">
          <a:xfrm>
            <a:off x="5638800" y="32615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4" name="Explosion 2 103">
            <a:extLst>
              <a:ext uri="{FF2B5EF4-FFF2-40B4-BE49-F238E27FC236}">
                <a16:creationId xmlns:a16="http://schemas.microsoft.com/office/drawing/2014/main" id="{79186FBE-8BE1-8546-B2A2-6E6BE8261850}"/>
              </a:ext>
            </a:extLst>
          </p:cNvPr>
          <p:cNvSpPr/>
          <p:nvPr/>
        </p:nvSpPr>
        <p:spPr bwMode="auto">
          <a:xfrm>
            <a:off x="6043162" y="31853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5" name="Explosion 2 104">
            <a:extLst>
              <a:ext uri="{FF2B5EF4-FFF2-40B4-BE49-F238E27FC236}">
                <a16:creationId xmlns:a16="http://schemas.microsoft.com/office/drawing/2014/main" id="{F36525E8-EB27-1D4F-9020-31429AEE4878}"/>
              </a:ext>
            </a:extLst>
          </p:cNvPr>
          <p:cNvSpPr/>
          <p:nvPr/>
        </p:nvSpPr>
        <p:spPr bwMode="auto">
          <a:xfrm>
            <a:off x="5943600" y="28805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6" name="Explosion 2 105">
            <a:extLst>
              <a:ext uri="{FF2B5EF4-FFF2-40B4-BE49-F238E27FC236}">
                <a16:creationId xmlns:a16="http://schemas.microsoft.com/office/drawing/2014/main" id="{F10DDF82-46E0-8443-A050-65D6B615248B}"/>
              </a:ext>
            </a:extLst>
          </p:cNvPr>
          <p:cNvSpPr/>
          <p:nvPr/>
        </p:nvSpPr>
        <p:spPr bwMode="auto">
          <a:xfrm>
            <a:off x="6096000" y="26519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7" name="Explosion 2 106">
            <a:extLst>
              <a:ext uri="{FF2B5EF4-FFF2-40B4-BE49-F238E27FC236}">
                <a16:creationId xmlns:a16="http://schemas.microsoft.com/office/drawing/2014/main" id="{B3A38FB7-7A0F-E04F-8906-D12B0C4BEEF2}"/>
              </a:ext>
            </a:extLst>
          </p:cNvPr>
          <p:cNvSpPr/>
          <p:nvPr/>
        </p:nvSpPr>
        <p:spPr bwMode="auto">
          <a:xfrm>
            <a:off x="5334000" y="23471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8" name="Explosion 2 107">
            <a:extLst>
              <a:ext uri="{FF2B5EF4-FFF2-40B4-BE49-F238E27FC236}">
                <a16:creationId xmlns:a16="http://schemas.microsoft.com/office/drawing/2014/main" id="{2982C92A-23A9-914C-B5FF-CDA9782A2F4F}"/>
              </a:ext>
            </a:extLst>
          </p:cNvPr>
          <p:cNvSpPr/>
          <p:nvPr/>
        </p:nvSpPr>
        <p:spPr bwMode="auto">
          <a:xfrm>
            <a:off x="5257800" y="3272009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09" name="Explosion 2 108">
            <a:extLst>
              <a:ext uri="{FF2B5EF4-FFF2-40B4-BE49-F238E27FC236}">
                <a16:creationId xmlns:a16="http://schemas.microsoft.com/office/drawing/2014/main" id="{52A99037-5567-9747-8DD7-0BA2F01E4F66}"/>
              </a:ext>
            </a:extLst>
          </p:cNvPr>
          <p:cNvSpPr/>
          <p:nvPr/>
        </p:nvSpPr>
        <p:spPr bwMode="auto">
          <a:xfrm>
            <a:off x="5943600" y="3424409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p:sp>
        <p:nvSpPr>
          <p:cNvPr id="110" name="Explosion 2 109">
            <a:extLst>
              <a:ext uri="{FF2B5EF4-FFF2-40B4-BE49-F238E27FC236}">
                <a16:creationId xmlns:a16="http://schemas.microsoft.com/office/drawing/2014/main" id="{53B8DA7F-6265-B14C-B4C3-8433BD665CC5}"/>
              </a:ext>
            </a:extLst>
          </p:cNvPr>
          <p:cNvSpPr/>
          <p:nvPr/>
        </p:nvSpPr>
        <p:spPr bwMode="auto">
          <a:xfrm>
            <a:off x="6195562" y="2956751"/>
            <a:ext cx="129038" cy="141942"/>
          </a:xfrm>
          <a:prstGeom prst="irregularSeal2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Arial" charset="0"/>
              <a:ea typeface="宋体" pitchFamily="2" charset="-122"/>
              <a:cs typeface="宋体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E3D6248-7A45-A443-AC21-703D4C46CDCF}"/>
                  </a:ext>
                </a:extLst>
              </p:cNvPr>
              <p:cNvSpPr txBox="1"/>
              <p:nvPr/>
            </p:nvSpPr>
            <p:spPr>
              <a:xfrm>
                <a:off x="152400" y="5410201"/>
                <a:ext cx="89154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𝐌𝐒𝐄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𝐁𝐈𝐀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</m:d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𝐕𝐀𝐑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E3D6248-7A45-A443-AC21-703D4C46C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410201"/>
                <a:ext cx="8915400" cy="369332"/>
              </a:xfrm>
              <a:prstGeom prst="rect">
                <a:avLst/>
              </a:prstGeom>
              <a:blipFill>
                <a:blip r:embed="rId2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637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Quantitative MRI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qMRI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)?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qMRI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a Signal Processing Perspective</a:t>
            </a:r>
          </a:p>
          <a:p>
            <a:r>
              <a:rPr lang="en-US" dirty="0"/>
              <a:t>Sources of Error in </a:t>
            </a:r>
            <a:r>
              <a:rPr lang="en-US" dirty="0" err="1"/>
              <a:t>qMRI</a:t>
            </a:r>
            <a:endParaRPr lang="en-US" dirty="0"/>
          </a:p>
          <a:p>
            <a:pPr lvl="1"/>
            <a:r>
              <a:rPr lang="en-US" dirty="0"/>
              <a:t>Noise Model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Signal Model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Fitting Strategy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 and 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2773765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Noise in MRI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ECE2C-0EE9-A044-A11E-0CBFEE39B1C7}"/>
              </a:ext>
            </a:extLst>
          </p:cNvPr>
          <p:cNvSpPr txBox="1"/>
          <p:nvPr/>
        </p:nvSpPr>
        <p:spPr>
          <a:xfrm>
            <a:off x="685800" y="914400"/>
            <a:ext cx="8077200" cy="122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All MRI data – whether raw or reconstructed – contains “noise”, or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random fluctuations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from thermal interactions in our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bodies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and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scanner electronics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. </a:t>
            </a:r>
          </a:p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Noise in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raw MRI data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is proper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complex AWGN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*. However, this is generally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cs typeface="宋体" charset="0"/>
              </a:rPr>
              <a:t>no longer true</a:t>
            </a:r>
            <a:r>
              <a:rPr lang="en-US" altLang="zh-CN" dirty="0">
                <a:solidFill>
                  <a:srgbClr val="000000"/>
                </a:solidFill>
                <a:latin typeface="+mj-ea"/>
                <a:cs typeface="宋体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once data has been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processed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; e.g., computing a magnitude: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2E7333-5618-F641-92B0-4F12504E4ACF}"/>
              </a:ext>
            </a:extLst>
          </p:cNvPr>
          <p:cNvSpPr/>
          <p:nvPr/>
        </p:nvSpPr>
        <p:spPr>
          <a:xfrm>
            <a:off x="76200" y="6320135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*Phased array data may be correlated across the channel dimension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57866F-A150-144C-A344-271046FF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12" y="2286000"/>
            <a:ext cx="3877949" cy="2908461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4FDA41D6-48E1-D947-8F3D-1C1DC43A79A1}"/>
              </a:ext>
            </a:extLst>
          </p:cNvPr>
          <p:cNvSpPr/>
          <p:nvPr/>
        </p:nvSpPr>
        <p:spPr bwMode="auto">
          <a:xfrm>
            <a:off x="3886200" y="3447580"/>
            <a:ext cx="508335" cy="468411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9EE15-D940-7D44-99ED-815736DE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06" y="2286000"/>
            <a:ext cx="2644055" cy="2644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F7F5A8-3BE2-714F-B948-9AD461A1B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06" y="2403965"/>
            <a:ext cx="2644055" cy="2644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674E91-C278-8F4C-B7A2-3B2809C5652B}"/>
              </a:ext>
            </a:extLst>
          </p:cNvPr>
          <p:cNvSpPr txBox="1"/>
          <p:nvPr/>
        </p:nvSpPr>
        <p:spPr>
          <a:xfrm>
            <a:off x="708498" y="5410200"/>
            <a:ext cx="790210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Inaccurate noise modeling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(e.g., ignoring it) is one of the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greatest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sources of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error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in </a:t>
            </a:r>
            <a:r>
              <a:rPr lang="en-US" altLang="zh-CN" dirty="0" err="1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qMRI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parameter estimation.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B3915-EC99-2347-BBD1-94CAA28F719E}"/>
              </a:ext>
            </a:extLst>
          </p:cNvPr>
          <p:cNvSpPr txBox="1"/>
          <p:nvPr/>
        </p:nvSpPr>
        <p:spPr>
          <a:xfrm>
            <a:off x="915605" y="5029200"/>
            <a:ext cx="2796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AWGN (Real, </a:t>
            </a:r>
            <a:r>
              <a:rPr lang="en-US" sz="1400" b="1" dirty="0" err="1"/>
              <a:t>Imag</a:t>
            </a:r>
            <a:r>
              <a:rPr lang="en-US" sz="1400" b="1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D6B39D-5881-1F4A-8D6C-68F77FB4E4C0}"/>
              </a:ext>
            </a:extLst>
          </p:cNvPr>
          <p:cNvSpPr txBox="1"/>
          <p:nvPr/>
        </p:nvSpPr>
        <p:spPr>
          <a:xfrm>
            <a:off x="4619711" y="5058383"/>
            <a:ext cx="372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Rician</a:t>
            </a:r>
          </a:p>
        </p:txBody>
      </p:sp>
    </p:spTree>
    <p:extLst>
      <p:ext uri="{BB962C8B-B14F-4D97-AF65-F5344CB8AC3E}">
        <p14:creationId xmlns:p14="http://schemas.microsoft.com/office/powerpoint/2010/main" val="275994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4588EB2-6A1C-3743-AE76-5A5B830C1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03" y="2800350"/>
            <a:ext cx="8472697" cy="1866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19305C"/>
                </a:solidFill>
              </a:rPr>
              <a:t>Speaker Name: Joshua D. </a:t>
            </a:r>
            <a:r>
              <a:rPr lang="en-US" sz="1900" dirty="0" err="1">
                <a:solidFill>
                  <a:srgbClr val="19305C"/>
                </a:solidFill>
              </a:rPr>
              <a:t>Trzasko</a:t>
            </a:r>
            <a:endParaRPr lang="en-US" sz="1900" dirty="0">
              <a:solidFill>
                <a:srgbClr val="19305C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rgbClr val="19305C"/>
              </a:solidFill>
            </a:endParaRPr>
          </a:p>
          <a:p>
            <a:pPr marL="0" indent="0">
              <a:buNone/>
            </a:pPr>
            <a:r>
              <a:rPr lang="en-US" sz="1900" dirty="0">
                <a:solidFill>
                  <a:srgbClr val="19305C"/>
                </a:solidFill>
              </a:rPr>
              <a:t>I have no financial interests or relationships to disclose with regard to the subject matter of this presentation.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7251F4-89B5-9548-991A-1AAAE1A0F075}"/>
              </a:ext>
            </a:extLst>
          </p:cNvPr>
          <p:cNvSpPr/>
          <p:nvPr/>
        </p:nvSpPr>
        <p:spPr>
          <a:xfrm>
            <a:off x="1288152" y="1657351"/>
            <a:ext cx="662939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19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Declaration of</a:t>
            </a:r>
            <a:br>
              <a:rPr lang="en-US" sz="3000" b="1" dirty="0">
                <a:solidFill>
                  <a:srgbClr val="193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rgbClr val="19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Interests or Relationships</a:t>
            </a:r>
            <a:endParaRPr lang="en-US" sz="3000" dirty="0">
              <a:solidFill>
                <a:srgbClr val="193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78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Example: T2 Mapping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ECE2C-0EE9-A044-A11E-0CBFEE39B1C7}"/>
              </a:ext>
            </a:extLst>
          </p:cNvPr>
          <p:cNvSpPr txBox="1"/>
          <p:nvPr/>
        </p:nvSpPr>
        <p:spPr>
          <a:xfrm>
            <a:off x="685800" y="914400"/>
            <a:ext cx="8077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T2 mapping is often considered one of the “easiest” </a:t>
            </a:r>
            <a:r>
              <a:rPr lang="en-US" altLang="zh-CN" dirty="0" err="1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qMRI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 applications – but is this just a case of “ignorance is bliss”?  Consider the following decay curve: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9A2E2AB-4EFA-BC41-8889-524EFF61BA4A}"/>
              </a:ext>
            </a:extLst>
          </p:cNvPr>
          <p:cNvSpPr/>
          <p:nvPr/>
        </p:nvSpPr>
        <p:spPr>
          <a:xfrm>
            <a:off x="5020733" y="1752600"/>
            <a:ext cx="3657600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latin typeface="Courier" pitchFamily="2" charset="0"/>
              </a:rPr>
              <a:t>m0 = 1;</a:t>
            </a:r>
          </a:p>
          <a:p>
            <a:r>
              <a:rPr lang="en-US" sz="1000" dirty="0">
                <a:latin typeface="Courier" pitchFamily="2" charset="0"/>
              </a:rPr>
              <a:t>TE = </a:t>
            </a:r>
            <a:r>
              <a:rPr lang="en-US" sz="1000" dirty="0" err="1">
                <a:latin typeface="Courier" pitchFamily="2" charset="0"/>
              </a:rPr>
              <a:t>linspace</a:t>
            </a:r>
            <a:r>
              <a:rPr lang="en-US" sz="1000" dirty="0">
                <a:latin typeface="Courier" pitchFamily="2" charset="0"/>
              </a:rPr>
              <a:t>(5,500,12)'*1e-3; </a:t>
            </a:r>
            <a:r>
              <a:rPr lang="en-US" sz="1000" dirty="0">
                <a:solidFill>
                  <a:srgbClr val="25992D"/>
                </a:solidFill>
                <a:latin typeface="Courier" pitchFamily="2" charset="0"/>
              </a:rPr>
              <a:t>%</a:t>
            </a:r>
            <a:r>
              <a:rPr lang="en-US" sz="1000" dirty="0" err="1">
                <a:solidFill>
                  <a:srgbClr val="25992D"/>
                </a:solidFill>
                <a:latin typeface="Courier" pitchFamily="2" charset="0"/>
              </a:rPr>
              <a:t>ms</a:t>
            </a:r>
            <a:endParaRPr lang="en-US" sz="1000" dirty="0">
              <a:latin typeface="Courier" pitchFamily="2" charset="0"/>
            </a:endParaRPr>
          </a:p>
          <a:p>
            <a:r>
              <a:rPr lang="en-US" sz="1000" dirty="0">
                <a:latin typeface="Courier" pitchFamily="2" charset="0"/>
              </a:rPr>
              <a:t>T2 = 70e-3; </a:t>
            </a:r>
            <a:r>
              <a:rPr lang="en-US" sz="1000" dirty="0">
                <a:solidFill>
                  <a:srgbClr val="25992D"/>
                </a:solidFill>
                <a:latin typeface="Courier" pitchFamily="2" charset="0"/>
              </a:rPr>
              <a:t>% </a:t>
            </a:r>
            <a:r>
              <a:rPr lang="en-US" sz="1000" dirty="0" err="1">
                <a:solidFill>
                  <a:srgbClr val="25992D"/>
                </a:solidFill>
                <a:latin typeface="Courier" pitchFamily="2" charset="0"/>
              </a:rPr>
              <a:t>ms</a:t>
            </a:r>
            <a:endParaRPr lang="en-US" sz="1000" dirty="0">
              <a:solidFill>
                <a:srgbClr val="25992D"/>
              </a:solidFill>
              <a:latin typeface="Courier" pitchFamily="2" charset="0"/>
            </a:endParaRPr>
          </a:p>
          <a:p>
            <a:r>
              <a:rPr lang="en-US" sz="1000" dirty="0">
                <a:latin typeface="Courier" pitchFamily="2" charset="0"/>
              </a:rPr>
              <a:t>g0 = m0*</a:t>
            </a:r>
            <a:r>
              <a:rPr lang="en-US" sz="1000" dirty="0" err="1">
                <a:latin typeface="Courier" pitchFamily="2" charset="0"/>
              </a:rPr>
              <a:t>exp</a:t>
            </a:r>
            <a:r>
              <a:rPr lang="en-US" sz="1000" dirty="0">
                <a:latin typeface="Courier" pitchFamily="2" charset="0"/>
              </a:rPr>
              <a:t>(-TE/T2);</a:t>
            </a:r>
            <a:br>
              <a:rPr lang="en-US" sz="1000" dirty="0">
                <a:latin typeface="Courier" pitchFamily="2" charset="0"/>
              </a:rPr>
            </a:br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69460266-96DC-4749-95D7-FC694FA56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4885350" cy="488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8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Example: T2 Mapping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ECE2C-0EE9-A044-A11E-0CBFEE39B1C7}"/>
              </a:ext>
            </a:extLst>
          </p:cNvPr>
          <p:cNvSpPr txBox="1"/>
          <p:nvPr/>
        </p:nvSpPr>
        <p:spPr>
          <a:xfrm>
            <a:off x="685800" y="914400"/>
            <a:ext cx="8077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Now let’s add some complex AWGN and compute the signal’s magnitude.  Repeat this 1000x at 1000 different noise levels.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8C72ACF-2707-C847-9609-B40AA3E1605A}"/>
              </a:ext>
            </a:extLst>
          </p:cNvPr>
          <p:cNvSpPr/>
          <p:nvPr/>
        </p:nvSpPr>
        <p:spPr>
          <a:xfrm>
            <a:off x="5020733" y="1752600"/>
            <a:ext cx="3657600" cy="39395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latin typeface="Courier" pitchFamily="2" charset="0"/>
              </a:rPr>
              <a:t>m0 = 1;</a:t>
            </a:r>
          </a:p>
          <a:p>
            <a:r>
              <a:rPr lang="en-US" sz="1000" dirty="0">
                <a:latin typeface="Courier" pitchFamily="2" charset="0"/>
              </a:rPr>
              <a:t>TE = </a:t>
            </a:r>
            <a:r>
              <a:rPr lang="en-US" sz="1000" dirty="0" err="1">
                <a:latin typeface="Courier" pitchFamily="2" charset="0"/>
              </a:rPr>
              <a:t>linspace</a:t>
            </a:r>
            <a:r>
              <a:rPr lang="en-US" sz="1000" dirty="0">
                <a:latin typeface="Courier" pitchFamily="2" charset="0"/>
              </a:rPr>
              <a:t>(5,500,12)'*1e-3; </a:t>
            </a:r>
            <a:r>
              <a:rPr lang="en-US" sz="1000" dirty="0">
                <a:solidFill>
                  <a:srgbClr val="25992D"/>
                </a:solidFill>
                <a:latin typeface="Courier" pitchFamily="2" charset="0"/>
              </a:rPr>
              <a:t>%</a:t>
            </a:r>
            <a:r>
              <a:rPr lang="en-US" sz="1000" dirty="0" err="1">
                <a:solidFill>
                  <a:srgbClr val="25992D"/>
                </a:solidFill>
                <a:latin typeface="Courier" pitchFamily="2" charset="0"/>
              </a:rPr>
              <a:t>ms</a:t>
            </a:r>
            <a:endParaRPr lang="en-US" sz="1000" dirty="0">
              <a:latin typeface="Courier" pitchFamily="2" charset="0"/>
            </a:endParaRPr>
          </a:p>
          <a:p>
            <a:r>
              <a:rPr lang="en-US" sz="1000" dirty="0">
                <a:latin typeface="Courier" pitchFamily="2" charset="0"/>
              </a:rPr>
              <a:t>T2 = 70e-3; </a:t>
            </a:r>
            <a:r>
              <a:rPr lang="en-US" sz="1000" dirty="0">
                <a:solidFill>
                  <a:srgbClr val="25992D"/>
                </a:solidFill>
                <a:latin typeface="Courier" pitchFamily="2" charset="0"/>
              </a:rPr>
              <a:t>% </a:t>
            </a:r>
            <a:r>
              <a:rPr lang="en-US" sz="1000" dirty="0" err="1">
                <a:solidFill>
                  <a:srgbClr val="25992D"/>
                </a:solidFill>
                <a:latin typeface="Courier" pitchFamily="2" charset="0"/>
              </a:rPr>
              <a:t>ms</a:t>
            </a:r>
            <a:endParaRPr lang="en-US" sz="1000" dirty="0">
              <a:solidFill>
                <a:srgbClr val="25992D"/>
              </a:solidFill>
              <a:latin typeface="Courier" pitchFamily="2" charset="0"/>
            </a:endParaRPr>
          </a:p>
          <a:p>
            <a:r>
              <a:rPr lang="en-US" sz="1000" dirty="0">
                <a:latin typeface="Courier" pitchFamily="2" charset="0"/>
              </a:rPr>
              <a:t>g0 = m0*</a:t>
            </a:r>
            <a:r>
              <a:rPr lang="en-US" sz="1000" dirty="0" err="1">
                <a:latin typeface="Courier" pitchFamily="2" charset="0"/>
              </a:rPr>
              <a:t>exp</a:t>
            </a:r>
            <a:r>
              <a:rPr lang="en-US" sz="1000" dirty="0">
                <a:latin typeface="Courier" pitchFamily="2" charset="0"/>
              </a:rPr>
              <a:t>(-TE/T2);</a:t>
            </a:r>
            <a:br>
              <a:rPr lang="en-US" sz="1000" dirty="0">
                <a:latin typeface="Courier" pitchFamily="2" charset="0"/>
              </a:rPr>
            </a:br>
            <a:endParaRPr lang="en-US" sz="1000" dirty="0">
              <a:latin typeface="Courier" pitchFamily="2" charset="0"/>
            </a:endParaRPr>
          </a:p>
          <a:p>
            <a:r>
              <a:rPr lang="en-US" sz="1000" dirty="0">
                <a:latin typeface="Courier" pitchFamily="2" charset="0"/>
              </a:rPr>
              <a:t>T = 1000; Ns = 1000; </a:t>
            </a:r>
            <a:r>
              <a:rPr lang="en-US" sz="1000" dirty="0" err="1">
                <a:latin typeface="Courier" pitchFamily="2" charset="0"/>
              </a:rPr>
              <a:t>Nt</a:t>
            </a:r>
            <a:r>
              <a:rPr lang="en-US" sz="1000" dirty="0">
                <a:latin typeface="Courier" pitchFamily="2" charset="0"/>
              </a:rPr>
              <a:t> = length(TE);</a:t>
            </a:r>
          </a:p>
          <a:p>
            <a:r>
              <a:rPr lang="en-US" sz="1000" dirty="0">
                <a:latin typeface="Courier" pitchFamily="2" charset="0"/>
              </a:rPr>
              <a:t>sigma = </a:t>
            </a:r>
            <a:r>
              <a:rPr lang="en-US" sz="1000" dirty="0" err="1">
                <a:latin typeface="Courier" pitchFamily="2" charset="0"/>
              </a:rPr>
              <a:t>linspace</a:t>
            </a:r>
            <a:r>
              <a:rPr lang="en-US" sz="1000" dirty="0">
                <a:latin typeface="Courier" pitchFamily="2" charset="0"/>
              </a:rPr>
              <a:t>(1e-4,0.05,Ns)';</a:t>
            </a:r>
          </a:p>
          <a:p>
            <a:r>
              <a:rPr lang="en-US" sz="1000" dirty="0" err="1">
                <a:latin typeface="Courier" pitchFamily="2" charset="0"/>
              </a:rPr>
              <a:t>X.raw</a:t>
            </a:r>
            <a:r>
              <a:rPr lang="en-US" sz="1000" dirty="0">
                <a:latin typeface="Courier" pitchFamily="2" charset="0"/>
              </a:rPr>
              <a:t> = zeros([</a:t>
            </a:r>
            <a:r>
              <a:rPr lang="en-US" sz="1000" dirty="0" err="1">
                <a:latin typeface="Courier" pitchFamily="2" charset="0"/>
              </a:rPr>
              <a:t>Nt</a:t>
            </a:r>
            <a:r>
              <a:rPr lang="en-US" sz="1000" dirty="0">
                <a:latin typeface="Courier" pitchFamily="2" charset="0"/>
              </a:rPr>
              <a:t> Ns T]);</a:t>
            </a:r>
          </a:p>
          <a:p>
            <a:r>
              <a:rPr lang="en-US" sz="1000" dirty="0">
                <a:latin typeface="Courier" pitchFamily="2" charset="0"/>
              </a:rPr>
              <a:t>for s=1:Ns</a:t>
            </a:r>
          </a:p>
          <a:p>
            <a:r>
              <a:rPr lang="en-US" sz="1000" dirty="0">
                <a:latin typeface="Courier" pitchFamily="2" charset="0"/>
              </a:rPr>
              <a:t>    for t=1:T    </a:t>
            </a:r>
          </a:p>
          <a:p>
            <a:r>
              <a:rPr lang="en-US" sz="1000" dirty="0">
                <a:latin typeface="Courier" pitchFamily="2" charset="0"/>
              </a:rPr>
              <a:t>        </a:t>
            </a:r>
            <a:r>
              <a:rPr lang="en-US" sz="1000" dirty="0" err="1">
                <a:latin typeface="Courier" pitchFamily="2" charset="0"/>
              </a:rPr>
              <a:t>X.raw</a:t>
            </a:r>
            <a:r>
              <a:rPr lang="en-US" sz="1000" dirty="0">
                <a:latin typeface="Courier" pitchFamily="2" charset="0"/>
              </a:rPr>
              <a:t>(:,</a:t>
            </a:r>
            <a:r>
              <a:rPr lang="en-US" sz="1000" dirty="0" err="1">
                <a:latin typeface="Courier" pitchFamily="2" charset="0"/>
              </a:rPr>
              <a:t>s,t</a:t>
            </a:r>
            <a:r>
              <a:rPr lang="en-US" sz="1000" dirty="0">
                <a:latin typeface="Courier" pitchFamily="2" charset="0"/>
              </a:rPr>
              <a:t>) = g0 + 	sigma(s)*(</a:t>
            </a:r>
            <a:r>
              <a:rPr lang="en-US" sz="1000" dirty="0" err="1">
                <a:latin typeface="Courier" pitchFamily="2" charset="0"/>
              </a:rPr>
              <a:t>randn</a:t>
            </a:r>
            <a:r>
              <a:rPr lang="en-US" sz="1000" dirty="0">
                <a:latin typeface="Courier" pitchFamily="2" charset="0"/>
              </a:rPr>
              <a:t>([</a:t>
            </a:r>
            <a:r>
              <a:rPr lang="en-US" sz="1000" dirty="0" err="1">
                <a:latin typeface="Courier" pitchFamily="2" charset="0"/>
              </a:rPr>
              <a:t>Nt</a:t>
            </a:r>
            <a:r>
              <a:rPr lang="en-US" sz="1000" dirty="0">
                <a:latin typeface="Courier" pitchFamily="2" charset="0"/>
              </a:rPr>
              <a:t> 1]) + 	1i*</a:t>
            </a:r>
            <a:r>
              <a:rPr lang="en-US" sz="1000" dirty="0" err="1">
                <a:latin typeface="Courier" pitchFamily="2" charset="0"/>
              </a:rPr>
              <a:t>randn</a:t>
            </a:r>
            <a:r>
              <a:rPr lang="en-US" sz="1000" dirty="0">
                <a:latin typeface="Courier" pitchFamily="2" charset="0"/>
              </a:rPr>
              <a:t>([</a:t>
            </a:r>
            <a:r>
              <a:rPr lang="en-US" sz="1000" dirty="0" err="1">
                <a:latin typeface="Courier" pitchFamily="2" charset="0"/>
              </a:rPr>
              <a:t>Nt</a:t>
            </a:r>
            <a:r>
              <a:rPr lang="en-US" sz="1000" dirty="0">
                <a:latin typeface="Courier" pitchFamily="2" charset="0"/>
              </a:rPr>
              <a:t> 1]));</a:t>
            </a:r>
          </a:p>
          <a:p>
            <a:r>
              <a:rPr lang="en-US" sz="1000" dirty="0">
                <a:latin typeface="Courier" pitchFamily="2" charset="0"/>
              </a:rPr>
              <a:t>    end</a:t>
            </a:r>
          </a:p>
          <a:p>
            <a:r>
              <a:rPr lang="en-US" sz="1000" dirty="0">
                <a:latin typeface="Courier" pitchFamily="2" charset="0"/>
              </a:rPr>
              <a:t>end</a:t>
            </a:r>
          </a:p>
          <a:p>
            <a:r>
              <a:rPr lang="en-US" sz="1000" dirty="0" err="1">
                <a:effectLst/>
                <a:latin typeface="Courier" pitchFamily="2" charset="0"/>
              </a:rPr>
              <a:t>X.mag</a:t>
            </a:r>
            <a:r>
              <a:rPr lang="en-US" sz="1000" dirty="0">
                <a:effectLst/>
                <a:latin typeface="Courier" pitchFamily="2" charset="0"/>
              </a:rPr>
              <a:t> = abs(</a:t>
            </a:r>
            <a:r>
              <a:rPr lang="en-US" sz="1000" dirty="0" err="1">
                <a:effectLst/>
                <a:latin typeface="Courier" pitchFamily="2" charset="0"/>
              </a:rPr>
              <a:t>X.raw</a:t>
            </a:r>
            <a:r>
              <a:rPr lang="en-US" sz="1000" dirty="0">
                <a:effectLst/>
                <a:latin typeface="Courier" pitchFamily="2" charset="0"/>
              </a:rPr>
              <a:t>);</a:t>
            </a: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7E7330-C169-7449-B49F-5CED50D76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4885350" cy="4885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6CF108-1528-1F49-ACB9-CCF429C08D65}"/>
              </a:ext>
            </a:extLst>
          </p:cNvPr>
          <p:cNvSpPr/>
          <p:nvPr/>
        </p:nvSpPr>
        <p:spPr>
          <a:xfrm>
            <a:off x="76200" y="6320135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*Only a subset of instances visualized</a:t>
            </a:r>
          </a:p>
        </p:txBody>
      </p:sp>
    </p:spTree>
    <p:extLst>
      <p:ext uri="{BB962C8B-B14F-4D97-AF65-F5344CB8AC3E}">
        <p14:creationId xmlns:p14="http://schemas.microsoft.com/office/powerpoint/2010/main" val="4263199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Example: T2 Mapping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ECE2C-0EE9-A044-A11E-0CBFEE39B1C7}"/>
              </a:ext>
            </a:extLst>
          </p:cNvPr>
          <p:cNvSpPr txBox="1"/>
          <p:nvPr/>
        </p:nvSpPr>
        <p:spPr>
          <a:xfrm>
            <a:off x="685800" y="914400"/>
            <a:ext cx="8077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Compute the mean across trials.  Observe that as noise increases, the exponential (erroneously) appears to decay more slowly – this is </a:t>
            </a:r>
            <a:r>
              <a:rPr lang="en-US" altLang="zh-CN" u="sng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noise bias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.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8C72ACF-2707-C847-9609-B40AA3E1605A}"/>
              </a:ext>
            </a:extLst>
          </p:cNvPr>
          <p:cNvSpPr/>
          <p:nvPr/>
        </p:nvSpPr>
        <p:spPr>
          <a:xfrm>
            <a:off x="5020733" y="1752600"/>
            <a:ext cx="3657600" cy="39395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latin typeface="Courier" pitchFamily="2" charset="0"/>
              </a:rPr>
              <a:t>m0 = 1;</a:t>
            </a:r>
          </a:p>
          <a:p>
            <a:r>
              <a:rPr lang="en-US" sz="1000" dirty="0">
                <a:latin typeface="Courier" pitchFamily="2" charset="0"/>
              </a:rPr>
              <a:t>TE = </a:t>
            </a:r>
            <a:r>
              <a:rPr lang="en-US" sz="1000" dirty="0" err="1">
                <a:latin typeface="Courier" pitchFamily="2" charset="0"/>
              </a:rPr>
              <a:t>linspace</a:t>
            </a:r>
            <a:r>
              <a:rPr lang="en-US" sz="1000" dirty="0">
                <a:latin typeface="Courier" pitchFamily="2" charset="0"/>
              </a:rPr>
              <a:t>(5,500,12)'*1e-3; </a:t>
            </a:r>
            <a:r>
              <a:rPr lang="en-US" sz="1000" dirty="0">
                <a:solidFill>
                  <a:srgbClr val="25992D"/>
                </a:solidFill>
                <a:latin typeface="Courier" pitchFamily="2" charset="0"/>
              </a:rPr>
              <a:t>%</a:t>
            </a:r>
            <a:r>
              <a:rPr lang="en-US" sz="1000" dirty="0" err="1">
                <a:solidFill>
                  <a:srgbClr val="25992D"/>
                </a:solidFill>
                <a:latin typeface="Courier" pitchFamily="2" charset="0"/>
              </a:rPr>
              <a:t>ms</a:t>
            </a:r>
            <a:endParaRPr lang="en-US" sz="1000" dirty="0">
              <a:latin typeface="Courier" pitchFamily="2" charset="0"/>
            </a:endParaRPr>
          </a:p>
          <a:p>
            <a:r>
              <a:rPr lang="en-US" sz="1000" dirty="0">
                <a:latin typeface="Courier" pitchFamily="2" charset="0"/>
              </a:rPr>
              <a:t>T2 = 70e-3; </a:t>
            </a:r>
            <a:r>
              <a:rPr lang="en-US" sz="1000" dirty="0">
                <a:solidFill>
                  <a:srgbClr val="25992D"/>
                </a:solidFill>
                <a:latin typeface="Courier" pitchFamily="2" charset="0"/>
              </a:rPr>
              <a:t>% </a:t>
            </a:r>
            <a:r>
              <a:rPr lang="en-US" sz="1000" dirty="0" err="1">
                <a:solidFill>
                  <a:srgbClr val="25992D"/>
                </a:solidFill>
                <a:latin typeface="Courier" pitchFamily="2" charset="0"/>
              </a:rPr>
              <a:t>ms</a:t>
            </a:r>
            <a:endParaRPr lang="en-US" sz="1000" dirty="0">
              <a:solidFill>
                <a:srgbClr val="25992D"/>
              </a:solidFill>
              <a:latin typeface="Courier" pitchFamily="2" charset="0"/>
            </a:endParaRPr>
          </a:p>
          <a:p>
            <a:r>
              <a:rPr lang="en-US" sz="1000" dirty="0">
                <a:latin typeface="Courier" pitchFamily="2" charset="0"/>
              </a:rPr>
              <a:t>g0 = m0*</a:t>
            </a:r>
            <a:r>
              <a:rPr lang="en-US" sz="1000" dirty="0" err="1">
                <a:latin typeface="Courier" pitchFamily="2" charset="0"/>
              </a:rPr>
              <a:t>exp</a:t>
            </a:r>
            <a:r>
              <a:rPr lang="en-US" sz="1000" dirty="0">
                <a:latin typeface="Courier" pitchFamily="2" charset="0"/>
              </a:rPr>
              <a:t>(-TE/T2);</a:t>
            </a:r>
            <a:br>
              <a:rPr lang="en-US" sz="1000" dirty="0">
                <a:latin typeface="Courier" pitchFamily="2" charset="0"/>
              </a:rPr>
            </a:br>
            <a:endParaRPr lang="en-US" sz="1000" dirty="0">
              <a:latin typeface="Courier" pitchFamily="2" charset="0"/>
            </a:endParaRPr>
          </a:p>
          <a:p>
            <a:r>
              <a:rPr lang="en-US" sz="1000" dirty="0">
                <a:latin typeface="Courier" pitchFamily="2" charset="0"/>
              </a:rPr>
              <a:t>T = 1000; Ns = 1000; </a:t>
            </a:r>
            <a:r>
              <a:rPr lang="en-US" sz="1000" dirty="0" err="1">
                <a:latin typeface="Courier" pitchFamily="2" charset="0"/>
              </a:rPr>
              <a:t>Nt</a:t>
            </a:r>
            <a:r>
              <a:rPr lang="en-US" sz="1000" dirty="0">
                <a:latin typeface="Courier" pitchFamily="2" charset="0"/>
              </a:rPr>
              <a:t> = length(TE);</a:t>
            </a:r>
          </a:p>
          <a:p>
            <a:r>
              <a:rPr lang="en-US" sz="1000" dirty="0">
                <a:latin typeface="Courier" pitchFamily="2" charset="0"/>
              </a:rPr>
              <a:t>sigma = </a:t>
            </a:r>
            <a:r>
              <a:rPr lang="en-US" sz="1000" dirty="0" err="1">
                <a:latin typeface="Courier" pitchFamily="2" charset="0"/>
              </a:rPr>
              <a:t>linspace</a:t>
            </a:r>
            <a:r>
              <a:rPr lang="en-US" sz="1000" dirty="0">
                <a:latin typeface="Courier" pitchFamily="2" charset="0"/>
              </a:rPr>
              <a:t>(1e-4,0.05,Ns)';</a:t>
            </a:r>
          </a:p>
          <a:p>
            <a:r>
              <a:rPr lang="en-US" sz="1000" dirty="0" err="1">
                <a:latin typeface="Courier" pitchFamily="2" charset="0"/>
              </a:rPr>
              <a:t>X.raw</a:t>
            </a:r>
            <a:r>
              <a:rPr lang="en-US" sz="1000" dirty="0">
                <a:latin typeface="Courier" pitchFamily="2" charset="0"/>
              </a:rPr>
              <a:t> = zeros([</a:t>
            </a:r>
            <a:r>
              <a:rPr lang="en-US" sz="1000" dirty="0" err="1">
                <a:latin typeface="Courier" pitchFamily="2" charset="0"/>
              </a:rPr>
              <a:t>Nt</a:t>
            </a:r>
            <a:r>
              <a:rPr lang="en-US" sz="1000" dirty="0">
                <a:latin typeface="Courier" pitchFamily="2" charset="0"/>
              </a:rPr>
              <a:t> Ns T]);</a:t>
            </a:r>
          </a:p>
          <a:p>
            <a:r>
              <a:rPr lang="en-US" sz="1000" dirty="0">
                <a:latin typeface="Courier" pitchFamily="2" charset="0"/>
              </a:rPr>
              <a:t>for s=1:Ns</a:t>
            </a:r>
          </a:p>
          <a:p>
            <a:r>
              <a:rPr lang="en-US" sz="1000" dirty="0">
                <a:latin typeface="Courier" pitchFamily="2" charset="0"/>
              </a:rPr>
              <a:t>    for t=1:T    </a:t>
            </a:r>
          </a:p>
          <a:p>
            <a:r>
              <a:rPr lang="en-US" sz="1000" dirty="0">
                <a:latin typeface="Courier" pitchFamily="2" charset="0"/>
              </a:rPr>
              <a:t>        </a:t>
            </a:r>
            <a:r>
              <a:rPr lang="en-US" sz="1000" dirty="0" err="1">
                <a:latin typeface="Courier" pitchFamily="2" charset="0"/>
              </a:rPr>
              <a:t>X.raw</a:t>
            </a:r>
            <a:r>
              <a:rPr lang="en-US" sz="1000" dirty="0">
                <a:latin typeface="Courier" pitchFamily="2" charset="0"/>
              </a:rPr>
              <a:t>(:,</a:t>
            </a:r>
            <a:r>
              <a:rPr lang="en-US" sz="1000" dirty="0" err="1">
                <a:latin typeface="Courier" pitchFamily="2" charset="0"/>
              </a:rPr>
              <a:t>s,t</a:t>
            </a:r>
            <a:r>
              <a:rPr lang="en-US" sz="1000" dirty="0">
                <a:latin typeface="Courier" pitchFamily="2" charset="0"/>
              </a:rPr>
              <a:t>) = g0 + 	sigma(s)*(</a:t>
            </a:r>
            <a:r>
              <a:rPr lang="en-US" sz="1000" dirty="0" err="1">
                <a:latin typeface="Courier" pitchFamily="2" charset="0"/>
              </a:rPr>
              <a:t>randn</a:t>
            </a:r>
            <a:r>
              <a:rPr lang="en-US" sz="1000" dirty="0">
                <a:latin typeface="Courier" pitchFamily="2" charset="0"/>
              </a:rPr>
              <a:t>([</a:t>
            </a:r>
            <a:r>
              <a:rPr lang="en-US" sz="1000" dirty="0" err="1">
                <a:latin typeface="Courier" pitchFamily="2" charset="0"/>
              </a:rPr>
              <a:t>Nt</a:t>
            </a:r>
            <a:r>
              <a:rPr lang="en-US" sz="1000" dirty="0">
                <a:latin typeface="Courier" pitchFamily="2" charset="0"/>
              </a:rPr>
              <a:t> 1]) + 	1i*</a:t>
            </a:r>
            <a:r>
              <a:rPr lang="en-US" sz="1000" dirty="0" err="1">
                <a:latin typeface="Courier" pitchFamily="2" charset="0"/>
              </a:rPr>
              <a:t>randn</a:t>
            </a:r>
            <a:r>
              <a:rPr lang="en-US" sz="1000" dirty="0">
                <a:latin typeface="Courier" pitchFamily="2" charset="0"/>
              </a:rPr>
              <a:t>([</a:t>
            </a:r>
            <a:r>
              <a:rPr lang="en-US" sz="1000" dirty="0" err="1">
                <a:latin typeface="Courier" pitchFamily="2" charset="0"/>
              </a:rPr>
              <a:t>Nt</a:t>
            </a:r>
            <a:r>
              <a:rPr lang="en-US" sz="1000" dirty="0">
                <a:latin typeface="Courier" pitchFamily="2" charset="0"/>
              </a:rPr>
              <a:t> 1]));</a:t>
            </a:r>
          </a:p>
          <a:p>
            <a:r>
              <a:rPr lang="en-US" sz="1000" dirty="0">
                <a:latin typeface="Courier" pitchFamily="2" charset="0"/>
              </a:rPr>
              <a:t>    end</a:t>
            </a:r>
          </a:p>
          <a:p>
            <a:r>
              <a:rPr lang="en-US" sz="1000" dirty="0">
                <a:latin typeface="Courier" pitchFamily="2" charset="0"/>
              </a:rPr>
              <a:t>end</a:t>
            </a:r>
          </a:p>
          <a:p>
            <a:r>
              <a:rPr lang="en-US" sz="1000" dirty="0" err="1">
                <a:effectLst/>
                <a:latin typeface="Courier" pitchFamily="2" charset="0"/>
              </a:rPr>
              <a:t>X.mag</a:t>
            </a:r>
            <a:r>
              <a:rPr lang="en-US" sz="1000" dirty="0">
                <a:effectLst/>
                <a:latin typeface="Courier" pitchFamily="2" charset="0"/>
              </a:rPr>
              <a:t> = abs(</a:t>
            </a:r>
            <a:r>
              <a:rPr lang="en-US" sz="1000" dirty="0" err="1">
                <a:effectLst/>
                <a:latin typeface="Courier" pitchFamily="2" charset="0"/>
              </a:rPr>
              <a:t>X.raw</a:t>
            </a:r>
            <a:r>
              <a:rPr lang="en-US" sz="1000" dirty="0">
                <a:effectLst/>
                <a:latin typeface="Courier" pitchFamily="2" charset="0"/>
              </a:rPr>
              <a:t>);</a:t>
            </a:r>
          </a:p>
          <a:p>
            <a:endParaRPr lang="en-US" sz="1000" dirty="0">
              <a:latin typeface="Courier" pitchFamily="2" charset="0"/>
            </a:endParaRPr>
          </a:p>
          <a:p>
            <a:r>
              <a:rPr lang="en-US" sz="1000" dirty="0">
                <a:effectLst/>
                <a:latin typeface="Courier" pitchFamily="2" charset="0"/>
              </a:rPr>
              <a:t>Y = mean(Y,3);</a:t>
            </a: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  <a:p>
            <a:endParaRPr lang="en-US" sz="1000" dirty="0">
              <a:latin typeface="Courier" pitchFamily="2" charset="0"/>
            </a:endParaRPr>
          </a:p>
          <a:p>
            <a:endParaRPr lang="en-US" sz="1000" dirty="0">
              <a:effectLst/>
              <a:latin typeface="Courier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0E1079-3005-044F-AE0D-3835B1AB3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4882896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57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Example: T2 Mapping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ECE2C-0EE9-A044-A11E-0CBFEE39B1C7}"/>
              </a:ext>
            </a:extLst>
          </p:cNvPr>
          <p:cNvSpPr txBox="1"/>
          <p:nvPr/>
        </p:nvSpPr>
        <p:spPr>
          <a:xfrm>
            <a:off x="685800" y="914400"/>
            <a:ext cx="8077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Monte Carlo simulation can also be used to reveal the bias-variance behavior of specific estimators; e.g., linearized method-of-moments for T2 estimation: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5363C-B242-E341-8BA1-26C99D90E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02504"/>
            <a:ext cx="4639732" cy="463973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DBF91F-E16A-754E-BBEE-F9B5CB6BA272}"/>
              </a:ext>
            </a:extLst>
          </p:cNvPr>
          <p:cNvCxnSpPr>
            <a:cxnSpLocks/>
          </p:cNvCxnSpPr>
          <p:nvPr/>
        </p:nvCxnSpPr>
        <p:spPr>
          <a:xfrm flipH="1">
            <a:off x="1854200" y="3860800"/>
            <a:ext cx="56726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C9D84D-65A2-BF45-9161-C84FC80A5B96}"/>
              </a:ext>
            </a:extLst>
          </p:cNvPr>
          <p:cNvSpPr txBox="1"/>
          <p:nvPr/>
        </p:nvSpPr>
        <p:spPr>
          <a:xfrm>
            <a:off x="2362200" y="369695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Mean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67BC5A-BFF8-A246-8CFA-A5A436AE2C63}"/>
              </a:ext>
            </a:extLst>
          </p:cNvPr>
          <p:cNvCxnSpPr>
            <a:cxnSpLocks/>
          </p:cNvCxnSpPr>
          <p:nvPr/>
        </p:nvCxnSpPr>
        <p:spPr>
          <a:xfrm flipH="1">
            <a:off x="1888067" y="3592844"/>
            <a:ext cx="550333" cy="5489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BC3A73-C015-634E-8539-3E7ACAADAB5B}"/>
              </a:ext>
            </a:extLst>
          </p:cNvPr>
          <p:cNvSpPr txBox="1"/>
          <p:nvPr/>
        </p:nvSpPr>
        <p:spPr>
          <a:xfrm>
            <a:off x="2379133" y="3429000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</a:rPr>
              <a:t>Mean+Std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. Dev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490714-A164-6942-A232-B0DEE872CECF}"/>
              </a:ext>
            </a:extLst>
          </p:cNvPr>
          <p:cNvCxnSpPr>
            <a:cxnSpLocks/>
          </p:cNvCxnSpPr>
          <p:nvPr/>
        </p:nvCxnSpPr>
        <p:spPr>
          <a:xfrm flipH="1">
            <a:off x="1820333" y="4114800"/>
            <a:ext cx="592667" cy="0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D9E9AA-AE37-0042-BEBA-C30D6EC5E914}"/>
              </a:ext>
            </a:extLst>
          </p:cNvPr>
          <p:cNvSpPr txBox="1"/>
          <p:nvPr/>
        </p:nvSpPr>
        <p:spPr>
          <a:xfrm>
            <a:off x="2362200" y="3962400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Mean-Std. Dev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B84D82-DFEB-E944-8991-B17D1BA6503E}"/>
                  </a:ext>
                </a:extLst>
              </p:cNvPr>
              <p:cNvSpPr txBox="1"/>
              <p:nvPr/>
            </p:nvSpPr>
            <p:spPr>
              <a:xfrm>
                <a:off x="4980862" y="1981200"/>
                <a:ext cx="2791538" cy="2571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𝑇𝐸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]/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B84D82-DFEB-E944-8991-B17D1BA65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862" y="1981200"/>
                <a:ext cx="2791538" cy="257122"/>
              </a:xfrm>
              <a:prstGeom prst="rect">
                <a:avLst/>
              </a:prstGeom>
              <a:blipFill>
                <a:blip r:embed="rId4"/>
                <a:stretch>
                  <a:fillRect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7B7DBE-CE0C-4A42-BE89-52ED5AFABD78}"/>
                  </a:ext>
                </a:extLst>
              </p:cNvPr>
              <p:cNvSpPr txBox="1"/>
              <p:nvPr/>
            </p:nvSpPr>
            <p:spPr>
              <a:xfrm>
                <a:off x="5084344" y="2543122"/>
                <a:ext cx="2307056" cy="2779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𝑇𝐸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]/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7B7DBE-CE0C-4A42-BE89-52ED5AFAB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344" y="2543122"/>
                <a:ext cx="2307056" cy="277961"/>
              </a:xfrm>
              <a:prstGeom prst="rect">
                <a:avLst/>
              </a:prstGeom>
              <a:blipFill>
                <a:blip r:embed="rId5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515DBF-21F5-3C48-BEBC-4129D6190B9F}"/>
                  </a:ext>
                </a:extLst>
              </p:cNvPr>
              <p:cNvSpPr txBox="1"/>
              <p:nvPr/>
            </p:nvSpPr>
            <p:spPr>
              <a:xfrm>
                <a:off x="4953000" y="3076522"/>
                <a:ext cx="3715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𝐄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</m:d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(|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|)</m:t>
                          </m:r>
                        </m:e>
                      </m:func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𝑇𝐸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]/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515DBF-21F5-3C48-BEBC-4129D6190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076522"/>
                <a:ext cx="3715537" cy="246221"/>
              </a:xfrm>
              <a:prstGeom prst="rect">
                <a:avLst/>
              </a:prstGeom>
              <a:blipFill>
                <a:blip r:embed="rId6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EDB9F1-6D47-FC41-AA8F-A8CE144485B5}"/>
                  </a:ext>
                </a:extLst>
              </p:cNvPr>
              <p:cNvSpPr txBox="1"/>
              <p:nvPr/>
            </p:nvSpPr>
            <p:spPr>
              <a:xfrm>
                <a:off x="5105400" y="3609922"/>
                <a:ext cx="3746339" cy="7892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1" i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1600" b="1">
                                        <a:latin typeface="Cambria Math" panose="02040503050406030204" pitchFamily="18" charset="0"/>
                                      </a:rPr>
                                      <m:t>𝐄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1">
                                        <a:latin typeface="Cambria Math" panose="02040503050406030204" pitchFamily="18" charset="0"/>
                                      </a:rPr>
                                      <m:t>𝐄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</m:d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𝑇𝐸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[1]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𝑇𝐸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EDB9F1-6D47-FC41-AA8F-A8CE14448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609922"/>
                <a:ext cx="3746339" cy="789255"/>
              </a:xfrm>
              <a:prstGeom prst="rect">
                <a:avLst/>
              </a:prstGeom>
              <a:blipFill>
                <a:blip r:embed="rId7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C5D984-3C1C-1A4F-9563-E31B30120473}"/>
                  </a:ext>
                </a:extLst>
              </p:cNvPr>
              <p:cNvSpPr txBox="1"/>
              <p:nvPr/>
            </p:nvSpPr>
            <p:spPr>
              <a:xfrm>
                <a:off x="4946827" y="4524322"/>
                <a:ext cx="4120973" cy="852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2≈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𝑇𝐸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[1]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⋮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⋮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𝑇𝐸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[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]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b="1" i="0" smtClean="0"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1600" b="1">
                                                <a:latin typeface="Cambria Math" panose="02040503050406030204" pitchFamily="18" charset="0"/>
                                              </a:rPr>
                                              <m:t>𝐄</m:t>
                                            </m:r>
                                            <m:d>
                                              <m:dPr>
                                                <m:begChr m:val="["/>
                                                <m:endChr m:val="]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𝑔</m:t>
                                                </m:r>
                                                <m:d>
                                                  <m:dPr>
                                                    <m:begChr m:val="["/>
                                                    <m:endChr m:val="]"/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</m:d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1600" b="1">
                                                <a:latin typeface="Cambria Math" panose="02040503050406030204" pitchFamily="18" charset="0"/>
                                              </a:rPr>
                                              <m:t>𝐄</m:t>
                                            </m:r>
                                            <m:d>
                                              <m:dPr>
                                                <m:begChr m:val="["/>
                                                <m:endChr m:val="]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𝑔</m:t>
                                                </m:r>
                                                <m:d>
                                                  <m:dPr>
                                                    <m:begChr m:val="["/>
                                                    <m:endChr m:val="]"/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</m:d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C5D984-3C1C-1A4F-9563-E31B30120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827" y="4524322"/>
                <a:ext cx="4120973" cy="852156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781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E4479-08E7-174D-AB4F-FE9D32284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73629"/>
            <a:ext cx="5050971" cy="50509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FC75ECD-C9D3-894F-9F19-CF6835AC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Example: T2 Mapping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0232E-EE84-2C41-ADA8-A1F5A89F2E86}"/>
              </a:ext>
            </a:extLst>
          </p:cNvPr>
          <p:cNvSpPr txBox="1"/>
          <p:nvPr/>
        </p:nvSpPr>
        <p:spPr>
          <a:xfrm>
            <a:off x="685800" y="914400"/>
            <a:ext cx="81534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For real-world </a:t>
            </a: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SNR levels, noise-based errors in standard T2 fitting results are dominated by lost accuracy (bias) rather than lost precision (variance).</a:t>
            </a:r>
          </a:p>
        </p:txBody>
      </p:sp>
    </p:spTree>
    <p:extLst>
      <p:ext uri="{BB962C8B-B14F-4D97-AF65-F5344CB8AC3E}">
        <p14:creationId xmlns:p14="http://schemas.microsoft.com/office/powerpoint/2010/main" val="811524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E7A6-9EAE-1F4B-9A94-145F0B300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Affects Every Method Differently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4177CE-64FF-3542-B758-06D3D9DFF126}"/>
              </a:ext>
            </a:extLst>
          </p:cNvPr>
          <p:cNvSpPr txBox="1"/>
          <p:nvPr/>
        </p:nvSpPr>
        <p:spPr>
          <a:xfrm>
            <a:off x="152400" y="6400800"/>
            <a:ext cx="2707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Trzasko</a:t>
            </a:r>
            <a:r>
              <a:rPr lang="en-US" sz="1000" dirty="0">
                <a:solidFill>
                  <a:schemeClr val="bg1"/>
                </a:solidFill>
              </a:rPr>
              <a:t> et al. MRM 69(6):1787-1794, 2013.</a:t>
            </a:r>
          </a:p>
        </p:txBody>
      </p:sp>
      <p:pic>
        <p:nvPicPr>
          <p:cNvPr id="10" name="Picture 27">
            <a:extLst>
              <a:ext uri="{FF2B5EF4-FFF2-40B4-BE49-F238E27FC236}">
                <a16:creationId xmlns:a16="http://schemas.microsoft.com/office/drawing/2014/main" id="{2A1A98D9-476B-2E4A-84F5-4B24857B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976438"/>
            <a:ext cx="1828800" cy="1828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3DB38A05-13EB-0C49-A04C-18584D0B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976438"/>
            <a:ext cx="1828800" cy="1828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29">
            <a:extLst>
              <a:ext uri="{FF2B5EF4-FFF2-40B4-BE49-F238E27FC236}">
                <a16:creationId xmlns:a16="http://schemas.microsoft.com/office/drawing/2014/main" id="{237A8E27-9101-1A47-B557-656BD248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1976438"/>
            <a:ext cx="1828800" cy="1828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4910303B-588D-6443-800D-E8FF0F657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1976438"/>
            <a:ext cx="1828800" cy="1828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31">
            <a:extLst>
              <a:ext uri="{FF2B5EF4-FFF2-40B4-BE49-F238E27FC236}">
                <a16:creationId xmlns:a16="http://schemas.microsoft.com/office/drawing/2014/main" id="{1E880092-2163-A944-B20D-D12C2D25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3805238"/>
            <a:ext cx="1828800" cy="1828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32">
            <a:extLst>
              <a:ext uri="{FF2B5EF4-FFF2-40B4-BE49-F238E27FC236}">
                <a16:creationId xmlns:a16="http://schemas.microsoft.com/office/drawing/2014/main" id="{6B26BF84-1606-3340-BE97-B60743EF2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3805238"/>
            <a:ext cx="1828800" cy="1828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33">
            <a:extLst>
              <a:ext uri="{FF2B5EF4-FFF2-40B4-BE49-F238E27FC236}">
                <a16:creationId xmlns:a16="http://schemas.microsoft.com/office/drawing/2014/main" id="{13CBF35F-172F-E84A-9BE1-0C44EA684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3805238"/>
            <a:ext cx="1828800" cy="1828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34">
            <a:extLst>
              <a:ext uri="{FF2B5EF4-FFF2-40B4-BE49-F238E27FC236}">
                <a16:creationId xmlns:a16="http://schemas.microsoft.com/office/drawing/2014/main" id="{148E0430-BCCB-DA43-9E7A-BEB71BD2D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3805238"/>
            <a:ext cx="1828800" cy="1828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" name="Group 39">
            <a:extLst>
              <a:ext uri="{FF2B5EF4-FFF2-40B4-BE49-F238E27FC236}">
                <a16:creationId xmlns:a16="http://schemas.microsoft.com/office/drawing/2014/main" id="{4C75089D-A8D2-9F4E-9154-3FAA12462A42}"/>
              </a:ext>
            </a:extLst>
          </p:cNvPr>
          <p:cNvGrpSpPr>
            <a:grpSpLocks/>
          </p:cNvGrpSpPr>
          <p:nvPr/>
        </p:nvGrpSpPr>
        <p:grpSpPr bwMode="auto">
          <a:xfrm>
            <a:off x="8356600" y="1895475"/>
            <a:ext cx="438150" cy="3819525"/>
            <a:chOff x="4465" y="339"/>
            <a:chExt cx="303" cy="2405"/>
          </a:xfrm>
        </p:grpSpPr>
        <p:sp>
          <p:nvSpPr>
            <p:cNvPr id="19" name="Text Box 40">
              <a:extLst>
                <a:ext uri="{FF2B5EF4-FFF2-40B4-BE49-F238E27FC236}">
                  <a16:creationId xmlns:a16="http://schemas.microsoft.com/office/drawing/2014/main" id="{C661D6ED-BCF1-CB49-A182-36E022B7C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427" y="2402"/>
              <a:ext cx="453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b="1">
                  <a:latin typeface="Calibri" charset="0"/>
                  <a:ea typeface="宋体" charset="0"/>
                  <a:cs typeface="宋体" charset="0"/>
                </a:rPr>
                <a:t>200 ms</a:t>
              </a:r>
            </a:p>
          </p:txBody>
        </p:sp>
        <p:sp>
          <p:nvSpPr>
            <p:cNvPr id="20" name="Text Box 41">
              <a:extLst>
                <a:ext uri="{FF2B5EF4-FFF2-40B4-BE49-F238E27FC236}">
                  <a16:creationId xmlns:a16="http://schemas.microsoft.com/office/drawing/2014/main" id="{62883BA3-ED45-1E43-9858-8528D46D0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396" y="1510"/>
              <a:ext cx="514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b="1">
                  <a:latin typeface="Calibri" charset="0"/>
                  <a:ea typeface="宋体" charset="0"/>
                  <a:cs typeface="宋体" charset="0"/>
                </a:rPr>
                <a:t>1000 ms</a:t>
              </a:r>
            </a:p>
          </p:txBody>
        </p:sp>
        <p:sp>
          <p:nvSpPr>
            <p:cNvPr id="21" name="Text Box 42">
              <a:extLst>
                <a:ext uri="{FF2B5EF4-FFF2-40B4-BE49-F238E27FC236}">
                  <a16:creationId xmlns:a16="http://schemas.microsoft.com/office/drawing/2014/main" id="{A71593FD-14A6-8F4F-B80C-DD0C469AB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369" y="505"/>
              <a:ext cx="56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b="1">
                  <a:latin typeface="Calibri" charset="0"/>
                  <a:ea typeface="宋体" charset="0"/>
                  <a:cs typeface="宋体" charset="0"/>
                </a:rPr>
                <a:t>4000 ms</a:t>
              </a:r>
            </a:p>
          </p:txBody>
        </p:sp>
        <p:pic>
          <p:nvPicPr>
            <p:cNvPr id="22" name="Picture 43">
              <a:extLst>
                <a:ext uri="{FF2B5EF4-FFF2-40B4-BE49-F238E27FC236}">
                  <a16:creationId xmlns:a16="http://schemas.microsoft.com/office/drawing/2014/main" id="{954B51DB-DB85-4A4C-9485-DDD458C05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" y="391"/>
              <a:ext cx="11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40">
            <a:extLst>
              <a:ext uri="{FF2B5EF4-FFF2-40B4-BE49-F238E27FC236}">
                <a16:creationId xmlns:a16="http://schemas.microsoft.com/office/drawing/2014/main" id="{2B5798E4-70FA-6449-9648-C01D237E3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20850"/>
            <a:ext cx="8413750" cy="39782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189E95E6-D69C-9E48-B302-04F59DE9E3B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99231" y="3426619"/>
            <a:ext cx="15240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latin typeface="Calibri" charset="0"/>
                <a:ea typeface="宋体" charset="0"/>
                <a:cs typeface="宋体" charset="0"/>
              </a:rPr>
              <a:t>Volunteer #1</a:t>
            </a:r>
          </a:p>
        </p:txBody>
      </p:sp>
      <p:sp>
        <p:nvSpPr>
          <p:cNvPr id="25" name="Text Box 30">
            <a:extLst>
              <a:ext uri="{FF2B5EF4-FFF2-40B4-BE49-F238E27FC236}">
                <a16:creationId xmlns:a16="http://schemas.microsoft.com/office/drawing/2014/main" id="{A614349A-866A-9545-BA8E-F14AF8F77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0" y="1738313"/>
            <a:ext cx="17827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b="1" dirty="0">
                <a:latin typeface="Calibri" charset="0"/>
                <a:ea typeface="宋体" charset="0"/>
                <a:cs typeface="宋体" charset="0"/>
              </a:rPr>
              <a:t>Joint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D57E6363-D0D1-DC46-B8EF-978439BD4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1738313"/>
            <a:ext cx="1828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b="1" dirty="0">
                <a:latin typeface="Calibri" charset="0"/>
                <a:ea typeface="宋体" charset="0"/>
                <a:cs typeface="宋体" charset="0"/>
              </a:rPr>
              <a:t>RSS Composite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52069D0D-46B4-FD49-9978-1972B0EEE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3" y="1738313"/>
            <a:ext cx="1828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b="1" dirty="0" err="1">
                <a:latin typeface="Calibri" charset="0"/>
                <a:ea typeface="宋体" charset="0"/>
                <a:cs typeface="宋体" charset="0"/>
              </a:rPr>
              <a:t>Debiased</a:t>
            </a:r>
            <a:r>
              <a:rPr lang="en-US" sz="1400" b="1" dirty="0">
                <a:latin typeface="Calibri" charset="0"/>
                <a:ea typeface="宋体" charset="0"/>
                <a:cs typeface="宋体" charset="0"/>
              </a:rPr>
              <a:t> RSS</a:t>
            </a:r>
          </a:p>
        </p:txBody>
      </p:sp>
      <p:sp>
        <p:nvSpPr>
          <p:cNvPr id="28" name="Text Box 30">
            <a:extLst>
              <a:ext uri="{FF2B5EF4-FFF2-40B4-BE49-F238E27FC236}">
                <a16:creationId xmlns:a16="http://schemas.microsoft.com/office/drawing/2014/main" id="{9ACCF181-5275-CF4D-B0CE-23C6D7F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113" y="1720850"/>
            <a:ext cx="18288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b="1" dirty="0">
                <a:latin typeface="Calibri" charset="0"/>
                <a:ea typeface="宋体" charset="0"/>
                <a:cs typeface="宋体" charset="0"/>
              </a:rPr>
              <a:t>Channel-by-Channel</a:t>
            </a:r>
          </a:p>
        </p:txBody>
      </p:sp>
      <p:sp>
        <p:nvSpPr>
          <p:cNvPr id="29" name="Text Box 30">
            <a:extLst>
              <a:ext uri="{FF2B5EF4-FFF2-40B4-BE49-F238E27FC236}">
                <a16:creationId xmlns:a16="http://schemas.microsoft.com/office/drawing/2014/main" id="{4B6F1BCA-255B-FB42-B043-E02274EED97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5718" y="2750344"/>
            <a:ext cx="178276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b="1" dirty="0">
                <a:latin typeface="Calibri" charset="0"/>
                <a:ea typeface="宋体" charset="0"/>
                <a:cs typeface="宋体" charset="0"/>
              </a:rPr>
              <a:t>Linearized Approx.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7F9EBF74-9A99-334F-8B2E-CABD6E3D712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6512" y="4624388"/>
            <a:ext cx="178435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b="1" dirty="0">
                <a:latin typeface="Calibri" charset="0"/>
                <a:ea typeface="宋体" charset="0"/>
                <a:cs typeface="宋体" charset="0"/>
              </a:rPr>
              <a:t>NLLS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5851BD-03DE-C048-B5A4-470DA580D43D}"/>
              </a:ext>
            </a:extLst>
          </p:cNvPr>
          <p:cNvSpPr txBox="1"/>
          <p:nvPr/>
        </p:nvSpPr>
        <p:spPr>
          <a:xfrm>
            <a:off x="685800" y="914400"/>
            <a:ext cx="81534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Below are the results of 8 different T1 mapping variants applied to the same (complex) multi-channel VFA-SPGR data set – note how performance varies.</a:t>
            </a:r>
          </a:p>
        </p:txBody>
      </p:sp>
    </p:spTree>
    <p:extLst>
      <p:ext uri="{BB962C8B-B14F-4D97-AF65-F5344CB8AC3E}">
        <p14:creationId xmlns:p14="http://schemas.microsoft.com/office/powerpoint/2010/main" val="3893072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958B155-2EF1-DD48-9C9B-23C5D5B98744}"/>
              </a:ext>
            </a:extLst>
          </p:cNvPr>
          <p:cNvGrpSpPr>
            <a:grpSpLocks/>
          </p:cNvGrpSpPr>
          <p:nvPr/>
        </p:nvGrpSpPr>
        <p:grpSpPr bwMode="auto">
          <a:xfrm>
            <a:off x="1107130" y="1648375"/>
            <a:ext cx="2129140" cy="2668324"/>
            <a:chOff x="4709160" y="365760"/>
            <a:chExt cx="3017520" cy="37947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890E93-6B48-9140-A616-A899EE2F6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160" y="365760"/>
              <a:ext cx="3017520" cy="3794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0ABC1DA-8890-7445-B6C2-65C220DA3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8737" y="1721364"/>
              <a:ext cx="227737" cy="332507"/>
            </a:xfrm>
            <a:custGeom>
              <a:avLst/>
              <a:gdLst>
                <a:gd name="T0" fmla="*/ 15275 w 164"/>
                <a:gd name="T1" fmla="*/ 35075 h 237"/>
                <a:gd name="T2" fmla="*/ 11109 w 164"/>
                <a:gd name="T3" fmla="*/ 33672 h 237"/>
                <a:gd name="T4" fmla="*/ 5555 w 164"/>
                <a:gd name="T5" fmla="*/ 25254 h 237"/>
                <a:gd name="T6" fmla="*/ 2777 w 164"/>
                <a:gd name="T7" fmla="*/ 22448 h 237"/>
                <a:gd name="T8" fmla="*/ 6943 w 164"/>
                <a:gd name="T9" fmla="*/ 2806 h 237"/>
                <a:gd name="T10" fmla="*/ 16664 w 164"/>
                <a:gd name="T11" fmla="*/ 2806 h 237"/>
                <a:gd name="T12" fmla="*/ 24996 w 164"/>
                <a:gd name="T13" fmla="*/ 8418 h 237"/>
                <a:gd name="T14" fmla="*/ 31939 w 164"/>
                <a:gd name="T15" fmla="*/ 29463 h 237"/>
                <a:gd name="T16" fmla="*/ 29161 w 164"/>
                <a:gd name="T17" fmla="*/ 43492 h 237"/>
                <a:gd name="T18" fmla="*/ 22218 w 164"/>
                <a:gd name="T19" fmla="*/ 42089 h 237"/>
                <a:gd name="T20" fmla="*/ 15275 w 164"/>
                <a:gd name="T21" fmla="*/ 35075 h 2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4" h="237">
                  <a:moveTo>
                    <a:pt x="80" y="193"/>
                  </a:moveTo>
                  <a:cubicBezTo>
                    <a:pt x="75" y="190"/>
                    <a:pt x="61" y="177"/>
                    <a:pt x="56" y="175"/>
                  </a:cubicBezTo>
                  <a:cubicBezTo>
                    <a:pt x="51" y="161"/>
                    <a:pt x="38" y="149"/>
                    <a:pt x="30" y="137"/>
                  </a:cubicBezTo>
                  <a:cubicBezTo>
                    <a:pt x="26" y="131"/>
                    <a:pt x="20" y="119"/>
                    <a:pt x="20" y="119"/>
                  </a:cubicBezTo>
                  <a:cubicBezTo>
                    <a:pt x="13" y="90"/>
                    <a:pt x="0" y="26"/>
                    <a:pt x="40" y="13"/>
                  </a:cubicBezTo>
                  <a:cubicBezTo>
                    <a:pt x="53" y="0"/>
                    <a:pt x="72" y="10"/>
                    <a:pt x="88" y="17"/>
                  </a:cubicBezTo>
                  <a:cubicBezTo>
                    <a:pt x="94" y="26"/>
                    <a:pt x="120" y="40"/>
                    <a:pt x="130" y="47"/>
                  </a:cubicBezTo>
                  <a:cubicBezTo>
                    <a:pt x="150" y="78"/>
                    <a:pt x="158" y="121"/>
                    <a:pt x="164" y="157"/>
                  </a:cubicBezTo>
                  <a:cubicBezTo>
                    <a:pt x="162" y="180"/>
                    <a:pt x="163" y="214"/>
                    <a:pt x="152" y="237"/>
                  </a:cubicBezTo>
                  <a:cubicBezTo>
                    <a:pt x="148" y="236"/>
                    <a:pt x="128" y="233"/>
                    <a:pt x="122" y="229"/>
                  </a:cubicBezTo>
                  <a:cubicBezTo>
                    <a:pt x="110" y="220"/>
                    <a:pt x="96" y="193"/>
                    <a:pt x="80" y="193"/>
                  </a:cubicBezTo>
                  <a:close/>
                </a:path>
              </a:pathLst>
            </a:custGeom>
            <a:solidFill>
              <a:srgbClr val="FF660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A7AF917-4880-5B41-BBC6-885E44773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387" y="2546817"/>
              <a:ext cx="619446" cy="327856"/>
            </a:xfrm>
            <a:custGeom>
              <a:avLst/>
              <a:gdLst>
                <a:gd name="T0" fmla="*/ 16742 w 444"/>
                <a:gd name="T1" fmla="*/ 38156 h 232"/>
                <a:gd name="T2" fmla="*/ 5581 w 444"/>
                <a:gd name="T3" fmla="*/ 40982 h 232"/>
                <a:gd name="T4" fmla="*/ 0 w 444"/>
                <a:gd name="T5" fmla="*/ 32503 h 232"/>
                <a:gd name="T6" fmla="*/ 5581 w 444"/>
                <a:gd name="T7" fmla="*/ 25437 h 232"/>
                <a:gd name="T8" fmla="*/ 19532 w 444"/>
                <a:gd name="T9" fmla="*/ 9892 h 232"/>
                <a:gd name="T10" fmla="*/ 32088 w 444"/>
                <a:gd name="T11" fmla="*/ 0 h 232"/>
                <a:gd name="T12" fmla="*/ 50225 w 444"/>
                <a:gd name="T13" fmla="*/ 2826 h 232"/>
                <a:gd name="T14" fmla="*/ 72548 w 444"/>
                <a:gd name="T15" fmla="*/ 14132 h 232"/>
                <a:gd name="T16" fmla="*/ 80919 w 444"/>
                <a:gd name="T17" fmla="*/ 18371 h 232"/>
                <a:gd name="T18" fmla="*/ 83709 w 444"/>
                <a:gd name="T19" fmla="*/ 19784 h 232"/>
                <a:gd name="T20" fmla="*/ 86499 w 444"/>
                <a:gd name="T21" fmla="*/ 25437 h 232"/>
                <a:gd name="T22" fmla="*/ 75338 w 444"/>
                <a:gd name="T23" fmla="*/ 39569 h 232"/>
                <a:gd name="T24" fmla="*/ 66967 w 444"/>
                <a:gd name="T25" fmla="*/ 33916 h 232"/>
                <a:gd name="T26" fmla="*/ 54411 w 444"/>
                <a:gd name="T27" fmla="*/ 25437 h 232"/>
                <a:gd name="T28" fmla="*/ 26508 w 444"/>
                <a:gd name="T29" fmla="*/ 28263 h 232"/>
                <a:gd name="T30" fmla="*/ 18137 w 444"/>
                <a:gd name="T31" fmla="*/ 33916 h 232"/>
                <a:gd name="T32" fmla="*/ 16742 w 444"/>
                <a:gd name="T33" fmla="*/ 38156 h 2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4" h="232">
                  <a:moveTo>
                    <a:pt x="84" y="201"/>
                  </a:moveTo>
                  <a:cubicBezTo>
                    <a:pt x="66" y="225"/>
                    <a:pt x="60" y="215"/>
                    <a:pt x="24" y="210"/>
                  </a:cubicBezTo>
                  <a:cubicBezTo>
                    <a:pt x="10" y="200"/>
                    <a:pt x="7" y="186"/>
                    <a:pt x="0" y="171"/>
                  </a:cubicBezTo>
                  <a:cubicBezTo>
                    <a:pt x="10" y="156"/>
                    <a:pt x="16" y="142"/>
                    <a:pt x="24" y="126"/>
                  </a:cubicBezTo>
                  <a:cubicBezTo>
                    <a:pt x="33" y="107"/>
                    <a:pt x="77" y="65"/>
                    <a:pt x="99" y="54"/>
                  </a:cubicBezTo>
                  <a:cubicBezTo>
                    <a:pt x="115" y="30"/>
                    <a:pt x="145" y="23"/>
                    <a:pt x="162" y="0"/>
                  </a:cubicBezTo>
                  <a:cubicBezTo>
                    <a:pt x="195" y="2"/>
                    <a:pt x="221" y="7"/>
                    <a:pt x="252" y="15"/>
                  </a:cubicBezTo>
                  <a:cubicBezTo>
                    <a:pt x="287" y="39"/>
                    <a:pt x="328" y="58"/>
                    <a:pt x="369" y="72"/>
                  </a:cubicBezTo>
                  <a:cubicBezTo>
                    <a:pt x="381" y="76"/>
                    <a:pt x="398" y="89"/>
                    <a:pt x="408" y="96"/>
                  </a:cubicBezTo>
                  <a:cubicBezTo>
                    <a:pt x="413" y="100"/>
                    <a:pt x="426" y="102"/>
                    <a:pt x="426" y="102"/>
                  </a:cubicBezTo>
                  <a:cubicBezTo>
                    <a:pt x="438" y="114"/>
                    <a:pt x="441" y="118"/>
                    <a:pt x="444" y="135"/>
                  </a:cubicBezTo>
                  <a:cubicBezTo>
                    <a:pt x="436" y="169"/>
                    <a:pt x="420" y="195"/>
                    <a:pt x="384" y="204"/>
                  </a:cubicBezTo>
                  <a:cubicBezTo>
                    <a:pt x="365" y="194"/>
                    <a:pt x="359" y="188"/>
                    <a:pt x="342" y="177"/>
                  </a:cubicBezTo>
                  <a:cubicBezTo>
                    <a:pt x="326" y="153"/>
                    <a:pt x="304" y="147"/>
                    <a:pt x="279" y="135"/>
                  </a:cubicBezTo>
                  <a:cubicBezTo>
                    <a:pt x="219" y="137"/>
                    <a:pt x="182" y="130"/>
                    <a:pt x="132" y="147"/>
                  </a:cubicBezTo>
                  <a:cubicBezTo>
                    <a:pt x="121" y="158"/>
                    <a:pt x="106" y="164"/>
                    <a:pt x="93" y="174"/>
                  </a:cubicBezTo>
                  <a:cubicBezTo>
                    <a:pt x="89" y="191"/>
                    <a:pt x="53" y="232"/>
                    <a:pt x="84" y="201"/>
                  </a:cubicBezTo>
                  <a:close/>
                </a:path>
              </a:pathLst>
            </a:custGeom>
            <a:solidFill>
              <a:srgbClr val="0000FF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E204DC3-ABCC-C940-AC13-7E91A3F04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497" y="2142229"/>
              <a:ext cx="325664" cy="348783"/>
            </a:xfrm>
            <a:custGeom>
              <a:avLst/>
              <a:gdLst>
                <a:gd name="T0" fmla="*/ 43144 w 234"/>
                <a:gd name="T1" fmla="*/ 29774 h 246"/>
                <a:gd name="T2" fmla="*/ 44535 w 234"/>
                <a:gd name="T3" fmla="*/ 35445 h 246"/>
                <a:gd name="T4" fmla="*/ 38968 w 234"/>
                <a:gd name="T5" fmla="*/ 42535 h 246"/>
                <a:gd name="T6" fmla="*/ 32010 w 234"/>
                <a:gd name="T7" fmla="*/ 48206 h 246"/>
                <a:gd name="T8" fmla="*/ 18092 w 234"/>
                <a:gd name="T9" fmla="*/ 45370 h 246"/>
                <a:gd name="T10" fmla="*/ 9742 w 234"/>
                <a:gd name="T11" fmla="*/ 38281 h 246"/>
                <a:gd name="T12" fmla="*/ 0 w 234"/>
                <a:gd name="T13" fmla="*/ 22685 h 246"/>
                <a:gd name="T14" fmla="*/ 4175 w 234"/>
                <a:gd name="T15" fmla="*/ 5671 h 246"/>
                <a:gd name="T16" fmla="*/ 8350 w 234"/>
                <a:gd name="T17" fmla="*/ 1418 h 246"/>
                <a:gd name="T18" fmla="*/ 11134 w 234"/>
                <a:gd name="T19" fmla="*/ 0 h 246"/>
                <a:gd name="T20" fmla="*/ 22268 w 234"/>
                <a:gd name="T21" fmla="*/ 5671 h 246"/>
                <a:gd name="T22" fmla="*/ 29226 w 234"/>
                <a:gd name="T23" fmla="*/ 12760 h 246"/>
                <a:gd name="T24" fmla="*/ 40360 w 234"/>
                <a:gd name="T25" fmla="*/ 28356 h 246"/>
                <a:gd name="T26" fmla="*/ 43144 w 234"/>
                <a:gd name="T27" fmla="*/ 32610 h 246"/>
                <a:gd name="T28" fmla="*/ 43144 w 234"/>
                <a:gd name="T29" fmla="*/ 29774 h 2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4" h="246">
                  <a:moveTo>
                    <a:pt x="225" y="156"/>
                  </a:moveTo>
                  <a:cubicBezTo>
                    <a:pt x="227" y="164"/>
                    <a:pt x="234" y="172"/>
                    <a:pt x="231" y="180"/>
                  </a:cubicBezTo>
                  <a:cubicBezTo>
                    <a:pt x="228" y="190"/>
                    <a:pt x="207" y="213"/>
                    <a:pt x="198" y="219"/>
                  </a:cubicBezTo>
                  <a:cubicBezTo>
                    <a:pt x="189" y="238"/>
                    <a:pt x="181" y="241"/>
                    <a:pt x="162" y="246"/>
                  </a:cubicBezTo>
                  <a:cubicBezTo>
                    <a:pt x="120" y="240"/>
                    <a:pt x="123" y="240"/>
                    <a:pt x="93" y="228"/>
                  </a:cubicBezTo>
                  <a:cubicBezTo>
                    <a:pt x="81" y="216"/>
                    <a:pt x="69" y="205"/>
                    <a:pt x="54" y="198"/>
                  </a:cubicBezTo>
                  <a:cubicBezTo>
                    <a:pt x="31" y="167"/>
                    <a:pt x="10" y="153"/>
                    <a:pt x="0" y="114"/>
                  </a:cubicBezTo>
                  <a:cubicBezTo>
                    <a:pt x="2" y="88"/>
                    <a:pt x="5" y="56"/>
                    <a:pt x="21" y="33"/>
                  </a:cubicBezTo>
                  <a:cubicBezTo>
                    <a:pt x="26" y="25"/>
                    <a:pt x="32" y="18"/>
                    <a:pt x="39" y="12"/>
                  </a:cubicBezTo>
                  <a:cubicBezTo>
                    <a:pt x="44" y="7"/>
                    <a:pt x="57" y="0"/>
                    <a:pt x="57" y="0"/>
                  </a:cubicBezTo>
                  <a:cubicBezTo>
                    <a:pt x="79" y="7"/>
                    <a:pt x="93" y="28"/>
                    <a:pt x="114" y="33"/>
                  </a:cubicBezTo>
                  <a:cubicBezTo>
                    <a:pt x="128" y="44"/>
                    <a:pt x="142" y="55"/>
                    <a:pt x="156" y="66"/>
                  </a:cubicBezTo>
                  <a:cubicBezTo>
                    <a:pt x="170" y="95"/>
                    <a:pt x="192" y="117"/>
                    <a:pt x="210" y="144"/>
                  </a:cubicBezTo>
                  <a:cubicBezTo>
                    <a:pt x="212" y="147"/>
                    <a:pt x="218" y="165"/>
                    <a:pt x="225" y="165"/>
                  </a:cubicBezTo>
                  <a:cubicBezTo>
                    <a:pt x="228" y="165"/>
                    <a:pt x="225" y="159"/>
                    <a:pt x="225" y="156"/>
                  </a:cubicBezTo>
                  <a:close/>
                </a:path>
              </a:pathLst>
            </a:custGeom>
            <a:solidFill>
              <a:srgbClr val="CCFF66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C673D7F-B671-7545-B997-8C7B6F503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628" y="2372425"/>
              <a:ext cx="122978" cy="160440"/>
            </a:xfrm>
            <a:custGeom>
              <a:avLst/>
              <a:gdLst>
                <a:gd name="T0" fmla="*/ 16770 w 88"/>
                <a:gd name="T1" fmla="*/ 2815 h 114"/>
                <a:gd name="T2" fmla="*/ 11180 w 88"/>
                <a:gd name="T3" fmla="*/ 0 h 114"/>
                <a:gd name="T4" fmla="*/ 5590 w 88"/>
                <a:gd name="T5" fmla="*/ 1407 h 114"/>
                <a:gd name="T6" fmla="*/ 1397 w 88"/>
                <a:gd name="T7" fmla="*/ 1407 h 114"/>
                <a:gd name="T8" fmla="*/ 4192 w 88"/>
                <a:gd name="T9" fmla="*/ 21111 h 114"/>
                <a:gd name="T10" fmla="*/ 8385 w 88"/>
                <a:gd name="T11" fmla="*/ 21111 h 114"/>
                <a:gd name="T12" fmla="*/ 13975 w 88"/>
                <a:gd name="T13" fmla="*/ 16888 h 114"/>
                <a:gd name="T14" fmla="*/ 16770 w 88"/>
                <a:gd name="T15" fmla="*/ 14074 h 114"/>
                <a:gd name="T16" fmla="*/ 16770 w 88"/>
                <a:gd name="T17" fmla="*/ 11259 h 114"/>
                <a:gd name="T18" fmla="*/ 16770 w 88"/>
                <a:gd name="T19" fmla="*/ 7037 h 114"/>
                <a:gd name="T20" fmla="*/ 16770 w 88"/>
                <a:gd name="T21" fmla="*/ 2815 h 114"/>
                <a:gd name="T22" fmla="*/ 16770 w 88"/>
                <a:gd name="T23" fmla="*/ 2815 h 1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114">
                  <a:moveTo>
                    <a:pt x="81" y="18"/>
                  </a:moveTo>
                  <a:cubicBezTo>
                    <a:pt x="74" y="7"/>
                    <a:pt x="68" y="7"/>
                    <a:pt x="57" y="0"/>
                  </a:cubicBezTo>
                  <a:cubicBezTo>
                    <a:pt x="46" y="1"/>
                    <a:pt x="35" y="1"/>
                    <a:pt x="24" y="3"/>
                  </a:cubicBezTo>
                  <a:cubicBezTo>
                    <a:pt x="18" y="4"/>
                    <a:pt x="6" y="9"/>
                    <a:pt x="6" y="9"/>
                  </a:cubicBezTo>
                  <a:cubicBezTo>
                    <a:pt x="0" y="26"/>
                    <a:pt x="6" y="86"/>
                    <a:pt x="21" y="105"/>
                  </a:cubicBezTo>
                  <a:cubicBezTo>
                    <a:pt x="26" y="112"/>
                    <a:pt x="34" y="112"/>
                    <a:pt x="42" y="114"/>
                  </a:cubicBezTo>
                  <a:cubicBezTo>
                    <a:pt x="55" y="107"/>
                    <a:pt x="65" y="100"/>
                    <a:pt x="75" y="90"/>
                  </a:cubicBezTo>
                  <a:cubicBezTo>
                    <a:pt x="77" y="84"/>
                    <a:pt x="79" y="78"/>
                    <a:pt x="81" y="72"/>
                  </a:cubicBezTo>
                  <a:cubicBezTo>
                    <a:pt x="82" y="69"/>
                    <a:pt x="84" y="63"/>
                    <a:pt x="84" y="63"/>
                  </a:cubicBezTo>
                  <a:cubicBezTo>
                    <a:pt x="85" y="55"/>
                    <a:pt x="88" y="47"/>
                    <a:pt x="87" y="39"/>
                  </a:cubicBezTo>
                  <a:cubicBezTo>
                    <a:pt x="86" y="31"/>
                    <a:pt x="83" y="23"/>
                    <a:pt x="81" y="15"/>
                  </a:cubicBezTo>
                  <a:cubicBezTo>
                    <a:pt x="81" y="14"/>
                    <a:pt x="81" y="17"/>
                    <a:pt x="81" y="18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E65A744-7530-944A-896D-98F1AB82C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0650" y="1939934"/>
              <a:ext cx="350716" cy="453418"/>
            </a:xfrm>
            <a:custGeom>
              <a:avLst/>
              <a:gdLst>
                <a:gd name="T0" fmla="*/ 20959 w 251"/>
                <a:gd name="T1" fmla="*/ 11300 h 321"/>
                <a:gd name="T2" fmla="*/ 15370 w 251"/>
                <a:gd name="T3" fmla="*/ 0 h 321"/>
                <a:gd name="T4" fmla="*/ 5589 w 251"/>
                <a:gd name="T5" fmla="*/ 5650 h 321"/>
                <a:gd name="T6" fmla="*/ 1397 w 251"/>
                <a:gd name="T7" fmla="*/ 14125 h 321"/>
                <a:gd name="T8" fmla="*/ 0 w 251"/>
                <a:gd name="T9" fmla="*/ 16950 h 321"/>
                <a:gd name="T10" fmla="*/ 1397 w 251"/>
                <a:gd name="T11" fmla="*/ 25425 h 321"/>
                <a:gd name="T12" fmla="*/ 16767 w 251"/>
                <a:gd name="T13" fmla="*/ 35313 h 321"/>
                <a:gd name="T14" fmla="*/ 23754 w 251"/>
                <a:gd name="T15" fmla="*/ 45201 h 321"/>
                <a:gd name="T16" fmla="*/ 34932 w 251"/>
                <a:gd name="T17" fmla="*/ 57913 h 321"/>
                <a:gd name="T18" fmla="*/ 39124 w 251"/>
                <a:gd name="T19" fmla="*/ 62151 h 321"/>
                <a:gd name="T20" fmla="*/ 46110 w 251"/>
                <a:gd name="T21" fmla="*/ 57913 h 321"/>
                <a:gd name="T22" fmla="*/ 47507 w 251"/>
                <a:gd name="T23" fmla="*/ 56501 h 321"/>
                <a:gd name="T24" fmla="*/ 37726 w 251"/>
                <a:gd name="T25" fmla="*/ 40963 h 321"/>
                <a:gd name="T26" fmla="*/ 27945 w 251"/>
                <a:gd name="T27" fmla="*/ 31075 h 321"/>
                <a:gd name="T28" fmla="*/ 23754 w 251"/>
                <a:gd name="T29" fmla="*/ 26838 h 321"/>
                <a:gd name="T30" fmla="*/ 19562 w 251"/>
                <a:gd name="T31" fmla="*/ 22600 h 321"/>
                <a:gd name="T32" fmla="*/ 20959 w 251"/>
                <a:gd name="T33" fmla="*/ 11300 h 3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1" h="321">
                  <a:moveTo>
                    <a:pt x="105" y="60"/>
                  </a:moveTo>
                  <a:cubicBezTo>
                    <a:pt x="109" y="28"/>
                    <a:pt x="105" y="16"/>
                    <a:pt x="78" y="0"/>
                  </a:cubicBezTo>
                  <a:cubicBezTo>
                    <a:pt x="43" y="3"/>
                    <a:pt x="36" y="2"/>
                    <a:pt x="24" y="33"/>
                  </a:cubicBezTo>
                  <a:cubicBezTo>
                    <a:pt x="19" y="45"/>
                    <a:pt x="19" y="58"/>
                    <a:pt x="12" y="69"/>
                  </a:cubicBezTo>
                  <a:cubicBezTo>
                    <a:pt x="8" y="75"/>
                    <a:pt x="0" y="87"/>
                    <a:pt x="0" y="87"/>
                  </a:cubicBezTo>
                  <a:cubicBezTo>
                    <a:pt x="1" y="101"/>
                    <a:pt x="0" y="115"/>
                    <a:pt x="3" y="129"/>
                  </a:cubicBezTo>
                  <a:cubicBezTo>
                    <a:pt x="8" y="150"/>
                    <a:pt x="61" y="178"/>
                    <a:pt x="81" y="183"/>
                  </a:cubicBezTo>
                  <a:cubicBezTo>
                    <a:pt x="96" y="198"/>
                    <a:pt x="105" y="219"/>
                    <a:pt x="117" y="237"/>
                  </a:cubicBezTo>
                  <a:cubicBezTo>
                    <a:pt x="126" y="251"/>
                    <a:pt x="163" y="288"/>
                    <a:pt x="177" y="300"/>
                  </a:cubicBezTo>
                  <a:cubicBezTo>
                    <a:pt x="187" y="308"/>
                    <a:pt x="188" y="317"/>
                    <a:pt x="201" y="321"/>
                  </a:cubicBezTo>
                  <a:cubicBezTo>
                    <a:pt x="210" y="315"/>
                    <a:pt x="219" y="309"/>
                    <a:pt x="228" y="303"/>
                  </a:cubicBezTo>
                  <a:cubicBezTo>
                    <a:pt x="231" y="301"/>
                    <a:pt x="237" y="297"/>
                    <a:pt x="237" y="297"/>
                  </a:cubicBezTo>
                  <a:cubicBezTo>
                    <a:pt x="251" y="276"/>
                    <a:pt x="208" y="229"/>
                    <a:pt x="192" y="213"/>
                  </a:cubicBezTo>
                  <a:cubicBezTo>
                    <a:pt x="187" y="199"/>
                    <a:pt x="159" y="170"/>
                    <a:pt x="144" y="165"/>
                  </a:cubicBezTo>
                  <a:cubicBezTo>
                    <a:pt x="137" y="155"/>
                    <a:pt x="130" y="148"/>
                    <a:pt x="120" y="141"/>
                  </a:cubicBezTo>
                  <a:cubicBezTo>
                    <a:pt x="106" y="120"/>
                    <a:pt x="114" y="127"/>
                    <a:pt x="99" y="117"/>
                  </a:cubicBezTo>
                  <a:cubicBezTo>
                    <a:pt x="80" y="89"/>
                    <a:pt x="105" y="89"/>
                    <a:pt x="105" y="60"/>
                  </a:cubicBezTo>
                  <a:close/>
                </a:path>
              </a:pathLst>
            </a:custGeom>
            <a:solidFill>
              <a:srgbClr val="3366FF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708EE18-25E7-8049-8447-C0CD42549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9278" y="1825999"/>
              <a:ext cx="134365" cy="388312"/>
            </a:xfrm>
            <a:custGeom>
              <a:avLst/>
              <a:gdLst>
                <a:gd name="T0" fmla="*/ 1385 w 97"/>
                <a:gd name="T1" fmla="*/ 0 h 276"/>
                <a:gd name="T2" fmla="*/ 0 w 97"/>
                <a:gd name="T3" fmla="*/ 26732 h 276"/>
                <a:gd name="T4" fmla="*/ 6926 w 97"/>
                <a:gd name="T5" fmla="*/ 45022 h 276"/>
                <a:gd name="T6" fmla="*/ 12467 w 97"/>
                <a:gd name="T7" fmla="*/ 50649 h 276"/>
                <a:gd name="T8" fmla="*/ 15237 w 97"/>
                <a:gd name="T9" fmla="*/ 52056 h 276"/>
                <a:gd name="T10" fmla="*/ 15237 w 97"/>
                <a:gd name="T11" fmla="*/ 36580 h 276"/>
                <a:gd name="T12" fmla="*/ 13852 w 97"/>
                <a:gd name="T13" fmla="*/ 15476 h 276"/>
                <a:gd name="T14" fmla="*/ 1385 w 97"/>
                <a:gd name="T15" fmla="*/ 0 h 2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" h="276">
                  <a:moveTo>
                    <a:pt x="9" y="0"/>
                  </a:moveTo>
                  <a:cubicBezTo>
                    <a:pt x="13" y="49"/>
                    <a:pt x="11" y="96"/>
                    <a:pt x="0" y="144"/>
                  </a:cubicBezTo>
                  <a:cubicBezTo>
                    <a:pt x="4" y="179"/>
                    <a:pt x="13" y="212"/>
                    <a:pt x="36" y="240"/>
                  </a:cubicBezTo>
                  <a:cubicBezTo>
                    <a:pt x="45" y="251"/>
                    <a:pt x="51" y="257"/>
                    <a:pt x="63" y="264"/>
                  </a:cubicBezTo>
                  <a:cubicBezTo>
                    <a:pt x="69" y="268"/>
                    <a:pt x="81" y="276"/>
                    <a:pt x="81" y="276"/>
                  </a:cubicBezTo>
                  <a:cubicBezTo>
                    <a:pt x="97" y="252"/>
                    <a:pt x="82" y="222"/>
                    <a:pt x="78" y="195"/>
                  </a:cubicBezTo>
                  <a:cubicBezTo>
                    <a:pt x="76" y="157"/>
                    <a:pt x="76" y="119"/>
                    <a:pt x="72" y="81"/>
                  </a:cubicBezTo>
                  <a:cubicBezTo>
                    <a:pt x="69" y="47"/>
                    <a:pt x="19" y="31"/>
                    <a:pt x="9" y="0"/>
                  </a:cubicBezTo>
                  <a:close/>
                </a:path>
              </a:pathLst>
            </a:custGeom>
            <a:solidFill>
              <a:srgbClr val="66FFCC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43AF1A3-468E-C542-9BE2-103E29A4D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569" y="1428386"/>
              <a:ext cx="608059" cy="269726"/>
            </a:xfrm>
            <a:custGeom>
              <a:avLst/>
              <a:gdLst>
                <a:gd name="T0" fmla="*/ 8406 w 434"/>
                <a:gd name="T1" fmla="*/ 1405 h 192"/>
                <a:gd name="T2" fmla="*/ 2802 w 434"/>
                <a:gd name="T3" fmla="*/ 4214 h 192"/>
                <a:gd name="T4" fmla="*/ 0 w 434"/>
                <a:gd name="T5" fmla="*/ 9834 h 192"/>
                <a:gd name="T6" fmla="*/ 1401 w 434"/>
                <a:gd name="T7" fmla="*/ 14048 h 192"/>
                <a:gd name="T8" fmla="*/ 9807 w 434"/>
                <a:gd name="T9" fmla="*/ 21072 h 192"/>
                <a:gd name="T10" fmla="*/ 19615 w 434"/>
                <a:gd name="T11" fmla="*/ 25287 h 192"/>
                <a:gd name="T12" fmla="*/ 29422 w 434"/>
                <a:gd name="T13" fmla="*/ 30906 h 192"/>
                <a:gd name="T14" fmla="*/ 35026 w 434"/>
                <a:gd name="T15" fmla="*/ 33716 h 192"/>
                <a:gd name="T16" fmla="*/ 42032 w 434"/>
                <a:gd name="T17" fmla="*/ 35121 h 192"/>
                <a:gd name="T18" fmla="*/ 44834 w 434"/>
                <a:gd name="T19" fmla="*/ 35121 h 192"/>
                <a:gd name="T20" fmla="*/ 50438 w 434"/>
                <a:gd name="T21" fmla="*/ 35121 h 192"/>
                <a:gd name="T22" fmla="*/ 60245 w 434"/>
                <a:gd name="T23" fmla="*/ 29501 h 192"/>
                <a:gd name="T24" fmla="*/ 70053 w 434"/>
                <a:gd name="T25" fmla="*/ 21072 h 192"/>
                <a:gd name="T26" fmla="*/ 79860 w 434"/>
                <a:gd name="T27" fmla="*/ 14048 h 192"/>
                <a:gd name="T28" fmla="*/ 84063 w 434"/>
                <a:gd name="T29" fmla="*/ 11239 h 192"/>
                <a:gd name="T30" fmla="*/ 75657 w 434"/>
                <a:gd name="T31" fmla="*/ 0 h 192"/>
                <a:gd name="T32" fmla="*/ 63048 w 434"/>
                <a:gd name="T33" fmla="*/ 2810 h 192"/>
                <a:gd name="T34" fmla="*/ 53240 w 434"/>
                <a:gd name="T35" fmla="*/ 12643 h 192"/>
                <a:gd name="T36" fmla="*/ 51839 w 434"/>
                <a:gd name="T37" fmla="*/ 14048 h 192"/>
                <a:gd name="T38" fmla="*/ 43433 w 434"/>
                <a:gd name="T39" fmla="*/ 18263 h 192"/>
                <a:gd name="T40" fmla="*/ 21016 w 434"/>
                <a:gd name="T41" fmla="*/ 9834 h 192"/>
                <a:gd name="T42" fmla="*/ 16813 w 434"/>
                <a:gd name="T43" fmla="*/ 7024 h 192"/>
                <a:gd name="T44" fmla="*/ 14011 w 434"/>
                <a:gd name="T45" fmla="*/ 7024 h 192"/>
                <a:gd name="T46" fmla="*/ 8406 w 434"/>
                <a:gd name="T47" fmla="*/ 1405 h 19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34" h="192">
                  <a:moveTo>
                    <a:pt x="44" y="12"/>
                  </a:moveTo>
                  <a:cubicBezTo>
                    <a:pt x="36" y="17"/>
                    <a:pt x="28" y="19"/>
                    <a:pt x="20" y="22"/>
                  </a:cubicBezTo>
                  <a:cubicBezTo>
                    <a:pt x="14" y="31"/>
                    <a:pt x="6" y="38"/>
                    <a:pt x="0" y="48"/>
                  </a:cubicBezTo>
                  <a:cubicBezTo>
                    <a:pt x="1" y="57"/>
                    <a:pt x="0" y="67"/>
                    <a:pt x="2" y="76"/>
                  </a:cubicBezTo>
                  <a:cubicBezTo>
                    <a:pt x="4" y="84"/>
                    <a:pt x="40" y="114"/>
                    <a:pt x="48" y="116"/>
                  </a:cubicBezTo>
                  <a:cubicBezTo>
                    <a:pt x="62" y="125"/>
                    <a:pt x="76" y="132"/>
                    <a:pt x="92" y="136"/>
                  </a:cubicBezTo>
                  <a:cubicBezTo>
                    <a:pt x="108" y="147"/>
                    <a:pt x="131" y="153"/>
                    <a:pt x="148" y="162"/>
                  </a:cubicBezTo>
                  <a:cubicBezTo>
                    <a:pt x="158" y="167"/>
                    <a:pt x="165" y="175"/>
                    <a:pt x="176" y="178"/>
                  </a:cubicBezTo>
                  <a:cubicBezTo>
                    <a:pt x="186" y="180"/>
                    <a:pt x="195" y="183"/>
                    <a:pt x="204" y="186"/>
                  </a:cubicBezTo>
                  <a:cubicBezTo>
                    <a:pt x="210" y="188"/>
                    <a:pt x="222" y="192"/>
                    <a:pt x="222" y="192"/>
                  </a:cubicBezTo>
                  <a:cubicBezTo>
                    <a:pt x="231" y="191"/>
                    <a:pt x="241" y="191"/>
                    <a:pt x="250" y="188"/>
                  </a:cubicBezTo>
                  <a:cubicBezTo>
                    <a:pt x="268" y="183"/>
                    <a:pt x="281" y="162"/>
                    <a:pt x="298" y="156"/>
                  </a:cubicBezTo>
                  <a:cubicBezTo>
                    <a:pt x="308" y="141"/>
                    <a:pt x="338" y="115"/>
                    <a:pt x="354" y="108"/>
                  </a:cubicBezTo>
                  <a:cubicBezTo>
                    <a:pt x="362" y="96"/>
                    <a:pt x="380" y="83"/>
                    <a:pt x="394" y="78"/>
                  </a:cubicBezTo>
                  <a:cubicBezTo>
                    <a:pt x="402" y="70"/>
                    <a:pt x="412" y="63"/>
                    <a:pt x="422" y="58"/>
                  </a:cubicBezTo>
                  <a:cubicBezTo>
                    <a:pt x="434" y="23"/>
                    <a:pt x="400" y="9"/>
                    <a:pt x="374" y="0"/>
                  </a:cubicBezTo>
                  <a:cubicBezTo>
                    <a:pt x="334" y="3"/>
                    <a:pt x="341" y="6"/>
                    <a:pt x="312" y="16"/>
                  </a:cubicBezTo>
                  <a:cubicBezTo>
                    <a:pt x="296" y="32"/>
                    <a:pt x="281" y="51"/>
                    <a:pt x="264" y="68"/>
                  </a:cubicBezTo>
                  <a:cubicBezTo>
                    <a:pt x="260" y="81"/>
                    <a:pt x="266" y="68"/>
                    <a:pt x="256" y="76"/>
                  </a:cubicBezTo>
                  <a:cubicBezTo>
                    <a:pt x="238" y="90"/>
                    <a:pt x="248" y="89"/>
                    <a:pt x="220" y="92"/>
                  </a:cubicBezTo>
                  <a:cubicBezTo>
                    <a:pt x="178" y="86"/>
                    <a:pt x="144" y="64"/>
                    <a:pt x="104" y="54"/>
                  </a:cubicBezTo>
                  <a:cubicBezTo>
                    <a:pt x="98" y="50"/>
                    <a:pt x="86" y="42"/>
                    <a:pt x="86" y="42"/>
                  </a:cubicBezTo>
                  <a:cubicBezTo>
                    <a:pt x="75" y="26"/>
                    <a:pt x="90" y="46"/>
                    <a:pt x="74" y="34"/>
                  </a:cubicBezTo>
                  <a:cubicBezTo>
                    <a:pt x="63" y="26"/>
                    <a:pt x="56" y="18"/>
                    <a:pt x="44" y="12"/>
                  </a:cubicBezTo>
                  <a:close/>
                </a:path>
              </a:pathLst>
            </a:custGeom>
            <a:solidFill>
              <a:srgbClr val="00009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8C07A97-603E-D146-9D2C-5C8EE8DB6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007" y="2467759"/>
              <a:ext cx="230015" cy="251124"/>
            </a:xfrm>
            <a:custGeom>
              <a:avLst/>
              <a:gdLst>
                <a:gd name="T0" fmla="*/ 196518 w 103"/>
                <a:gd name="T1" fmla="*/ 72062 h 115"/>
                <a:gd name="T2" fmla="*/ 163020 w 103"/>
                <a:gd name="T3" fmla="*/ 100450 h 115"/>
                <a:gd name="T4" fmla="*/ 66995 w 103"/>
                <a:gd name="T5" fmla="*/ 179062 h 115"/>
                <a:gd name="T6" fmla="*/ 22332 w 103"/>
                <a:gd name="T7" fmla="*/ 185613 h 115"/>
                <a:gd name="T8" fmla="*/ 29031 w 103"/>
                <a:gd name="T9" fmla="*/ 131021 h 115"/>
                <a:gd name="T10" fmla="*/ 91559 w 103"/>
                <a:gd name="T11" fmla="*/ 65511 h 115"/>
                <a:gd name="T12" fmla="*/ 145155 w 103"/>
                <a:gd name="T13" fmla="*/ 34939 h 115"/>
                <a:gd name="T14" fmla="*/ 203217 w 103"/>
                <a:gd name="T15" fmla="*/ 17469 h 115"/>
                <a:gd name="T16" fmla="*/ 196518 w 103"/>
                <a:gd name="T17" fmla="*/ 72062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15">
                  <a:moveTo>
                    <a:pt x="96" y="41"/>
                  </a:moveTo>
                  <a:cubicBezTo>
                    <a:pt x="92" y="49"/>
                    <a:pt x="84" y="53"/>
                    <a:pt x="78" y="59"/>
                  </a:cubicBezTo>
                  <a:cubicBezTo>
                    <a:pt x="64" y="73"/>
                    <a:pt x="51" y="95"/>
                    <a:pt x="34" y="105"/>
                  </a:cubicBezTo>
                  <a:cubicBezTo>
                    <a:pt x="26" y="115"/>
                    <a:pt x="25" y="113"/>
                    <a:pt x="10" y="110"/>
                  </a:cubicBezTo>
                  <a:cubicBezTo>
                    <a:pt x="0" y="102"/>
                    <a:pt x="7" y="86"/>
                    <a:pt x="13" y="77"/>
                  </a:cubicBezTo>
                  <a:cubicBezTo>
                    <a:pt x="20" y="56"/>
                    <a:pt x="22" y="44"/>
                    <a:pt x="45" y="38"/>
                  </a:cubicBezTo>
                  <a:cubicBezTo>
                    <a:pt x="51" y="30"/>
                    <a:pt x="60" y="25"/>
                    <a:pt x="69" y="20"/>
                  </a:cubicBezTo>
                  <a:cubicBezTo>
                    <a:pt x="73" y="15"/>
                    <a:pt x="93" y="0"/>
                    <a:pt x="99" y="12"/>
                  </a:cubicBezTo>
                  <a:cubicBezTo>
                    <a:pt x="103" y="21"/>
                    <a:pt x="97" y="31"/>
                    <a:pt x="96" y="41"/>
                  </a:cubicBezTo>
                  <a:close/>
                </a:path>
              </a:pathLst>
            </a:custGeom>
            <a:solidFill>
              <a:srgbClr val="80000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53">
            <a:extLst>
              <a:ext uri="{FF2B5EF4-FFF2-40B4-BE49-F238E27FC236}">
                <a16:creationId xmlns:a16="http://schemas.microsoft.com/office/drawing/2014/main" id="{7FE35746-931C-1E40-BC92-7E2DCC241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3382963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49">
            <a:extLst>
              <a:ext uri="{FF2B5EF4-FFF2-40B4-BE49-F238E27FC236}">
                <a16:creationId xmlns:a16="http://schemas.microsoft.com/office/drawing/2014/main" id="{5FE13156-3C01-2C4F-804C-A7FE947B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7426" b="-230"/>
          <a:stretch>
            <a:fillRect/>
          </a:stretch>
        </p:blipFill>
        <p:spPr bwMode="auto">
          <a:xfrm>
            <a:off x="3789680" y="1371600"/>
            <a:ext cx="4917440" cy="399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0A54F3-38BB-A246-BC74-5E9C63CD9886}"/>
              </a:ext>
            </a:extLst>
          </p:cNvPr>
          <p:cNvSpPr txBox="1"/>
          <p:nvPr/>
        </p:nvSpPr>
        <p:spPr>
          <a:xfrm>
            <a:off x="3657600" y="5352655"/>
            <a:ext cx="5181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[a] Linearized Approx. – Joint		   [e] NLLS – Joint</a:t>
            </a:r>
          </a:p>
          <a:p>
            <a:r>
              <a:rPr lang="en-US" sz="900" b="1" dirty="0"/>
              <a:t>[b] Linearized Approx. – Channel-by-Channel	   [f] NLLS – Channel-by-Channel</a:t>
            </a:r>
          </a:p>
          <a:p>
            <a:r>
              <a:rPr lang="en-US" sz="900" b="1" dirty="0"/>
              <a:t>[c] Linearized Approx. – RSS Composite	   [g] NLLS – RSS Composite	</a:t>
            </a:r>
          </a:p>
          <a:p>
            <a:r>
              <a:rPr lang="en-US" sz="900" b="1" dirty="0"/>
              <a:t>[d] Linearized Approx. – Debiased RSS Composite	   [h] NLLS – Debiased RSS  Composite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2D86D2-358D-6946-936C-F161F16DC38E}"/>
              </a:ext>
            </a:extLst>
          </p:cNvPr>
          <p:cNvSpPr txBox="1"/>
          <p:nvPr/>
        </p:nvSpPr>
        <p:spPr>
          <a:xfrm>
            <a:off x="685800" y="914400"/>
            <a:ext cx="81534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  <a:buSzPct val="120000"/>
            </a:pPr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  <a:cs typeface="宋体" charset="0"/>
              </a:rPr>
              <a:t>Joint nonlinear least squares (NLLS) fitting is expected to yield the lowest MSE results for this application – how do the other methods perform relatively?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7854C4-6447-2240-8160-918AD3BA9FA7}"/>
              </a:ext>
            </a:extLst>
          </p:cNvPr>
          <p:cNvSpPr txBox="1"/>
          <p:nvPr/>
        </p:nvSpPr>
        <p:spPr>
          <a:xfrm>
            <a:off x="152400" y="6400800"/>
            <a:ext cx="2707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Trzasko</a:t>
            </a:r>
            <a:r>
              <a:rPr lang="en-US" sz="1000" dirty="0">
                <a:solidFill>
                  <a:schemeClr val="bg1"/>
                </a:solidFill>
              </a:rPr>
              <a:t> et al. MRM 69(6):1787-1794, 2013.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E0D67A-A78E-994B-855F-BC1CFD74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838200"/>
          </a:xfrm>
        </p:spPr>
        <p:txBody>
          <a:bodyPr/>
          <a:lstStyle/>
          <a:p>
            <a:r>
              <a:rPr lang="en-US" dirty="0"/>
              <a:t>Making Informed Tradeoffs</a:t>
            </a:r>
          </a:p>
        </p:txBody>
      </p:sp>
    </p:spTree>
    <p:extLst>
      <p:ext uri="{BB962C8B-B14F-4D97-AF65-F5344CB8AC3E}">
        <p14:creationId xmlns:p14="http://schemas.microsoft.com/office/powerpoint/2010/main" val="3432656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Explaining the Unexpected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/>
          <a:stretch/>
        </p:blipFill>
        <p:spPr>
          <a:xfrm>
            <a:off x="609600" y="1600200"/>
            <a:ext cx="2095500" cy="2216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590800"/>
            <a:ext cx="4692318" cy="2547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95" y="5181600"/>
            <a:ext cx="5677705" cy="892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95" y="1752600"/>
            <a:ext cx="5677705" cy="857371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34568" y="990600"/>
            <a:ext cx="795223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Noise is also commonly the source of unanticipated changes in results that can occur following </a:t>
            </a:r>
            <a:r>
              <a:rPr lang="en-US" altLang="zh-CN" dirty="0" err="1"/>
              <a:t>qMRI</a:t>
            </a:r>
            <a:r>
              <a:rPr lang="en-US" altLang="zh-CN" dirty="0"/>
              <a:t> protocol changes; e.g., DWI with log-linear fitting: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228600" y="6221730"/>
            <a:ext cx="8395298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endParaRPr lang="en-US" sz="1050" dirty="0">
              <a:solidFill>
                <a:srgbClr val="FFFFFF"/>
              </a:solidFill>
              <a:ea typeface="ＭＳ Ｐゴシック" charset="0"/>
              <a:cs typeface="Arial" charset="0"/>
              <a:sym typeface="Arial" charset="0"/>
            </a:endParaRPr>
          </a:p>
          <a:p>
            <a:pPr marL="57150"/>
            <a:r>
              <a:rPr lang="en-US" sz="1050" dirty="0" err="1">
                <a:solidFill>
                  <a:schemeClr val="bg1"/>
                </a:solidFill>
                <a:ea typeface="ＭＳ Ｐゴシック" charset="0"/>
                <a:cs typeface="Arial" charset="0"/>
                <a:sym typeface="Arial" charset="0"/>
              </a:rPr>
              <a:t>Saritas</a:t>
            </a:r>
            <a:r>
              <a:rPr lang="en-US" sz="1050" dirty="0">
                <a:solidFill>
                  <a:schemeClr val="bg1"/>
                </a:solidFill>
                <a:ea typeface="ＭＳ Ｐゴシック" charset="0"/>
                <a:cs typeface="Arial" charset="0"/>
                <a:sym typeface="Arial" charset="0"/>
              </a:rPr>
              <a:t> et al. </a:t>
            </a:r>
            <a:r>
              <a:rPr lang="nb-NO" sz="1050" dirty="0">
                <a:solidFill>
                  <a:schemeClr val="bg1"/>
                </a:solidFill>
              </a:rPr>
              <a:t>IEEE TMI 30:424-437, 2011</a:t>
            </a:r>
            <a:r>
              <a:rPr lang="nb-NO" sz="1050" dirty="0"/>
              <a:t> </a:t>
            </a:r>
          </a:p>
          <a:p>
            <a:pPr marL="57150"/>
            <a:r>
              <a:rPr lang="en-US" sz="1050" dirty="0">
                <a:solidFill>
                  <a:srgbClr val="FFFFFF"/>
                </a:solidFill>
                <a:ea typeface="ＭＳ Ｐゴシック" charset="0"/>
                <a:cs typeface="Arial" charset="0"/>
                <a:sym typeface="Arial" charset="0"/>
              </a:rPr>
              <a:t>Trzasko et al. Proc. ISMRM 2018</a:t>
            </a:r>
          </a:p>
          <a:p>
            <a:pPr marL="57150"/>
            <a:endParaRPr lang="en-US" sz="1050" dirty="0">
              <a:solidFill>
                <a:srgbClr val="FFFFFF"/>
              </a:solidFill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8" r="1360"/>
          <a:stretch/>
        </p:blipFill>
        <p:spPr>
          <a:xfrm>
            <a:off x="609600" y="3846309"/>
            <a:ext cx="2089912" cy="22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29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7FE4-5D29-1441-8B93-DB65B7EE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Trading Bias for Variance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CC02A3-F59D-2B41-96FB-4EDBA90C6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568" y="990599"/>
            <a:ext cx="8180832" cy="128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Estimation performance can often be improved by leveraging auxiliary </a:t>
            </a:r>
            <a:r>
              <a:rPr lang="en-US" altLang="zh-CN" u="sng" dirty="0"/>
              <a:t>prior knowledge</a:t>
            </a:r>
            <a:r>
              <a:rPr lang="en-US" altLang="zh-CN" dirty="0"/>
              <a:t> about the target quantity, such as spatial smoothness or sparsity. In such scenarios, one is </a:t>
            </a:r>
            <a:r>
              <a:rPr lang="en-US" altLang="zh-CN" u="sng" dirty="0"/>
              <a:t>intentionally biasing</a:t>
            </a:r>
            <a:r>
              <a:rPr lang="en-US" altLang="zh-CN" dirty="0"/>
              <a:t> the result in a specific direction.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Prior knowledge is typically incorporated into a fitting procedure by (additively) augmenting its </a:t>
            </a:r>
            <a:r>
              <a:rPr lang="en-US" altLang="zh-CN" u="sng" dirty="0"/>
              <a:t>cost function</a:t>
            </a:r>
            <a:r>
              <a:rPr lang="en-US" altLang="zh-CN" dirty="0"/>
              <a:t> with an </a:t>
            </a:r>
            <a:r>
              <a:rPr lang="en-US" altLang="zh-CN" u="sng" dirty="0"/>
              <a:t>regularization/penalty</a:t>
            </a:r>
            <a:r>
              <a:rPr lang="en-US" altLang="zh-CN" dirty="0"/>
              <a:t> term; e.g., 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endParaRPr lang="en-US" altLang="zh-CN" dirty="0"/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endParaRPr lang="en-US" altLang="zh-CN" dirty="0"/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endParaRPr lang="en-US" altLang="zh-CN" dirty="0"/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endParaRPr lang="en-US" altLang="zh-CN" dirty="0"/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endParaRPr lang="en-US" altLang="zh-CN" dirty="0"/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endParaRPr lang="en-US" altLang="zh-CN" dirty="0"/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If the data fidelity term coincides with that of the Maximum Likelihood estimator, this strategy is often called </a:t>
            </a:r>
            <a:r>
              <a:rPr lang="en-US" altLang="zh-CN" u="sng" dirty="0"/>
              <a:t>maximum a posteriori</a:t>
            </a:r>
            <a:r>
              <a:rPr lang="en-US" altLang="zh-CN" dirty="0"/>
              <a:t> (MAP) estimation.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endParaRPr lang="en-US" altLang="zh-CN" dirty="0"/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endParaRPr lang="en-US" altLang="zh-CN" dirty="0"/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81202E-FB36-D14E-A810-3A892F7BD4EA}"/>
                  </a:ext>
                </a:extLst>
              </p:cNvPr>
              <p:cNvSpPr txBox="1"/>
              <p:nvPr/>
            </p:nvSpPr>
            <p:spPr>
              <a:xfrm>
                <a:off x="304800" y="2785646"/>
                <a:ext cx="3573542" cy="779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]</m:t>
                          </m:r>
                        </m:e>
                      </m:acc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arg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min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is-I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]−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81202E-FB36-D14E-A810-3A892F7BD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85646"/>
                <a:ext cx="3573542" cy="779124"/>
              </a:xfrm>
              <a:prstGeom prst="rect">
                <a:avLst/>
              </a:prstGeom>
              <a:blipFill>
                <a:blip r:embed="rId2"/>
                <a:stretch>
                  <a:fillRect l="-1779" t="-107937" b="-169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A039B8-FB90-A44D-9820-4826BBA631B3}"/>
                  </a:ext>
                </a:extLst>
              </p:cNvPr>
              <p:cNvSpPr txBox="1"/>
              <p:nvPr/>
            </p:nvSpPr>
            <p:spPr>
              <a:xfrm>
                <a:off x="4564441" y="2796987"/>
                <a:ext cx="4445961" cy="779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]</m:t>
                          </m:r>
                        </m:e>
                      </m:acc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arg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min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is-I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]−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A039B8-FB90-A44D-9820-4826BBA63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441" y="2796987"/>
                <a:ext cx="4445961" cy="779124"/>
              </a:xfrm>
              <a:prstGeom prst="rect">
                <a:avLst/>
              </a:prstGeom>
              <a:blipFill>
                <a:blip r:embed="rId3"/>
                <a:stretch>
                  <a:fillRect l="-1140" t="-107937" b="-169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ight Arrow 26">
            <a:extLst>
              <a:ext uri="{FF2B5EF4-FFF2-40B4-BE49-F238E27FC236}">
                <a16:creationId xmlns:a16="http://schemas.microsoft.com/office/drawing/2014/main" id="{E773FB80-291C-E54A-A286-22801CDD3356}"/>
              </a:ext>
            </a:extLst>
          </p:cNvPr>
          <p:cNvSpPr/>
          <p:nvPr/>
        </p:nvSpPr>
        <p:spPr bwMode="auto">
          <a:xfrm>
            <a:off x="3967224" y="2952344"/>
            <a:ext cx="508335" cy="468411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6F09102-688A-1C45-BD09-AF26E49BB674}"/>
              </a:ext>
            </a:extLst>
          </p:cNvPr>
          <p:cNvSpPr/>
          <p:nvPr/>
        </p:nvSpPr>
        <p:spPr>
          <a:xfrm>
            <a:off x="1981200" y="2837932"/>
            <a:ext cx="1819786" cy="709714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C15B9A-8096-3049-87F2-31419302670E}"/>
              </a:ext>
            </a:extLst>
          </p:cNvPr>
          <p:cNvSpPr/>
          <p:nvPr/>
        </p:nvSpPr>
        <p:spPr>
          <a:xfrm>
            <a:off x="6172200" y="2971800"/>
            <a:ext cx="479206" cy="440677"/>
          </a:xfrm>
          <a:prstGeom prst="ellipse">
            <a:avLst/>
          </a:prstGeom>
          <a:noFill/>
          <a:ln w="317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99ADA4-05F4-2F44-B8E3-52C6522AD365}"/>
              </a:ext>
            </a:extLst>
          </p:cNvPr>
          <p:cNvSpPr/>
          <p:nvPr/>
        </p:nvSpPr>
        <p:spPr>
          <a:xfrm>
            <a:off x="5943600" y="3031051"/>
            <a:ext cx="360035" cy="364195"/>
          </a:xfrm>
          <a:prstGeom prst="ellipse">
            <a:avLst/>
          </a:prstGeom>
          <a:noFill/>
          <a:ln w="317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EAB1A85-1711-8940-8D91-5450C2655324}"/>
              </a:ext>
            </a:extLst>
          </p:cNvPr>
          <p:cNvCxnSpPr/>
          <p:nvPr/>
        </p:nvCxnSpPr>
        <p:spPr>
          <a:xfrm flipV="1">
            <a:off x="2885317" y="3657600"/>
            <a:ext cx="0" cy="440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DB7288A-3ED3-A14A-A54D-C4CBEE2D62CC}"/>
              </a:ext>
            </a:extLst>
          </p:cNvPr>
          <p:cNvCxnSpPr>
            <a:cxnSpLocks/>
          </p:cNvCxnSpPr>
          <p:nvPr/>
        </p:nvCxnSpPr>
        <p:spPr>
          <a:xfrm flipV="1">
            <a:off x="5820276" y="3434141"/>
            <a:ext cx="303341" cy="45871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B1FE78-5ED1-6743-BC89-D788B2EB8D9B}"/>
              </a:ext>
            </a:extLst>
          </p:cNvPr>
          <p:cNvCxnSpPr>
            <a:cxnSpLocks/>
          </p:cNvCxnSpPr>
          <p:nvPr/>
        </p:nvCxnSpPr>
        <p:spPr>
          <a:xfrm flipH="1" flipV="1">
            <a:off x="6527685" y="3477719"/>
            <a:ext cx="259736" cy="41514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16F4F7F-A747-4345-A296-40737E7FDE53}"/>
              </a:ext>
            </a:extLst>
          </p:cNvPr>
          <p:cNvSpPr txBox="1"/>
          <p:nvPr/>
        </p:nvSpPr>
        <p:spPr>
          <a:xfrm>
            <a:off x="2175246" y="4114800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Data Fidelity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6AEF74-7C41-CE4B-B81B-C82195BE8850}"/>
              </a:ext>
            </a:extLst>
          </p:cNvPr>
          <p:cNvSpPr txBox="1"/>
          <p:nvPr/>
        </p:nvSpPr>
        <p:spPr>
          <a:xfrm>
            <a:off x="6324967" y="3852446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Penalty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BD9061-D08F-6B47-BA12-C0742C4DC7FA}"/>
              </a:ext>
            </a:extLst>
          </p:cNvPr>
          <p:cNvSpPr txBox="1"/>
          <p:nvPr/>
        </p:nvSpPr>
        <p:spPr>
          <a:xfrm>
            <a:off x="5257800" y="3863123"/>
            <a:ext cx="1188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Mixing </a:t>
            </a:r>
          </a:p>
          <a:p>
            <a:pPr algn="ctr"/>
            <a:r>
              <a:rPr lang="en-US" sz="1600" b="1" dirty="0">
                <a:solidFill>
                  <a:srgbClr val="00B050"/>
                </a:solidFill>
              </a:rPr>
              <a:t>Parameter</a:t>
            </a:r>
          </a:p>
        </p:txBody>
      </p:sp>
    </p:spTree>
    <p:extLst>
      <p:ext uri="{BB962C8B-B14F-4D97-AF65-F5344CB8AC3E}">
        <p14:creationId xmlns:p14="http://schemas.microsoft.com/office/powerpoint/2010/main" val="1854860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7FE4-5D29-1441-8B93-DB65B7EE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Diffusion Weighted Imaging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2CC02A3-F59D-2B41-96FB-4EDBA90C6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568" y="990599"/>
                <a:ext cx="7952232" cy="1036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buSzPct val="120000"/>
                </a:pPr>
                <a:r>
                  <a:rPr lang="en-US" altLang="zh-CN" dirty="0"/>
                  <a:t>The signal in a diffusion weighted imaging (DWI) can be modeled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𝑔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US" i="1">
                            <a:latin typeface="Cambria Math" charset="0"/>
                          </a:rPr>
                          <m:t>𝐴𝐷𝐶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dirty="0"/>
                  <a:t>, where the apparent diffusion coefficient (ADC) is the primary quantity of interest. 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2CC02A3-F59D-2B41-96FB-4EDBA90C6F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568" y="990599"/>
                <a:ext cx="7952232" cy="1036983"/>
              </a:xfrm>
              <a:prstGeom prst="rect">
                <a:avLst/>
              </a:prstGeom>
              <a:blipFill>
                <a:blip r:embed="rId2"/>
                <a:stretch>
                  <a:fillRect l="-638" t="-60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4B80B0-389E-AF44-8884-D2891516E2E9}"/>
                  </a:ext>
                </a:extLst>
              </p:cNvPr>
              <p:cNvSpPr txBox="1"/>
              <p:nvPr/>
            </p:nvSpPr>
            <p:spPr>
              <a:xfrm>
                <a:off x="4785707" y="5303193"/>
                <a:ext cx="3824893" cy="606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n-US" sz="1400" b="0" i="1" smtClean="0">
                          <a:latin typeface="Cambria Math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𝐴𝐷𝐶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]</m:t>
                          </m:r>
                        </m:e>
                      </m:acc>
                      <m:r>
                        <a:rPr lang="en-US" sz="1400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charset="0"/>
                        </a:rPr>
                        <m:t>arg</m:t>
                      </m:r>
                      <m:limLow>
                        <m:limLow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charset="0"/>
                            </a:rPr>
                            <m:t>min</m:t>
                          </m:r>
                        </m:e>
                        <m:li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𝐴𝐷𝐶</m:t>
                          </m:r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is-I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4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𝐴𝐷𝐶</m:t>
                                          </m:r>
                                        </m:sup>
                                      </m:sSup>
                                      <m:r>
                                        <a:rPr lang="en-US" sz="1400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4B80B0-389E-AF44-8884-D2891516E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707" y="5303193"/>
                <a:ext cx="3824893" cy="606000"/>
              </a:xfrm>
              <a:prstGeom prst="rect">
                <a:avLst/>
              </a:prstGeom>
              <a:blipFill>
                <a:blip r:embed="rId3"/>
                <a:stretch>
                  <a:fillRect l="-993" t="-114583" b="-18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B0005DC-1801-0548-9AF9-0D64D5E954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7"/>
          <a:stretch/>
        </p:blipFill>
        <p:spPr>
          <a:xfrm>
            <a:off x="4038600" y="2926468"/>
            <a:ext cx="1052514" cy="103593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E152CA-EAA8-A042-BA12-129DC577227A}"/>
              </a:ext>
            </a:extLst>
          </p:cNvPr>
          <p:cNvSpPr txBox="1"/>
          <p:nvPr/>
        </p:nvSpPr>
        <p:spPr>
          <a:xfrm>
            <a:off x="199497" y="6267122"/>
            <a:ext cx="26436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E. </a:t>
            </a:r>
            <a:r>
              <a:rPr lang="en-US" sz="1050" dirty="0" err="1">
                <a:solidFill>
                  <a:schemeClr val="bg1"/>
                </a:solidFill>
              </a:rPr>
              <a:t>Borisch</a:t>
            </a:r>
            <a:r>
              <a:rPr lang="en-US" sz="1050" dirty="0">
                <a:solidFill>
                  <a:schemeClr val="bg1"/>
                </a:solidFill>
              </a:rPr>
              <a:t> et al., Proc. ISMRM 2018</a:t>
            </a:r>
          </a:p>
          <a:p>
            <a:r>
              <a:rPr lang="en-US" sz="1050" dirty="0">
                <a:solidFill>
                  <a:schemeClr val="bg1"/>
                </a:solidFill>
              </a:rPr>
              <a:t>K. Keenan et al. MRM 79(1):48–61, 2018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D200FD-FDDB-8241-B80E-6D04F08A1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976087"/>
            <a:ext cx="2955636" cy="2955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5262E1-1BC1-8D41-9DED-9AEBA30C7C68}"/>
              </a:ext>
            </a:extLst>
          </p:cNvPr>
          <p:cNvSpPr txBox="1"/>
          <p:nvPr/>
        </p:nvSpPr>
        <p:spPr>
          <a:xfrm>
            <a:off x="1039389" y="4964668"/>
            <a:ext cx="275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Standard (MOM)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89D94-5E02-9E41-990B-A2630BD460AD}"/>
              </a:ext>
            </a:extLst>
          </p:cNvPr>
          <p:cNvSpPr txBox="1"/>
          <p:nvPr/>
        </p:nvSpPr>
        <p:spPr>
          <a:xfrm>
            <a:off x="5459355" y="4964668"/>
            <a:ext cx="275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Maximum Likelihood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3A3111-4453-AB4F-A29E-60CD4DCE1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964" y="1981200"/>
            <a:ext cx="2955636" cy="2955636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8E56C9-D11B-7945-B697-3A1ECA02DDBE}"/>
                  </a:ext>
                </a:extLst>
              </p:cNvPr>
              <p:cNvSpPr txBox="1"/>
              <p:nvPr/>
            </p:nvSpPr>
            <p:spPr>
              <a:xfrm>
                <a:off x="990600" y="5334000"/>
                <a:ext cx="2686698" cy="555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charset="0"/>
                                </a:rPr>
                                <m:t>𝐴𝐷𝐶</m:t>
                              </m:r>
                            </m:e>
                          </m:acc>
                          <m:r>
                            <a:rPr lang="en-US" sz="1200" b="0" i="1" smtClean="0">
                              <a:latin typeface="Cambria Math" charset="0"/>
                            </a:rPr>
                            <m:t>=−</m:t>
                          </m:r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is-IS" sz="1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200" i="1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𝑇</m:t>
                                  </m:r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−1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i="1"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1200" i="1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is-IS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m:rPr>
                          <m:nor/>
                        </m:rPr>
                        <a:rPr lang="en-US" sz="1200" b="0" i="0" smtClean="0">
                          <a:latin typeface="Cambria Math" charset="0"/>
                        </a:rPr>
                        <m:t>ln</m:t>
                      </m:r>
                      <m:d>
                        <m:dPr>
                          <m:ctrlPr>
                            <a:rPr lang="is-I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1200">
                                  <a:latin typeface="Cambria Math" charset="0"/>
                                </a:rPr>
                                <m:t>E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𝑔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i="1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1200">
                                  <a:latin typeface="Cambria Math" charset="0"/>
                                </a:rPr>
                                <m:t>E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𝑔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i="1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8E56C9-D11B-7945-B697-3A1ECA02D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334000"/>
                <a:ext cx="2686698" cy="555601"/>
              </a:xfrm>
              <a:prstGeom prst="rect">
                <a:avLst/>
              </a:prstGeom>
              <a:blipFill>
                <a:blip r:embed="rId7"/>
                <a:stretch>
                  <a:fillRect l="-469" t="-102273" b="-16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0294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Quantitative MRI (</a:t>
            </a:r>
            <a:r>
              <a:rPr lang="en-US" dirty="0" err="1"/>
              <a:t>qMRI</a:t>
            </a:r>
            <a:r>
              <a:rPr lang="en-US" dirty="0"/>
              <a:t>)?</a:t>
            </a:r>
          </a:p>
          <a:p>
            <a:r>
              <a:rPr lang="en-US" dirty="0" err="1"/>
              <a:t>qMRI</a:t>
            </a:r>
            <a:r>
              <a:rPr lang="en-US" dirty="0"/>
              <a:t>: a Signal Processing Perspective</a:t>
            </a:r>
          </a:p>
          <a:p>
            <a:r>
              <a:rPr lang="en-US" dirty="0"/>
              <a:t>Sources of Error in </a:t>
            </a:r>
            <a:r>
              <a:rPr lang="en-US" dirty="0" err="1"/>
              <a:t>qMRI</a:t>
            </a:r>
            <a:endParaRPr lang="en-US" dirty="0"/>
          </a:p>
          <a:p>
            <a:pPr lvl="1"/>
            <a:r>
              <a:rPr lang="en-US" dirty="0"/>
              <a:t>Noise Model</a:t>
            </a:r>
          </a:p>
          <a:p>
            <a:pPr lvl="1"/>
            <a:r>
              <a:rPr lang="en-US" dirty="0"/>
              <a:t>Signal Model</a:t>
            </a:r>
          </a:p>
          <a:p>
            <a:pPr lvl="1"/>
            <a:r>
              <a:rPr lang="en-US" dirty="0"/>
              <a:t>Fitting Strategy</a:t>
            </a:r>
          </a:p>
          <a:p>
            <a:r>
              <a:rPr lang="en-US" dirty="0"/>
              <a:t>Summary and 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4165323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7FE4-5D29-1441-8B93-DB65B7EE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Diffusion Weighted Imaging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2CC02A3-F59D-2B41-96FB-4EDBA90C6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568" y="990599"/>
                <a:ext cx="7952232" cy="1036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buSzPct val="120000"/>
                </a:pPr>
                <a:r>
                  <a:rPr lang="en-US" altLang="zh-CN" dirty="0"/>
                  <a:t>The signal in a diffusion weighted imaging (DWI) can be modeled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𝑔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US" i="1">
                            <a:latin typeface="Cambria Math" charset="0"/>
                          </a:rPr>
                          <m:t>𝐴𝐷𝐶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dirty="0"/>
                  <a:t>, where the apparent diffusion coefficient (ADC) is the primary quantity of interest. 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2CC02A3-F59D-2B41-96FB-4EDBA90C6F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568" y="990599"/>
                <a:ext cx="7952232" cy="1036983"/>
              </a:xfrm>
              <a:prstGeom prst="rect">
                <a:avLst/>
              </a:prstGeom>
              <a:blipFill>
                <a:blip r:embed="rId2"/>
                <a:stretch>
                  <a:fillRect l="-638" t="-60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929FBEA-ACD8-A84C-B3B0-EF58E905BEEA}"/>
                  </a:ext>
                </a:extLst>
              </p:cNvPr>
              <p:cNvSpPr txBox="1"/>
              <p:nvPr/>
            </p:nvSpPr>
            <p:spPr>
              <a:xfrm>
                <a:off x="990600" y="5334000"/>
                <a:ext cx="2686698" cy="555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charset="0"/>
                                </a:rPr>
                                <m:t>𝐴𝐷𝐶</m:t>
                              </m:r>
                            </m:e>
                          </m:acc>
                          <m:r>
                            <a:rPr lang="en-US" sz="1200" b="0" i="1" smtClean="0">
                              <a:latin typeface="Cambria Math" charset="0"/>
                            </a:rPr>
                            <m:t>=−</m:t>
                          </m:r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is-IS" sz="1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200" i="1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𝑇</m:t>
                                  </m:r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−1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i="1"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1200" i="1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is-IS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m:rPr>
                          <m:nor/>
                        </m:rPr>
                        <a:rPr lang="en-US" sz="1200" b="0" i="0" smtClean="0">
                          <a:latin typeface="Cambria Math" charset="0"/>
                        </a:rPr>
                        <m:t>ln</m:t>
                      </m:r>
                      <m:d>
                        <m:dPr>
                          <m:ctrlPr>
                            <a:rPr lang="is-I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1200">
                                  <a:latin typeface="Cambria Math" charset="0"/>
                                </a:rPr>
                                <m:t>E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𝑔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i="1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1200">
                                  <a:latin typeface="Cambria Math" charset="0"/>
                                </a:rPr>
                                <m:t>E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𝑔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i="1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929FBEA-ACD8-A84C-B3B0-EF58E905B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334000"/>
                <a:ext cx="2686698" cy="555601"/>
              </a:xfrm>
              <a:prstGeom prst="rect">
                <a:avLst/>
              </a:prstGeom>
              <a:blipFill>
                <a:blip r:embed="rId3"/>
                <a:stretch>
                  <a:fillRect l="-469" t="-102273" b="-16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1F50D4-7194-9D40-8E4C-4D54434FF621}"/>
                  </a:ext>
                </a:extLst>
              </p:cNvPr>
              <p:cNvSpPr txBox="1"/>
              <p:nvPr/>
            </p:nvSpPr>
            <p:spPr>
              <a:xfrm>
                <a:off x="4038600" y="5337600"/>
                <a:ext cx="4982903" cy="606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n-US" sz="1400" b="0" i="1" smtClean="0">
                          <a:latin typeface="Cambria Math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𝐴𝐷𝐶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]</m:t>
                          </m:r>
                        </m:e>
                      </m:acc>
                      <m:r>
                        <a:rPr lang="en-US" sz="1400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charset="0"/>
                        </a:rPr>
                        <m:t>arg</m:t>
                      </m:r>
                      <m:limLow>
                        <m:limLow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charset="0"/>
                            </a:rPr>
                            <m:t>min</m:t>
                          </m:r>
                        </m:e>
                        <m:li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𝐴𝐷𝐶</m:t>
                          </m:r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𝜆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𝑃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charset="0"/>
                            </a:rPr>
                            <m:t>Γ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{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𝐴𝐷𝐶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})+</m:t>
                          </m:r>
                          <m:nary>
                            <m:naryPr>
                              <m:chr m:val="∑"/>
                              <m:ctrlPr>
                                <a:rPr lang="is-I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4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𝐴𝐷𝐶</m:t>
                                          </m:r>
                                        </m:sup>
                                      </m:sSup>
                                      <m:r>
                                        <a:rPr lang="en-US" sz="1400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1F50D4-7194-9D40-8E4C-4D54434FF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5337600"/>
                <a:ext cx="4982903" cy="606000"/>
              </a:xfrm>
              <a:prstGeom prst="rect">
                <a:avLst/>
              </a:prstGeom>
              <a:blipFill>
                <a:blip r:embed="rId4"/>
                <a:stretch>
                  <a:fillRect l="-763" t="-114583" b="-17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B0005DC-1801-0548-9AF9-0D64D5E954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7"/>
          <a:stretch/>
        </p:blipFill>
        <p:spPr>
          <a:xfrm>
            <a:off x="4038600" y="2926468"/>
            <a:ext cx="1052514" cy="1035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582C64-02AA-2F46-824A-1C5026525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964" y="1981200"/>
            <a:ext cx="2955636" cy="2955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8E152CA-EAA8-A042-BA12-129DC577227A}"/>
              </a:ext>
            </a:extLst>
          </p:cNvPr>
          <p:cNvSpPr txBox="1"/>
          <p:nvPr/>
        </p:nvSpPr>
        <p:spPr>
          <a:xfrm>
            <a:off x="199497" y="6267122"/>
            <a:ext cx="26436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E. </a:t>
            </a:r>
            <a:r>
              <a:rPr lang="en-US" sz="1050" dirty="0" err="1">
                <a:solidFill>
                  <a:schemeClr val="bg1"/>
                </a:solidFill>
              </a:rPr>
              <a:t>Borisch</a:t>
            </a:r>
            <a:r>
              <a:rPr lang="en-US" sz="1050" dirty="0">
                <a:solidFill>
                  <a:schemeClr val="bg1"/>
                </a:solidFill>
              </a:rPr>
              <a:t> et al., Proc. ISMRM 2018</a:t>
            </a:r>
          </a:p>
          <a:p>
            <a:r>
              <a:rPr lang="en-US" sz="1050" dirty="0">
                <a:solidFill>
                  <a:schemeClr val="bg1"/>
                </a:solidFill>
              </a:rPr>
              <a:t>K. Keenan et al. MRM 79(1):48–61, 2018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D200FD-FDDB-8241-B80E-6D04F08A1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976087"/>
            <a:ext cx="2955636" cy="2955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5262E1-1BC1-8D41-9DED-9AEBA30C7C68}"/>
              </a:ext>
            </a:extLst>
          </p:cNvPr>
          <p:cNvSpPr txBox="1"/>
          <p:nvPr/>
        </p:nvSpPr>
        <p:spPr>
          <a:xfrm>
            <a:off x="1039389" y="4964668"/>
            <a:ext cx="275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Standard (MOM)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89D94-5E02-9E41-990B-A2630BD460AD}"/>
              </a:ext>
            </a:extLst>
          </p:cNvPr>
          <p:cNvSpPr txBox="1"/>
          <p:nvPr/>
        </p:nvSpPr>
        <p:spPr>
          <a:xfrm>
            <a:off x="5459355" y="4964668"/>
            <a:ext cx="275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Regularized</a:t>
            </a:r>
          </a:p>
        </p:txBody>
      </p:sp>
    </p:spTree>
    <p:extLst>
      <p:ext uri="{BB962C8B-B14F-4D97-AF65-F5344CB8AC3E}">
        <p14:creationId xmlns:p14="http://schemas.microsoft.com/office/powerpoint/2010/main" val="3059563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MR Elastography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20436" y="990600"/>
            <a:ext cx="79663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Regularized harmonic estimation improves MRE displacement estimates, which in turn yields more accurate/precise tissue stiffness estimates and pathology localization; e.g., </a:t>
            </a:r>
            <a:r>
              <a:rPr lang="en-US" dirty="0"/>
              <a:t>vestibular schwannoma (skull base tumor):</a:t>
            </a:r>
            <a:r>
              <a:rPr lang="en-US" altLang="zh-CN" dirty="0"/>
              <a:t> 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685800" y="6248400"/>
            <a:ext cx="8077200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1000" dirty="0">
                <a:solidFill>
                  <a:schemeClr val="bg1"/>
                </a:solidFill>
              </a:rPr>
              <a:t>Trzasko et al. Proc. ISMRM 2016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72442"/>
            <a:ext cx="6411282" cy="42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82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 Propagation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DD1FAF-B89D-7F47-83C1-D9712A93E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1187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Advanced image reconstruction methods often rely on quantitative reference information like ∆B0 maps.  Any errors in these quantities will propagate into and compromise the quality of the final reconstruction results; e.g., spiral: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F781CB-0A37-7747-AEAA-E0C177C78A5E}"/>
              </a:ext>
            </a:extLst>
          </p:cNvPr>
          <p:cNvGrpSpPr/>
          <p:nvPr/>
        </p:nvGrpSpPr>
        <p:grpSpPr>
          <a:xfrm>
            <a:off x="1295400" y="1828800"/>
            <a:ext cx="6213006" cy="4181887"/>
            <a:chOff x="585943" y="914400"/>
            <a:chExt cx="7517737" cy="50600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ABDE445-906A-4A45-90D5-8888E7F5E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591" y="12858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CE2F17-AFCE-354A-877F-F632839FD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791" y="12858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6" name="Text Box 9">
              <a:extLst>
                <a:ext uri="{FF2B5EF4-FFF2-40B4-BE49-F238E27FC236}">
                  <a16:creationId xmlns:a16="http://schemas.microsoft.com/office/drawing/2014/main" id="{902C21A5-381D-6948-ADD7-E4167F298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3707" y="2330231"/>
              <a:ext cx="1511363" cy="44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Field Map</a:t>
              </a:r>
            </a:p>
          </p:txBody>
        </p:sp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07F42B5C-399F-8E45-8845-4C61E8897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8205" y="921809"/>
              <a:ext cx="1294124" cy="44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No ORC</a:t>
              </a:r>
            </a:p>
          </p:txBody>
        </p:sp>
        <p:sp>
          <p:nvSpPr>
            <p:cNvPr id="28" name="Text Box 11">
              <a:extLst>
                <a:ext uri="{FF2B5EF4-FFF2-40B4-BE49-F238E27FC236}">
                  <a16:creationId xmlns:a16="http://schemas.microsoft.com/office/drawing/2014/main" id="{FDD96626-FBA8-1D4F-A281-47E726606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3873" y="914400"/>
              <a:ext cx="2372559" cy="44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ORC + Standard</a:t>
              </a:r>
            </a:p>
          </p:txBody>
        </p:sp>
        <p:sp>
          <p:nvSpPr>
            <p:cNvPr id="29" name="Text Box 12">
              <a:extLst>
                <a:ext uri="{FF2B5EF4-FFF2-40B4-BE49-F238E27FC236}">
                  <a16:creationId xmlns:a16="http://schemas.microsoft.com/office/drawing/2014/main" id="{2A90F000-390B-E242-A3FA-852B8502F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9393" y="930276"/>
              <a:ext cx="2124287" cy="44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ORC + Robust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1075910-D771-F343-B201-06C4C6115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391" y="12858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942771-B563-E947-A088-9D895CBE6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391" y="36480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30DDF5-70D8-0140-BB72-9D8BE0C84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591" y="36480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84F5E02-5D11-2D48-89B7-E0D9DC82A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791" y="36480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4" name="Text Box 8">
              <a:extLst>
                <a:ext uri="{FF2B5EF4-FFF2-40B4-BE49-F238E27FC236}">
                  <a16:creationId xmlns:a16="http://schemas.microsoft.com/office/drawing/2014/main" id="{4095B9EC-3A56-2840-BDAD-CC00CB2627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305211" y="4501136"/>
              <a:ext cx="2318250" cy="44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Gridding Recon</a:t>
              </a:r>
            </a:p>
          </p:txBody>
        </p:sp>
      </p:grpSp>
      <p:sp>
        <p:nvSpPr>
          <p:cNvPr id="36" name="Rectangle 6">
            <a:extLst>
              <a:ext uri="{FF2B5EF4-FFF2-40B4-BE49-F238E27FC236}">
                <a16:creationId xmlns:a16="http://schemas.microsoft.com/office/drawing/2014/main" id="{17C7E04D-F65A-2343-B401-05DDF84378C3}"/>
              </a:ext>
            </a:extLst>
          </p:cNvPr>
          <p:cNvSpPr>
            <a:spLocks/>
          </p:cNvSpPr>
          <p:nvPr/>
        </p:nvSpPr>
        <p:spPr bwMode="auto">
          <a:xfrm>
            <a:off x="685800" y="6221730"/>
            <a:ext cx="5486400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r>
              <a:rPr lang="en-US" sz="1000" dirty="0">
                <a:solidFill>
                  <a:schemeClr val="bg1"/>
                </a:solidFill>
              </a:rPr>
              <a:t>Sutton et al. IEEE TMI 22(2):178-188, 2003</a:t>
            </a:r>
          </a:p>
          <a:p>
            <a:r>
              <a:rPr lang="en-US" sz="1000" dirty="0" err="1">
                <a:solidFill>
                  <a:schemeClr val="bg1"/>
                </a:solidFill>
              </a:rPr>
              <a:t>Trzasko</a:t>
            </a:r>
            <a:r>
              <a:rPr lang="en-US" sz="1000" dirty="0">
                <a:solidFill>
                  <a:schemeClr val="bg1"/>
                </a:solidFill>
              </a:rPr>
              <a:t> et al. Proc. RSNA, SSQ17-04, 2012</a:t>
            </a:r>
          </a:p>
          <a:p>
            <a:r>
              <a:rPr lang="en-US" sz="1000" dirty="0">
                <a:solidFill>
                  <a:schemeClr val="bg1"/>
                </a:solidFill>
              </a:rPr>
              <a:t>Tao et al. Medical Physics 42(12):7190–7201, 2015. </a:t>
            </a:r>
          </a:p>
        </p:txBody>
      </p:sp>
    </p:spTree>
    <p:extLst>
      <p:ext uri="{BB962C8B-B14F-4D97-AF65-F5344CB8AC3E}">
        <p14:creationId xmlns:p14="http://schemas.microsoft.com/office/powerpoint/2010/main" val="948762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 Propagation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DD1FAF-B89D-7F47-83C1-D9712A93E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1187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Advanced image reconstruction methods often rely on quantitative reference information like ∆B0 maps.  Any errors in these quantities will propagate into and compromise the quality of the final reconstruction results; e.g., spiral: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F781CB-0A37-7747-AEAA-E0C177C78A5E}"/>
              </a:ext>
            </a:extLst>
          </p:cNvPr>
          <p:cNvGrpSpPr/>
          <p:nvPr/>
        </p:nvGrpSpPr>
        <p:grpSpPr>
          <a:xfrm>
            <a:off x="1295400" y="1828800"/>
            <a:ext cx="6213005" cy="4181887"/>
            <a:chOff x="585943" y="914400"/>
            <a:chExt cx="7517735" cy="50600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ABDE445-906A-4A45-90D5-8888E7F5E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591" y="12858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CE2F17-AFCE-354A-877F-F632839FD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791" y="12858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6" name="Text Box 9">
              <a:extLst>
                <a:ext uri="{FF2B5EF4-FFF2-40B4-BE49-F238E27FC236}">
                  <a16:creationId xmlns:a16="http://schemas.microsoft.com/office/drawing/2014/main" id="{902C21A5-381D-6948-ADD7-E4167F298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3707" y="2330231"/>
              <a:ext cx="1511363" cy="44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Field Map</a:t>
              </a:r>
            </a:p>
          </p:txBody>
        </p:sp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07F42B5C-399F-8E45-8845-4C61E8897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8205" y="921809"/>
              <a:ext cx="1294124" cy="44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No ORC</a:t>
              </a:r>
            </a:p>
          </p:txBody>
        </p:sp>
        <p:sp>
          <p:nvSpPr>
            <p:cNvPr id="28" name="Text Box 11">
              <a:extLst>
                <a:ext uri="{FF2B5EF4-FFF2-40B4-BE49-F238E27FC236}">
                  <a16:creationId xmlns:a16="http://schemas.microsoft.com/office/drawing/2014/main" id="{FDD96626-FBA8-1D4F-A281-47E726606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3873" y="914400"/>
              <a:ext cx="2372559" cy="44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ORC + Standard</a:t>
              </a:r>
            </a:p>
          </p:txBody>
        </p:sp>
        <p:sp>
          <p:nvSpPr>
            <p:cNvPr id="29" name="Text Box 12">
              <a:extLst>
                <a:ext uri="{FF2B5EF4-FFF2-40B4-BE49-F238E27FC236}">
                  <a16:creationId xmlns:a16="http://schemas.microsoft.com/office/drawing/2014/main" id="{2A90F000-390B-E242-A3FA-852B8502F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9391" y="930276"/>
              <a:ext cx="2124287" cy="44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ORC + Robust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1075910-D771-F343-B201-06C4C6115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391" y="12858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942771-B563-E947-A088-9D895CBE6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391" y="36480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30DDF5-70D8-0140-BB72-9D8BE0C84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591" y="36480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84F5E02-5D11-2D48-89B7-E0D9DC82A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791" y="3648075"/>
              <a:ext cx="2326409" cy="2326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4" name="Text Box 8">
              <a:extLst>
                <a:ext uri="{FF2B5EF4-FFF2-40B4-BE49-F238E27FC236}">
                  <a16:creationId xmlns:a16="http://schemas.microsoft.com/office/drawing/2014/main" id="{4095B9EC-3A56-2840-BDAD-CC00CB2627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305211" y="4501136"/>
              <a:ext cx="2318250" cy="44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Gridding Recon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CBD6735-D1D0-4046-BCF1-8B19CAD46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r="37127" b="53117"/>
          <a:stretch/>
        </p:blipFill>
        <p:spPr bwMode="auto">
          <a:xfrm>
            <a:off x="294814" y="2733625"/>
            <a:ext cx="2829386" cy="2828975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5B3855-9DF8-8E4B-ACC3-B61820004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2" r="37188" b="53117"/>
          <a:stretch/>
        </p:blipFill>
        <p:spPr bwMode="auto">
          <a:xfrm>
            <a:off x="3190414" y="2733625"/>
            <a:ext cx="2829386" cy="2828975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9162CB-6B3A-B24D-A3D3-5AC1BD66C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r="37249" b="53117"/>
          <a:stretch/>
        </p:blipFill>
        <p:spPr bwMode="auto">
          <a:xfrm>
            <a:off x="6086014" y="2733625"/>
            <a:ext cx="2829386" cy="2828975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98618892-A0DB-F24F-B259-442B32F15420}"/>
              </a:ext>
            </a:extLst>
          </p:cNvPr>
          <p:cNvSpPr>
            <a:spLocks/>
          </p:cNvSpPr>
          <p:nvPr/>
        </p:nvSpPr>
        <p:spPr bwMode="auto">
          <a:xfrm>
            <a:off x="685800" y="6221730"/>
            <a:ext cx="5486400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r>
              <a:rPr lang="en-US" sz="1000" dirty="0">
                <a:solidFill>
                  <a:schemeClr val="bg1"/>
                </a:solidFill>
              </a:rPr>
              <a:t>Sutton et al. IEEE TMI 22(2):178-188, 2003</a:t>
            </a:r>
          </a:p>
          <a:p>
            <a:r>
              <a:rPr lang="en-US" sz="1000" dirty="0" err="1">
                <a:solidFill>
                  <a:schemeClr val="bg1"/>
                </a:solidFill>
              </a:rPr>
              <a:t>Trzasko</a:t>
            </a:r>
            <a:r>
              <a:rPr lang="en-US" sz="1000" dirty="0">
                <a:solidFill>
                  <a:schemeClr val="bg1"/>
                </a:solidFill>
              </a:rPr>
              <a:t> et al. Proc. RSNA, SSQ17-04, 2012</a:t>
            </a:r>
          </a:p>
          <a:p>
            <a:r>
              <a:rPr lang="en-US" sz="1000" dirty="0">
                <a:solidFill>
                  <a:schemeClr val="bg1"/>
                </a:solidFill>
              </a:rPr>
              <a:t>Tao et al. Medical Physics 42(12):7190–7201, 2015. </a:t>
            </a:r>
          </a:p>
        </p:txBody>
      </p:sp>
    </p:spTree>
    <p:extLst>
      <p:ext uri="{BB962C8B-B14F-4D97-AF65-F5344CB8AC3E}">
        <p14:creationId xmlns:p14="http://schemas.microsoft.com/office/powerpoint/2010/main" val="1484660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Quantitative MRI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qMRI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)?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qMRI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a Signal Processing Perspective</a:t>
            </a:r>
          </a:p>
          <a:p>
            <a:r>
              <a:rPr lang="en-US" dirty="0"/>
              <a:t>Sources of Error in </a:t>
            </a:r>
            <a:r>
              <a:rPr lang="en-US" dirty="0" err="1"/>
              <a:t>qMRI</a:t>
            </a:r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Noise Model</a:t>
            </a:r>
          </a:p>
          <a:p>
            <a:pPr lvl="1"/>
            <a:r>
              <a:rPr lang="en-US" dirty="0"/>
              <a:t>Signal Model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Fitting Strategy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 and 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1208369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Mismatch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DD1FAF-B89D-7F47-83C1-D9712A93E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11876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u="sng" dirty="0"/>
              <a:t>Mismatch</a:t>
            </a:r>
            <a:r>
              <a:rPr lang="en-US" altLang="zh-CN" dirty="0"/>
              <a:t> between the data </a:t>
            </a:r>
            <a:r>
              <a:rPr lang="en-US" altLang="zh-CN" u="sng" dirty="0"/>
              <a:t>generating mechanism</a:t>
            </a:r>
            <a:r>
              <a:rPr lang="en-US" altLang="zh-CN" dirty="0"/>
              <a:t> and the model </a:t>
            </a:r>
            <a:r>
              <a:rPr lang="en-US" altLang="zh-CN" u="sng" dirty="0"/>
              <a:t>presumed</a:t>
            </a:r>
            <a:r>
              <a:rPr lang="en-US" altLang="zh-CN" dirty="0"/>
              <a:t> during data fitting is another key source of error in parameter estimates. In </a:t>
            </a:r>
            <a:r>
              <a:rPr lang="en-US" altLang="zh-CN" dirty="0" err="1"/>
              <a:t>qMRI</a:t>
            </a:r>
            <a:r>
              <a:rPr lang="en-US" altLang="zh-CN" dirty="0"/>
              <a:t>, mismatch is typically due to use of an </a:t>
            </a:r>
            <a:r>
              <a:rPr lang="en-US" altLang="zh-CN" u="sng" dirty="0"/>
              <a:t>oversimplified model</a:t>
            </a:r>
            <a:r>
              <a:rPr lang="en-US" altLang="zh-CN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A0FCA29-E9F6-7D4C-94D3-3FC90255FE6C}"/>
                  </a:ext>
                </a:extLst>
              </p:cNvPr>
              <p:cNvSpPr txBox="1"/>
              <p:nvPr/>
            </p:nvSpPr>
            <p:spPr>
              <a:xfrm>
                <a:off x="438556" y="4999137"/>
                <a:ext cx="21593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A0FCA29-E9F6-7D4C-94D3-3FC90255F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56" y="4999137"/>
                <a:ext cx="2159309" cy="276999"/>
              </a:xfrm>
              <a:prstGeom prst="rect">
                <a:avLst/>
              </a:prstGeom>
              <a:blipFill>
                <a:blip r:embed="rId3"/>
                <a:stretch>
                  <a:fillRect l="-1754" r="-2339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5385322-117A-D744-9287-411E52708EEE}"/>
                  </a:ext>
                </a:extLst>
              </p:cNvPr>
              <p:cNvSpPr txBox="1"/>
              <p:nvPr/>
            </p:nvSpPr>
            <p:spPr>
              <a:xfrm>
                <a:off x="3321517" y="4567151"/>
                <a:ext cx="3695948" cy="250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𝑟𝑒𝑠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5385322-117A-D744-9287-411E52708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517" y="4567151"/>
                <a:ext cx="3695948" cy="250518"/>
              </a:xfrm>
              <a:prstGeom prst="rect">
                <a:avLst/>
              </a:prstGeom>
              <a:blipFill>
                <a:blip r:embed="rId4"/>
                <a:stretch>
                  <a:fillRect l="-1370" t="-178947" b="-27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6936238-5E6C-9F40-B0B8-33ECE58A7374}"/>
                  </a:ext>
                </a:extLst>
              </p:cNvPr>
              <p:cNvSpPr txBox="1"/>
              <p:nvPr/>
            </p:nvSpPr>
            <p:spPr>
              <a:xfrm>
                <a:off x="3283665" y="5535833"/>
                <a:ext cx="5631735" cy="250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𝑟𝑒𝑠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)+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6936238-5E6C-9F40-B0B8-33ECE58A7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665" y="5535833"/>
                <a:ext cx="5631735" cy="250518"/>
              </a:xfrm>
              <a:prstGeom prst="rect">
                <a:avLst/>
              </a:prstGeom>
              <a:blipFill>
                <a:blip r:embed="rId5"/>
                <a:stretch>
                  <a:fillRect l="-901" t="-152381" b="-24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Arrow 50">
            <a:extLst>
              <a:ext uri="{FF2B5EF4-FFF2-40B4-BE49-F238E27FC236}">
                <a16:creationId xmlns:a16="http://schemas.microsoft.com/office/drawing/2014/main" id="{58CC6AC0-C031-E141-B630-D1DF7C695D59}"/>
              </a:ext>
            </a:extLst>
          </p:cNvPr>
          <p:cNvSpPr/>
          <p:nvPr/>
        </p:nvSpPr>
        <p:spPr bwMode="auto">
          <a:xfrm rot="19770004">
            <a:off x="2615170" y="4587903"/>
            <a:ext cx="508335" cy="468411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F9F45476-3F55-D34C-9CB3-28D611B65CFD}"/>
              </a:ext>
            </a:extLst>
          </p:cNvPr>
          <p:cNvSpPr/>
          <p:nvPr/>
        </p:nvSpPr>
        <p:spPr bwMode="auto">
          <a:xfrm rot="1838310">
            <a:off x="2615574" y="5302155"/>
            <a:ext cx="508335" cy="468411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02F9B5-AD41-D342-B853-3B671B896B02}"/>
              </a:ext>
            </a:extLst>
          </p:cNvPr>
          <p:cNvGrpSpPr/>
          <p:nvPr/>
        </p:nvGrpSpPr>
        <p:grpSpPr>
          <a:xfrm>
            <a:off x="649508" y="2057400"/>
            <a:ext cx="7808692" cy="2155082"/>
            <a:chOff x="649508" y="3657600"/>
            <a:chExt cx="7808692" cy="21550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9FAB3A9-A4F7-484A-B974-3FCA42C3DD50}"/>
                </a:ext>
              </a:extLst>
            </p:cNvPr>
            <p:cNvGrpSpPr/>
            <p:nvPr/>
          </p:nvGrpSpPr>
          <p:grpSpPr>
            <a:xfrm>
              <a:off x="649508" y="3694086"/>
              <a:ext cx="7808692" cy="2118596"/>
              <a:chOff x="3176689" y="3429000"/>
              <a:chExt cx="2488089" cy="256350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27BBFDD-0EB7-784E-B414-2B87AFCAF29A}"/>
                  </a:ext>
                </a:extLst>
              </p:cNvPr>
              <p:cNvGrpSpPr/>
              <p:nvPr/>
            </p:nvGrpSpPr>
            <p:grpSpPr>
              <a:xfrm>
                <a:off x="3176689" y="3429000"/>
                <a:ext cx="2488089" cy="2563502"/>
                <a:chOff x="1478786" y="2812473"/>
                <a:chExt cx="3010586" cy="3101837"/>
              </a:xfrm>
            </p:grpSpPr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37ADD4F9-6BB5-2D46-8C3F-EE14179B8F0C}"/>
                    </a:ext>
                  </a:extLst>
                </p:cNvPr>
                <p:cNvCxnSpPr/>
                <p:nvPr/>
              </p:nvCxnSpPr>
              <p:spPr>
                <a:xfrm flipV="1">
                  <a:off x="1600200" y="2812473"/>
                  <a:ext cx="0" cy="297872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92B43F8C-25B8-BC4A-8073-F15F4A3FDA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79918" y="5715001"/>
                  <a:ext cx="290945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6B52AEA-DAC3-1F44-85B5-024022F0D3B8}"/>
                    </a:ext>
                  </a:extLst>
                </p:cNvPr>
                <p:cNvSpPr txBox="1"/>
                <p:nvPr/>
              </p:nvSpPr>
              <p:spPr>
                <a:xfrm>
                  <a:off x="3012259" y="5606534"/>
                  <a:ext cx="261144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x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A449183-6980-834A-85AF-631C7857797D}"/>
                    </a:ext>
                  </a:extLst>
                </p:cNvPr>
                <p:cNvSpPr txBox="1"/>
                <p:nvPr/>
              </p:nvSpPr>
              <p:spPr>
                <a:xfrm rot="16200000">
                  <a:off x="1413208" y="4202182"/>
                  <a:ext cx="438931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f(x)</a:t>
                  </a:r>
                </a:p>
              </p:txBody>
            </p:sp>
          </p:grp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784F673-DB70-FE4D-839E-E874F61987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3923" y="4218368"/>
                <a:ext cx="2233395" cy="633527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B11C5C8-9D4A-E047-90CA-F8B04CB5F215}"/>
                </a:ext>
              </a:extLst>
            </p:cNvPr>
            <p:cNvSpPr/>
            <p:nvPr/>
          </p:nvSpPr>
          <p:spPr>
            <a:xfrm>
              <a:off x="1237129" y="3657600"/>
              <a:ext cx="7064189" cy="1740411"/>
            </a:xfrm>
            <a:custGeom>
              <a:avLst/>
              <a:gdLst>
                <a:gd name="connsiteX0" fmla="*/ 0 w 7064189"/>
                <a:gd name="connsiteY0" fmla="*/ 1621682 h 1740411"/>
                <a:gd name="connsiteX1" fmla="*/ 277906 w 7064189"/>
                <a:gd name="connsiteY1" fmla="*/ 1263094 h 1740411"/>
                <a:gd name="connsiteX2" fmla="*/ 537883 w 7064189"/>
                <a:gd name="connsiteY2" fmla="*/ 447306 h 1740411"/>
                <a:gd name="connsiteX3" fmla="*/ 699247 w 7064189"/>
                <a:gd name="connsiteY3" fmla="*/ 429376 h 1740411"/>
                <a:gd name="connsiteX4" fmla="*/ 842683 w 7064189"/>
                <a:gd name="connsiteY4" fmla="*/ 653494 h 1740411"/>
                <a:gd name="connsiteX5" fmla="*/ 977153 w 7064189"/>
                <a:gd name="connsiteY5" fmla="*/ 420411 h 1740411"/>
                <a:gd name="connsiteX6" fmla="*/ 1174377 w 7064189"/>
                <a:gd name="connsiteY6" fmla="*/ 268011 h 1740411"/>
                <a:gd name="connsiteX7" fmla="*/ 1210236 w 7064189"/>
                <a:gd name="connsiteY7" fmla="*/ 761070 h 1740411"/>
                <a:gd name="connsiteX8" fmla="*/ 1255059 w 7064189"/>
                <a:gd name="connsiteY8" fmla="*/ 1469282 h 1740411"/>
                <a:gd name="connsiteX9" fmla="*/ 1900518 w 7064189"/>
                <a:gd name="connsiteY9" fmla="*/ 1720294 h 1740411"/>
                <a:gd name="connsiteX10" fmla="*/ 2913530 w 7064189"/>
                <a:gd name="connsiteY10" fmla="*/ 1630647 h 1740411"/>
                <a:gd name="connsiteX11" fmla="*/ 3048000 w 7064189"/>
                <a:gd name="connsiteY11" fmla="*/ 886576 h 1740411"/>
                <a:gd name="connsiteX12" fmla="*/ 3478306 w 7064189"/>
                <a:gd name="connsiteY12" fmla="*/ 276976 h 1740411"/>
                <a:gd name="connsiteX13" fmla="*/ 3684495 w 7064189"/>
                <a:gd name="connsiteY13" fmla="*/ 465235 h 1740411"/>
                <a:gd name="connsiteX14" fmla="*/ 3863789 w 7064189"/>
                <a:gd name="connsiteY14" fmla="*/ 707282 h 1740411"/>
                <a:gd name="connsiteX15" fmla="*/ 3890683 w 7064189"/>
                <a:gd name="connsiteY15" fmla="*/ 859682 h 1740411"/>
                <a:gd name="connsiteX16" fmla="*/ 4105836 w 7064189"/>
                <a:gd name="connsiteY16" fmla="*/ 1541000 h 1740411"/>
                <a:gd name="connsiteX17" fmla="*/ 4518212 w 7064189"/>
                <a:gd name="connsiteY17" fmla="*/ 1316882 h 1740411"/>
                <a:gd name="connsiteX18" fmla="*/ 4921624 w 7064189"/>
                <a:gd name="connsiteY18" fmla="*/ 196294 h 1740411"/>
                <a:gd name="connsiteX19" fmla="*/ 5038165 w 7064189"/>
                <a:gd name="connsiteY19" fmla="*/ 1012082 h 1740411"/>
                <a:gd name="connsiteX20" fmla="*/ 5477436 w 7064189"/>
                <a:gd name="connsiteY20" fmla="*/ 698317 h 1740411"/>
                <a:gd name="connsiteX21" fmla="*/ 5746377 w 7064189"/>
                <a:gd name="connsiteY21" fmla="*/ 590741 h 1740411"/>
                <a:gd name="connsiteX22" fmla="*/ 5782236 w 7064189"/>
                <a:gd name="connsiteY22" fmla="*/ 958294 h 1740411"/>
                <a:gd name="connsiteX23" fmla="*/ 6024283 w 7064189"/>
                <a:gd name="connsiteY23" fmla="*/ 985188 h 1740411"/>
                <a:gd name="connsiteX24" fmla="*/ 6221506 w 7064189"/>
                <a:gd name="connsiteY24" fmla="*/ 420411 h 1740411"/>
                <a:gd name="connsiteX25" fmla="*/ 6400800 w 7064189"/>
                <a:gd name="connsiteY25" fmla="*/ 61823 h 1740411"/>
                <a:gd name="connsiteX26" fmla="*/ 6642847 w 7064189"/>
                <a:gd name="connsiteY26" fmla="*/ 1738223 h 1740411"/>
                <a:gd name="connsiteX27" fmla="*/ 6660777 w 7064189"/>
                <a:gd name="connsiteY27" fmla="*/ 43894 h 1740411"/>
                <a:gd name="connsiteX28" fmla="*/ 6884895 w 7064189"/>
                <a:gd name="connsiteY28" fmla="*/ 1738223 h 1740411"/>
                <a:gd name="connsiteX29" fmla="*/ 7064189 w 7064189"/>
                <a:gd name="connsiteY29" fmla="*/ 97682 h 174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064189" h="1740411">
                  <a:moveTo>
                    <a:pt x="0" y="1621682"/>
                  </a:moveTo>
                  <a:cubicBezTo>
                    <a:pt x="94129" y="1540252"/>
                    <a:pt x="188259" y="1458823"/>
                    <a:pt x="277906" y="1263094"/>
                  </a:cubicBezTo>
                  <a:cubicBezTo>
                    <a:pt x="367553" y="1067365"/>
                    <a:pt x="467660" y="586259"/>
                    <a:pt x="537883" y="447306"/>
                  </a:cubicBezTo>
                  <a:cubicBezTo>
                    <a:pt x="608107" y="308353"/>
                    <a:pt x="648447" y="395011"/>
                    <a:pt x="699247" y="429376"/>
                  </a:cubicBezTo>
                  <a:cubicBezTo>
                    <a:pt x="750047" y="463741"/>
                    <a:pt x="796365" y="654988"/>
                    <a:pt x="842683" y="653494"/>
                  </a:cubicBezTo>
                  <a:cubicBezTo>
                    <a:pt x="889001" y="652000"/>
                    <a:pt x="921871" y="484658"/>
                    <a:pt x="977153" y="420411"/>
                  </a:cubicBezTo>
                  <a:cubicBezTo>
                    <a:pt x="1032435" y="356164"/>
                    <a:pt x="1135530" y="211235"/>
                    <a:pt x="1174377" y="268011"/>
                  </a:cubicBezTo>
                  <a:cubicBezTo>
                    <a:pt x="1213224" y="324787"/>
                    <a:pt x="1196789" y="560858"/>
                    <a:pt x="1210236" y="761070"/>
                  </a:cubicBezTo>
                  <a:cubicBezTo>
                    <a:pt x="1223683" y="961282"/>
                    <a:pt x="1140012" y="1309411"/>
                    <a:pt x="1255059" y="1469282"/>
                  </a:cubicBezTo>
                  <a:cubicBezTo>
                    <a:pt x="1370106" y="1629153"/>
                    <a:pt x="1624106" y="1693400"/>
                    <a:pt x="1900518" y="1720294"/>
                  </a:cubicBezTo>
                  <a:cubicBezTo>
                    <a:pt x="2176930" y="1747188"/>
                    <a:pt x="2722283" y="1769600"/>
                    <a:pt x="2913530" y="1630647"/>
                  </a:cubicBezTo>
                  <a:cubicBezTo>
                    <a:pt x="3104777" y="1491694"/>
                    <a:pt x="2953871" y="1112188"/>
                    <a:pt x="3048000" y="886576"/>
                  </a:cubicBezTo>
                  <a:cubicBezTo>
                    <a:pt x="3142129" y="660964"/>
                    <a:pt x="3372224" y="347199"/>
                    <a:pt x="3478306" y="276976"/>
                  </a:cubicBezTo>
                  <a:cubicBezTo>
                    <a:pt x="3584389" y="206752"/>
                    <a:pt x="3620248" y="393517"/>
                    <a:pt x="3684495" y="465235"/>
                  </a:cubicBezTo>
                  <a:cubicBezTo>
                    <a:pt x="3748742" y="536953"/>
                    <a:pt x="3829424" y="641541"/>
                    <a:pt x="3863789" y="707282"/>
                  </a:cubicBezTo>
                  <a:cubicBezTo>
                    <a:pt x="3898154" y="773023"/>
                    <a:pt x="3850342" y="720729"/>
                    <a:pt x="3890683" y="859682"/>
                  </a:cubicBezTo>
                  <a:cubicBezTo>
                    <a:pt x="3931024" y="998635"/>
                    <a:pt x="4001248" y="1464800"/>
                    <a:pt x="4105836" y="1541000"/>
                  </a:cubicBezTo>
                  <a:cubicBezTo>
                    <a:pt x="4210424" y="1617200"/>
                    <a:pt x="4382247" y="1541000"/>
                    <a:pt x="4518212" y="1316882"/>
                  </a:cubicBezTo>
                  <a:cubicBezTo>
                    <a:pt x="4654177" y="1092764"/>
                    <a:pt x="4834965" y="247094"/>
                    <a:pt x="4921624" y="196294"/>
                  </a:cubicBezTo>
                  <a:cubicBezTo>
                    <a:pt x="5008283" y="145494"/>
                    <a:pt x="4945530" y="928412"/>
                    <a:pt x="5038165" y="1012082"/>
                  </a:cubicBezTo>
                  <a:cubicBezTo>
                    <a:pt x="5130800" y="1095752"/>
                    <a:pt x="5359401" y="768540"/>
                    <a:pt x="5477436" y="698317"/>
                  </a:cubicBezTo>
                  <a:cubicBezTo>
                    <a:pt x="5595471" y="628094"/>
                    <a:pt x="5695577" y="547412"/>
                    <a:pt x="5746377" y="590741"/>
                  </a:cubicBezTo>
                  <a:cubicBezTo>
                    <a:pt x="5797177" y="634070"/>
                    <a:pt x="5735918" y="892553"/>
                    <a:pt x="5782236" y="958294"/>
                  </a:cubicBezTo>
                  <a:cubicBezTo>
                    <a:pt x="5828554" y="1024035"/>
                    <a:pt x="5951071" y="1074835"/>
                    <a:pt x="6024283" y="985188"/>
                  </a:cubicBezTo>
                  <a:cubicBezTo>
                    <a:pt x="6097495" y="895541"/>
                    <a:pt x="6158753" y="574305"/>
                    <a:pt x="6221506" y="420411"/>
                  </a:cubicBezTo>
                  <a:cubicBezTo>
                    <a:pt x="6284259" y="266517"/>
                    <a:pt x="6330577" y="-157812"/>
                    <a:pt x="6400800" y="61823"/>
                  </a:cubicBezTo>
                  <a:cubicBezTo>
                    <a:pt x="6471024" y="281458"/>
                    <a:pt x="6599518" y="1741211"/>
                    <a:pt x="6642847" y="1738223"/>
                  </a:cubicBezTo>
                  <a:cubicBezTo>
                    <a:pt x="6686177" y="1735235"/>
                    <a:pt x="6620436" y="43894"/>
                    <a:pt x="6660777" y="43894"/>
                  </a:cubicBezTo>
                  <a:cubicBezTo>
                    <a:pt x="6701118" y="43894"/>
                    <a:pt x="6817660" y="1729258"/>
                    <a:pt x="6884895" y="1738223"/>
                  </a:cubicBezTo>
                  <a:cubicBezTo>
                    <a:pt x="6952130" y="1747188"/>
                    <a:pt x="7007413" y="97682"/>
                    <a:pt x="7064189" y="9768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AB4F0D9-94F5-4347-ACE5-69F7F763BF5A}"/>
              </a:ext>
            </a:extLst>
          </p:cNvPr>
          <p:cNvSpPr/>
          <p:nvPr/>
        </p:nvSpPr>
        <p:spPr>
          <a:xfrm>
            <a:off x="6400800" y="5410200"/>
            <a:ext cx="1752600" cy="5334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14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8333232" cy="838200"/>
          </a:xfrm>
        </p:spPr>
        <p:txBody>
          <a:bodyPr/>
          <a:lstStyle/>
          <a:p>
            <a:r>
              <a:rPr lang="en-US" dirty="0"/>
              <a:t>Example: Variable Flip Angle T1/R1 Mapping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DD1FAF-B89D-7F47-83C1-D9712A93E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11876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It is well-known that RF transmit (</a:t>
            </a:r>
            <a:r>
              <a:rPr lang="en-US" altLang="zh-CN" u="sng" dirty="0"/>
              <a:t>B1+</a:t>
            </a:r>
            <a:r>
              <a:rPr lang="en-US" altLang="zh-CN" dirty="0"/>
              <a:t>) is </a:t>
            </a:r>
            <a:r>
              <a:rPr lang="en-US" altLang="zh-CN" u="sng" dirty="0"/>
              <a:t>not spatially uniform</a:t>
            </a:r>
            <a:r>
              <a:rPr lang="en-US" altLang="zh-CN" dirty="0"/>
              <a:t>, especially at high field. If this reality is </a:t>
            </a:r>
            <a:r>
              <a:rPr lang="en-US" altLang="zh-CN" u="sng" dirty="0"/>
              <a:t>ignored</a:t>
            </a:r>
            <a:r>
              <a:rPr lang="en-US" altLang="zh-CN" dirty="0"/>
              <a:t> during model fitting (e.g., universal flip angle), model-data mismatch will cause </a:t>
            </a:r>
            <a:r>
              <a:rPr lang="en-US" altLang="zh-CN" u="sng" dirty="0"/>
              <a:t>erroneous T1/R1 values</a:t>
            </a:r>
            <a:r>
              <a:rPr lang="en-US" altLang="zh-CN" dirty="0"/>
              <a:t> to be generated.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A46A86B-A24B-E340-BFCF-6BCE8F4302BF}"/>
              </a:ext>
            </a:extLst>
          </p:cNvPr>
          <p:cNvSpPr>
            <a:spLocks/>
          </p:cNvSpPr>
          <p:nvPr/>
        </p:nvSpPr>
        <p:spPr bwMode="auto">
          <a:xfrm>
            <a:off x="533400" y="6248400"/>
            <a:ext cx="8077200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1000" dirty="0">
                <a:solidFill>
                  <a:schemeClr val="bg1"/>
                </a:solidFill>
              </a:rPr>
              <a:t>Cheng and Wright. MRM 55:566–574, 2006</a:t>
            </a:r>
          </a:p>
          <a:p>
            <a:pPr marL="57150"/>
            <a:r>
              <a:rPr lang="en-US" sz="1000" dirty="0" err="1">
                <a:solidFill>
                  <a:schemeClr val="bg1"/>
                </a:solidFill>
              </a:rPr>
              <a:t>Trzasko</a:t>
            </a:r>
            <a:r>
              <a:rPr lang="en-US" sz="1000" dirty="0">
                <a:solidFill>
                  <a:schemeClr val="bg1"/>
                </a:solidFill>
              </a:rPr>
              <a:t> et al., in preparation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D9E91-CC8B-1C4F-A635-93599D46C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7" t="7617" r="15104" b="13216"/>
          <a:stretch/>
        </p:blipFill>
        <p:spPr>
          <a:xfrm>
            <a:off x="457200" y="2209800"/>
            <a:ext cx="2666799" cy="31181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74299F-7694-F940-8E90-E19903DE7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87" t="7617" r="15104" b="14258"/>
          <a:stretch/>
        </p:blipFill>
        <p:spPr>
          <a:xfrm>
            <a:off x="3200400" y="2209800"/>
            <a:ext cx="2702356" cy="3118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EE6908-5EC0-A142-88E1-3B5DEEEF44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87" t="7617" r="15104" b="14258"/>
          <a:stretch/>
        </p:blipFill>
        <p:spPr>
          <a:xfrm>
            <a:off x="5984444" y="2209800"/>
            <a:ext cx="2702356" cy="31181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C95CF46-9CEF-B542-BCDF-5ABB02BCA74C}"/>
              </a:ext>
            </a:extLst>
          </p:cNvPr>
          <p:cNvSpPr txBox="1"/>
          <p:nvPr/>
        </p:nvSpPr>
        <p:spPr>
          <a:xfrm>
            <a:off x="3276600" y="52578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</a:t>
            </a:r>
            <a:r>
              <a:rPr lang="en-US" sz="1600" b="1" baseline="-25000" dirty="0"/>
              <a:t>1</a:t>
            </a:r>
            <a:r>
              <a:rPr lang="en-US" sz="1600" b="1" dirty="0"/>
              <a:t> Map – w/o correction</a:t>
            </a:r>
            <a:endParaRPr lang="en-US" sz="1600" b="1" baseline="30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AF65DA-8C9A-9843-A10B-71B2D98AA1A0}"/>
              </a:ext>
            </a:extLst>
          </p:cNvPr>
          <p:cNvSpPr txBox="1"/>
          <p:nvPr/>
        </p:nvSpPr>
        <p:spPr>
          <a:xfrm>
            <a:off x="533400" y="52578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</a:t>
            </a:r>
            <a:r>
              <a:rPr lang="en-US" sz="1600" b="1" baseline="-25000" dirty="0"/>
              <a:t>1</a:t>
            </a:r>
            <a:r>
              <a:rPr lang="en-US" sz="1600" b="1" baseline="30000" dirty="0"/>
              <a:t>+</a:t>
            </a:r>
            <a:r>
              <a:rPr lang="en-US" sz="1600" b="1" dirty="0"/>
              <a:t> Map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705B09-86DE-ED4C-8B6C-3161571C4FFA}"/>
              </a:ext>
            </a:extLst>
          </p:cNvPr>
          <p:cNvSpPr txBox="1"/>
          <p:nvPr/>
        </p:nvSpPr>
        <p:spPr>
          <a:xfrm>
            <a:off x="6019800" y="52578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</a:t>
            </a:r>
            <a:r>
              <a:rPr lang="en-US" sz="1600" b="1" baseline="-25000" dirty="0"/>
              <a:t>1</a:t>
            </a:r>
            <a:r>
              <a:rPr lang="en-US" sz="1600" b="1" dirty="0"/>
              <a:t> Map – w/ correction</a:t>
            </a:r>
            <a:endParaRPr lang="en-US" sz="1600" b="1" baseline="30000" dirty="0"/>
          </a:p>
        </p:txBody>
      </p:sp>
    </p:spTree>
    <p:extLst>
      <p:ext uri="{BB962C8B-B14F-4D97-AF65-F5344CB8AC3E}">
        <p14:creationId xmlns:p14="http://schemas.microsoft.com/office/powerpoint/2010/main" val="2248455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E773-C0A3-774A-A48A-A7BE174D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156626" cy="838200"/>
          </a:xfrm>
        </p:spPr>
        <p:txBody>
          <a:bodyPr/>
          <a:lstStyle/>
          <a:p>
            <a:r>
              <a:rPr lang="en-US" dirty="0"/>
              <a:t>Example: Variable Flip Angle T1/R1 Mapping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1A742-DFA7-724D-9CC9-6198CA903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34" y="2803952"/>
            <a:ext cx="1881814" cy="1821596"/>
          </a:xfrm>
          <a:prstGeom prst="rect">
            <a:avLst/>
          </a:prstGeom>
        </p:spPr>
      </p:pic>
      <p:pic>
        <p:nvPicPr>
          <p:cNvPr id="11" name="Picture 10" descr="Untitled.png">
            <a:extLst>
              <a:ext uri="{FF2B5EF4-FFF2-40B4-BE49-F238E27FC236}">
                <a16:creationId xmlns:a16="http://schemas.microsoft.com/office/drawing/2014/main" id="{D7615CDB-5B23-FC44-AF3D-3E7C44D4A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34" y="2158365"/>
            <a:ext cx="6212166" cy="322707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02388886-2D57-5847-A6D5-44EBB8B523AD}"/>
              </a:ext>
            </a:extLst>
          </p:cNvPr>
          <p:cNvSpPr>
            <a:spLocks/>
          </p:cNvSpPr>
          <p:nvPr/>
        </p:nvSpPr>
        <p:spPr bwMode="auto">
          <a:xfrm>
            <a:off x="533400" y="6248400"/>
            <a:ext cx="8077200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r>
              <a:rPr lang="en-US" sz="1000" dirty="0">
                <a:solidFill>
                  <a:schemeClr val="bg1"/>
                </a:solidFill>
              </a:rPr>
              <a:t>Keenan et al. MRM 79(1):48–61, 2018</a:t>
            </a:r>
          </a:p>
          <a:p>
            <a:pPr marL="57150"/>
            <a:r>
              <a:rPr lang="en-US" sz="1000" dirty="0" err="1">
                <a:solidFill>
                  <a:schemeClr val="bg1"/>
                </a:solidFill>
              </a:rPr>
              <a:t>Trzasko</a:t>
            </a:r>
            <a:r>
              <a:rPr lang="en-US" sz="1000" dirty="0">
                <a:solidFill>
                  <a:schemeClr val="bg1"/>
                </a:solidFill>
              </a:rPr>
              <a:t> et al., in preparation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24AD68-4B05-AC4B-A725-A46E0028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11876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How significant are errors from ignoring B1+?  Even when imaging at 3T with a non-accelerated 5-angle VFA-SPGR sequence and Maximum Likelihood R1 estimation, errors are in the </a:t>
            </a:r>
            <a:r>
              <a:rPr lang="en-US" altLang="zh-CN" u="sng" dirty="0"/>
              <a:t>10-20% range</a:t>
            </a:r>
            <a:r>
              <a:rPr lang="en-US" altLang="zh-CN" dirty="0"/>
              <a:t> (ISMRM-NIST Phantom):</a:t>
            </a:r>
          </a:p>
        </p:txBody>
      </p:sp>
    </p:spTree>
    <p:extLst>
      <p:ext uri="{BB962C8B-B14F-4D97-AF65-F5344CB8AC3E}">
        <p14:creationId xmlns:p14="http://schemas.microsoft.com/office/powerpoint/2010/main" val="4157143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E773-C0A3-774A-A48A-A7BE174D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Fat+Water</a:t>
            </a:r>
            <a:r>
              <a:rPr lang="en-US" dirty="0"/>
              <a:t> Imaging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24AD68-4B05-AC4B-A725-A46E0028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11876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It is well known that accurate estimation of </a:t>
            </a:r>
            <a:r>
              <a:rPr lang="en-US" altLang="zh-CN" u="sng" dirty="0" err="1"/>
              <a:t>water+fat</a:t>
            </a:r>
            <a:r>
              <a:rPr lang="en-US" altLang="zh-CN" dirty="0"/>
              <a:t> from multi-echo GRE data requires fitting with a model that includes </a:t>
            </a:r>
            <a:r>
              <a:rPr lang="en-US" altLang="zh-CN" u="sng" dirty="0"/>
              <a:t>off-resonance</a:t>
            </a:r>
            <a:r>
              <a:rPr lang="en-US" altLang="zh-CN" dirty="0"/>
              <a:t> and </a:t>
            </a:r>
            <a:r>
              <a:rPr lang="en-US" altLang="zh-CN" u="sng" dirty="0"/>
              <a:t>R2*</a:t>
            </a:r>
            <a:r>
              <a:rPr lang="en-US" altLang="zh-CN" dirty="0"/>
              <a:t>. However, ignoring </a:t>
            </a:r>
            <a:r>
              <a:rPr lang="en-US" altLang="zh-CN" u="sng" dirty="0"/>
              <a:t>T1</a:t>
            </a:r>
            <a:r>
              <a:rPr lang="en-US" altLang="zh-CN" dirty="0"/>
              <a:t>, tissue </a:t>
            </a:r>
            <a:r>
              <a:rPr lang="en-US" altLang="zh-CN" u="sng" dirty="0"/>
              <a:t>temperature</a:t>
            </a:r>
            <a:r>
              <a:rPr lang="en-US" altLang="zh-CN" dirty="0"/>
              <a:t>, and </a:t>
            </a:r>
            <a:r>
              <a:rPr lang="en-US" altLang="zh-CN" u="sng" dirty="0"/>
              <a:t>concomitant fields</a:t>
            </a:r>
            <a:r>
              <a:rPr lang="en-US" altLang="zh-CN" dirty="0"/>
              <a:t> can also cause model mismatch and error generation in parameter estimates.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CE8C4-4BA7-F145-BBD7-8458BD14E761}"/>
              </a:ext>
            </a:extLst>
          </p:cNvPr>
          <p:cNvSpPr txBox="1"/>
          <p:nvPr/>
        </p:nvSpPr>
        <p:spPr>
          <a:xfrm>
            <a:off x="152400" y="6273969"/>
            <a:ext cx="24545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Liu et al., MRM 58(2):354-364, 2007</a:t>
            </a:r>
          </a:p>
          <a:p>
            <a:r>
              <a:rPr lang="en-US" sz="900" dirty="0">
                <a:solidFill>
                  <a:schemeClr val="bg1"/>
                </a:solidFill>
              </a:rPr>
              <a:t>Hernando et al., MRM 72 (2), 464-470, 2014</a:t>
            </a:r>
          </a:p>
          <a:p>
            <a:r>
              <a:rPr lang="en-US" sz="900" dirty="0">
                <a:solidFill>
                  <a:schemeClr val="bg1"/>
                </a:solidFill>
              </a:rPr>
              <a:t>Colgan et al., MRM 78 (2), 730-738,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2DC3D-7743-2E4A-BB87-6A176AE31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2802775"/>
            <a:ext cx="8312727" cy="23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2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E773-C0A3-774A-A48A-A7BE174D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Example: Simultaneous FWS+MRE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24AD68-4B05-AC4B-A725-A46E0028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789016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By utilizing a </a:t>
            </a:r>
            <a:r>
              <a:rPr lang="en-US" altLang="zh-CN" u="sng" dirty="0"/>
              <a:t>different TE</a:t>
            </a:r>
            <a:r>
              <a:rPr lang="en-US" altLang="zh-CN" dirty="0"/>
              <a:t> for each </a:t>
            </a:r>
            <a:r>
              <a:rPr lang="en-US" altLang="zh-CN" u="sng" dirty="0"/>
              <a:t>motion encoding direction</a:t>
            </a:r>
            <a:r>
              <a:rPr lang="en-US" altLang="zh-CN" dirty="0"/>
              <a:t> in an MRE scan, chemical shift information is simultaneously encoded.  However, the </a:t>
            </a:r>
            <a:r>
              <a:rPr lang="en-US" altLang="zh-CN" u="sng" dirty="0"/>
              <a:t>concomitant fields</a:t>
            </a:r>
            <a:r>
              <a:rPr lang="en-US" altLang="zh-CN" dirty="0"/>
              <a:t> from the </a:t>
            </a:r>
            <a:r>
              <a:rPr lang="en-US" altLang="zh-CN" u="sng" dirty="0"/>
              <a:t>motion encoding gradients</a:t>
            </a:r>
            <a:r>
              <a:rPr lang="en-US" altLang="zh-CN" dirty="0"/>
              <a:t> (MEG) differ by axis.  If this effect is not accounted for, </a:t>
            </a:r>
            <a:r>
              <a:rPr lang="en-US" altLang="zh-CN" dirty="0" err="1"/>
              <a:t>water+fat</a:t>
            </a:r>
            <a:r>
              <a:rPr lang="en-US" altLang="zh-CN" dirty="0"/>
              <a:t> estimates will be erroneous.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CE8C4-4BA7-F145-BBD7-8458BD14E761}"/>
              </a:ext>
            </a:extLst>
          </p:cNvPr>
          <p:cNvSpPr txBox="1"/>
          <p:nvPr/>
        </p:nvSpPr>
        <p:spPr>
          <a:xfrm>
            <a:off x="152400" y="627396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Trzasko</a:t>
            </a:r>
            <a:r>
              <a:rPr lang="en-US" sz="900" dirty="0">
                <a:solidFill>
                  <a:schemeClr val="bg1"/>
                </a:solidFill>
              </a:rPr>
              <a:t> et al., Proc. ISMRM 2015</a:t>
            </a:r>
          </a:p>
          <a:p>
            <a:r>
              <a:rPr lang="en-US" sz="900" dirty="0">
                <a:solidFill>
                  <a:schemeClr val="bg1"/>
                </a:solidFill>
              </a:rPr>
              <a:t>Le et al., Proc. ISMRM 2018</a:t>
            </a:r>
          </a:p>
        </p:txBody>
      </p:sp>
      <p:pic>
        <p:nvPicPr>
          <p:cNvPr id="8" name="Picture 7" descr="stiffness.png">
            <a:extLst>
              <a:ext uri="{FF2B5EF4-FFF2-40B4-BE49-F238E27FC236}">
                <a16:creationId xmlns:a16="http://schemas.microsoft.com/office/drawing/2014/main" id="{F255F75D-78BE-CF44-B0C1-76EAF4CF8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515" y="4276813"/>
            <a:ext cx="1511405" cy="1511405"/>
          </a:xfrm>
          <a:prstGeom prst="rect">
            <a:avLst/>
          </a:prstGeom>
        </p:spPr>
      </p:pic>
      <p:pic>
        <p:nvPicPr>
          <p:cNvPr id="9" name="Picture 8" descr="M_X.png">
            <a:extLst>
              <a:ext uri="{FF2B5EF4-FFF2-40B4-BE49-F238E27FC236}">
                <a16:creationId xmlns:a16="http://schemas.microsoft.com/office/drawing/2014/main" id="{AACD2A30-5FE4-B44D-BFA7-D6599E8D2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753" y="4276814"/>
            <a:ext cx="1511405" cy="1511405"/>
          </a:xfrm>
          <a:prstGeom prst="rect">
            <a:avLst/>
          </a:prstGeom>
        </p:spPr>
      </p:pic>
      <p:pic>
        <p:nvPicPr>
          <p:cNvPr id="10" name="Picture 9" descr="M_Y.png">
            <a:extLst>
              <a:ext uri="{FF2B5EF4-FFF2-40B4-BE49-F238E27FC236}">
                <a16:creationId xmlns:a16="http://schemas.microsoft.com/office/drawing/2014/main" id="{556E3020-0378-E34C-9CB0-615D06F47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625" y="4276813"/>
            <a:ext cx="1511405" cy="1511405"/>
          </a:xfrm>
          <a:prstGeom prst="rect">
            <a:avLst/>
          </a:prstGeom>
        </p:spPr>
      </p:pic>
      <p:pic>
        <p:nvPicPr>
          <p:cNvPr id="11" name="Picture 10" descr="M_Z.png">
            <a:extLst>
              <a:ext uri="{FF2B5EF4-FFF2-40B4-BE49-F238E27FC236}">
                <a16:creationId xmlns:a16="http://schemas.microsoft.com/office/drawing/2014/main" id="{4E772F94-2AE6-D040-AD7D-B08114189C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735" y="4276814"/>
            <a:ext cx="1511405" cy="15114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1B566A-C27C-314A-A810-913889BDDA07}"/>
              </a:ext>
            </a:extLst>
          </p:cNvPr>
          <p:cNvSpPr txBox="1"/>
          <p:nvPr/>
        </p:nvSpPr>
        <p:spPr>
          <a:xfrm>
            <a:off x="1371600" y="5767983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Waves - R/L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6CDD20-A463-504E-A43D-36F0BBBE0845}"/>
              </a:ext>
            </a:extLst>
          </p:cNvPr>
          <p:cNvSpPr txBox="1"/>
          <p:nvPr/>
        </p:nvSpPr>
        <p:spPr>
          <a:xfrm>
            <a:off x="2895600" y="5767983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Waves - A/P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6B0428-51CB-CB47-B7C1-9CF30EACCAA9}"/>
              </a:ext>
            </a:extLst>
          </p:cNvPr>
          <p:cNvSpPr txBox="1"/>
          <p:nvPr/>
        </p:nvSpPr>
        <p:spPr>
          <a:xfrm>
            <a:off x="4495800" y="5767983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Waves - S/I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D6D8F4-AE5E-0F43-A840-040CE5701DD8}"/>
              </a:ext>
            </a:extLst>
          </p:cNvPr>
          <p:cNvSpPr txBox="1"/>
          <p:nvPr/>
        </p:nvSpPr>
        <p:spPr>
          <a:xfrm>
            <a:off x="5943600" y="5767983"/>
            <a:ext cx="1828800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Shear Modulus  (kPa)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236701-FF2C-394F-9CE4-1DF33318FE59}"/>
              </a:ext>
            </a:extLst>
          </p:cNvPr>
          <p:cNvGrpSpPr/>
          <p:nvPr/>
        </p:nvGrpSpPr>
        <p:grpSpPr>
          <a:xfrm>
            <a:off x="7627255" y="4255015"/>
            <a:ext cx="373745" cy="1536185"/>
            <a:chOff x="8428080" y="1149290"/>
            <a:chExt cx="411120" cy="2044661"/>
          </a:xfrm>
        </p:grpSpPr>
        <p:pic>
          <p:nvPicPr>
            <p:cNvPr id="18" name="Picture 17" descr="fig3.jpg">
              <a:extLst>
                <a:ext uri="{FF2B5EF4-FFF2-40B4-BE49-F238E27FC236}">
                  <a16:creationId xmlns:a16="http://schemas.microsoft.com/office/drawing/2014/main" id="{9CB4C0BE-4D78-6748-850D-00491A708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99360" y="2146044"/>
              <a:ext cx="1828800" cy="793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97E757-3B0F-7041-A5B9-02838EAEBDE2}"/>
                </a:ext>
              </a:extLst>
            </p:cNvPr>
            <p:cNvSpPr txBox="1"/>
            <p:nvPr/>
          </p:nvSpPr>
          <p:spPr>
            <a:xfrm>
              <a:off x="8453180" y="2947730"/>
              <a:ext cx="304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CCC524-642D-5A4A-A25B-400D53E3DD38}"/>
                </a:ext>
              </a:extLst>
            </p:cNvPr>
            <p:cNvSpPr txBox="1"/>
            <p:nvPr/>
          </p:nvSpPr>
          <p:spPr>
            <a:xfrm>
              <a:off x="8458200" y="1149290"/>
              <a:ext cx="381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20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47A669-B9EF-BA44-B169-CFB3DBFB6230}"/>
                </a:ext>
              </a:extLst>
            </p:cNvPr>
            <p:cNvSpPr txBox="1"/>
            <p:nvPr/>
          </p:nvSpPr>
          <p:spPr>
            <a:xfrm>
              <a:off x="8458200" y="2038350"/>
              <a:ext cx="381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10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59E424-C46E-CC40-8033-B2B127BC52C4}"/>
                </a:ext>
              </a:extLst>
            </p:cNvPr>
            <p:cNvSpPr txBox="1"/>
            <p:nvPr/>
          </p:nvSpPr>
          <p:spPr>
            <a:xfrm>
              <a:off x="8428080" y="2525670"/>
              <a:ext cx="381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86988F-445D-AE46-8555-47701A0B3647}"/>
                </a:ext>
              </a:extLst>
            </p:cNvPr>
            <p:cNvSpPr txBox="1"/>
            <p:nvPr/>
          </p:nvSpPr>
          <p:spPr>
            <a:xfrm>
              <a:off x="8458200" y="1581150"/>
              <a:ext cx="381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15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274FBA3-0F6B-3140-AAD7-99E71163B191}"/>
              </a:ext>
            </a:extLst>
          </p:cNvPr>
          <p:cNvSpPr txBox="1"/>
          <p:nvPr/>
        </p:nvSpPr>
        <p:spPr>
          <a:xfrm>
            <a:off x="2908195" y="2438400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2A4C20-18B1-7C41-A902-F4AD2D98AE7F}"/>
              </a:ext>
            </a:extLst>
          </p:cNvPr>
          <p:cNvSpPr txBox="1"/>
          <p:nvPr/>
        </p:nvSpPr>
        <p:spPr>
          <a:xfrm>
            <a:off x="4495800" y="2438400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990CD4-207C-2149-977F-C17AECD12E65}"/>
              </a:ext>
            </a:extLst>
          </p:cNvPr>
          <p:cNvSpPr txBox="1"/>
          <p:nvPr/>
        </p:nvSpPr>
        <p:spPr>
          <a:xfrm>
            <a:off x="6096000" y="2438400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</a:t>
            </a:r>
            <a:r>
              <a:rPr lang="en-US" sz="1200" b="1" baseline="-25000" dirty="0"/>
              <a:t>0</a:t>
            </a:r>
            <a:r>
              <a:rPr lang="en-US" sz="1200" b="1" dirty="0"/>
              <a:t> Field Map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AEC0883-E805-6144-8F0D-DC264FDD6E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1815" y="2713561"/>
            <a:ext cx="1511405" cy="1511405"/>
          </a:xfrm>
          <a:prstGeom prst="rect">
            <a:avLst/>
          </a:prstGeom>
        </p:spPr>
      </p:pic>
      <p:pic>
        <p:nvPicPr>
          <p:cNvPr id="28" name="Picture 27" descr="F_NO.png">
            <a:extLst>
              <a:ext uri="{FF2B5EF4-FFF2-40B4-BE49-F238E27FC236}">
                <a16:creationId xmlns:a16="http://schemas.microsoft.com/office/drawing/2014/main" id="{17798C3E-B875-804A-B020-4166A17E52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275" y="2713561"/>
            <a:ext cx="1511405" cy="1511405"/>
          </a:xfrm>
          <a:prstGeom prst="rect">
            <a:avLst/>
          </a:prstGeom>
        </p:spPr>
      </p:pic>
      <p:pic>
        <p:nvPicPr>
          <p:cNvPr id="29" name="Picture 28" descr="W_NO.png">
            <a:extLst>
              <a:ext uri="{FF2B5EF4-FFF2-40B4-BE49-F238E27FC236}">
                <a16:creationId xmlns:a16="http://schemas.microsoft.com/office/drawing/2014/main" id="{5BC06175-B2A4-5344-BF50-644703B82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735" y="2713561"/>
            <a:ext cx="1511405" cy="1511405"/>
          </a:xfrm>
          <a:prstGeom prst="rect">
            <a:avLst/>
          </a:prstGeom>
        </p:spPr>
      </p:pic>
      <p:pic>
        <p:nvPicPr>
          <p:cNvPr id="30" name="Picture 29" descr="RAW.png">
            <a:extLst>
              <a:ext uri="{FF2B5EF4-FFF2-40B4-BE49-F238E27FC236}">
                <a16:creationId xmlns:a16="http://schemas.microsoft.com/office/drawing/2014/main" id="{9A2DB38C-E7D7-5E4B-9235-D843BB9920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49312" y="2713864"/>
            <a:ext cx="1514288" cy="151428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FBDABAB-EA0E-284C-AC2D-E525580B9297}"/>
              </a:ext>
            </a:extLst>
          </p:cNvPr>
          <p:cNvSpPr txBox="1"/>
          <p:nvPr/>
        </p:nvSpPr>
        <p:spPr>
          <a:xfrm>
            <a:off x="1384825" y="2438400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Reference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A22AC-0108-A843-8894-957084DA5506}"/>
              </a:ext>
            </a:extLst>
          </p:cNvPr>
          <p:cNvSpPr txBox="1"/>
          <p:nvPr/>
        </p:nvSpPr>
        <p:spPr>
          <a:xfrm>
            <a:off x="3657600" y="206906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Uncorrected</a:t>
            </a:r>
          </a:p>
        </p:txBody>
      </p:sp>
    </p:spTree>
    <p:extLst>
      <p:ext uri="{BB962C8B-B14F-4D97-AF65-F5344CB8AC3E}">
        <p14:creationId xmlns:p14="http://schemas.microsoft.com/office/powerpoint/2010/main" val="88899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Quantitative MRI (</a:t>
            </a:r>
            <a:r>
              <a:rPr lang="en-US" dirty="0" err="1"/>
              <a:t>qMRI</a:t>
            </a:r>
            <a:r>
              <a:rPr lang="en-US" dirty="0"/>
              <a:t>)?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qMRI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a Signal Processing Perspective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Sources of Error in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qMRI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Noise Model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Signal Model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Fitting Strategy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 and 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2782938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E773-C0A3-774A-A48A-A7BE174D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Example: Simultaneous FWS+MRE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24AD68-4B05-AC4B-A725-A46E0028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789016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By utilizing a </a:t>
            </a:r>
            <a:r>
              <a:rPr lang="en-US" altLang="zh-CN" u="sng" dirty="0"/>
              <a:t>different TE</a:t>
            </a:r>
            <a:r>
              <a:rPr lang="en-US" altLang="zh-CN" dirty="0"/>
              <a:t> for each </a:t>
            </a:r>
            <a:r>
              <a:rPr lang="en-US" altLang="zh-CN" u="sng" dirty="0"/>
              <a:t>motion encoding direction</a:t>
            </a:r>
            <a:r>
              <a:rPr lang="en-US" altLang="zh-CN" dirty="0"/>
              <a:t> in an MRE scan, chemical shift information is simultaneously encoded.  However, the </a:t>
            </a:r>
            <a:r>
              <a:rPr lang="en-US" altLang="zh-CN" u="sng" dirty="0"/>
              <a:t>concomitant fields</a:t>
            </a:r>
            <a:r>
              <a:rPr lang="en-US" altLang="zh-CN" dirty="0"/>
              <a:t> from the </a:t>
            </a:r>
            <a:r>
              <a:rPr lang="en-US" altLang="zh-CN" u="sng" dirty="0"/>
              <a:t>motion encoding gradients</a:t>
            </a:r>
            <a:r>
              <a:rPr lang="en-US" altLang="zh-CN" dirty="0"/>
              <a:t> (MEG) differ by axis.  If this effect is not accounted for, </a:t>
            </a:r>
            <a:r>
              <a:rPr lang="en-US" altLang="zh-CN" dirty="0" err="1"/>
              <a:t>water+fat</a:t>
            </a:r>
            <a:r>
              <a:rPr lang="en-US" altLang="zh-CN" dirty="0"/>
              <a:t> estimates will be erroneous.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CE8C4-4BA7-F145-BBD7-8458BD14E761}"/>
              </a:ext>
            </a:extLst>
          </p:cNvPr>
          <p:cNvSpPr txBox="1"/>
          <p:nvPr/>
        </p:nvSpPr>
        <p:spPr>
          <a:xfrm>
            <a:off x="152400" y="627396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Trzasko</a:t>
            </a:r>
            <a:r>
              <a:rPr lang="en-US" sz="900" dirty="0">
                <a:solidFill>
                  <a:schemeClr val="bg1"/>
                </a:solidFill>
              </a:rPr>
              <a:t> et al., Proc. ISMRM 2015</a:t>
            </a:r>
          </a:p>
          <a:p>
            <a:r>
              <a:rPr lang="en-US" sz="900" dirty="0">
                <a:solidFill>
                  <a:schemeClr val="bg1"/>
                </a:solidFill>
              </a:rPr>
              <a:t>Le et al., Proc. ISMRM 2018</a:t>
            </a:r>
          </a:p>
        </p:txBody>
      </p:sp>
      <p:pic>
        <p:nvPicPr>
          <p:cNvPr id="8" name="Picture 7" descr="stiffness.png">
            <a:extLst>
              <a:ext uri="{FF2B5EF4-FFF2-40B4-BE49-F238E27FC236}">
                <a16:creationId xmlns:a16="http://schemas.microsoft.com/office/drawing/2014/main" id="{F255F75D-78BE-CF44-B0C1-76EAF4CF8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515" y="4276813"/>
            <a:ext cx="1511405" cy="1511405"/>
          </a:xfrm>
          <a:prstGeom prst="rect">
            <a:avLst/>
          </a:prstGeom>
        </p:spPr>
      </p:pic>
      <p:pic>
        <p:nvPicPr>
          <p:cNvPr id="9" name="Picture 8" descr="M_X.png">
            <a:extLst>
              <a:ext uri="{FF2B5EF4-FFF2-40B4-BE49-F238E27FC236}">
                <a16:creationId xmlns:a16="http://schemas.microsoft.com/office/drawing/2014/main" id="{AACD2A30-5FE4-B44D-BFA7-D6599E8D2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753" y="4276814"/>
            <a:ext cx="1511405" cy="1511405"/>
          </a:xfrm>
          <a:prstGeom prst="rect">
            <a:avLst/>
          </a:prstGeom>
        </p:spPr>
      </p:pic>
      <p:pic>
        <p:nvPicPr>
          <p:cNvPr id="10" name="Picture 9" descr="M_Y.png">
            <a:extLst>
              <a:ext uri="{FF2B5EF4-FFF2-40B4-BE49-F238E27FC236}">
                <a16:creationId xmlns:a16="http://schemas.microsoft.com/office/drawing/2014/main" id="{556E3020-0378-E34C-9CB0-615D06F47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625" y="4276813"/>
            <a:ext cx="1511405" cy="1511405"/>
          </a:xfrm>
          <a:prstGeom prst="rect">
            <a:avLst/>
          </a:prstGeom>
        </p:spPr>
      </p:pic>
      <p:pic>
        <p:nvPicPr>
          <p:cNvPr id="11" name="Picture 10" descr="M_Z.png">
            <a:extLst>
              <a:ext uri="{FF2B5EF4-FFF2-40B4-BE49-F238E27FC236}">
                <a16:creationId xmlns:a16="http://schemas.microsoft.com/office/drawing/2014/main" id="{4E772F94-2AE6-D040-AD7D-B08114189C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735" y="4276814"/>
            <a:ext cx="1511405" cy="15114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1B566A-C27C-314A-A810-913889BDDA07}"/>
              </a:ext>
            </a:extLst>
          </p:cNvPr>
          <p:cNvSpPr txBox="1"/>
          <p:nvPr/>
        </p:nvSpPr>
        <p:spPr>
          <a:xfrm>
            <a:off x="1371600" y="5767983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Waves - R/L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6CDD20-A463-504E-A43D-36F0BBBE0845}"/>
              </a:ext>
            </a:extLst>
          </p:cNvPr>
          <p:cNvSpPr txBox="1"/>
          <p:nvPr/>
        </p:nvSpPr>
        <p:spPr>
          <a:xfrm>
            <a:off x="2895600" y="5767983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Waves - A/P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6B0428-51CB-CB47-B7C1-9CF30EACCAA9}"/>
              </a:ext>
            </a:extLst>
          </p:cNvPr>
          <p:cNvSpPr txBox="1"/>
          <p:nvPr/>
        </p:nvSpPr>
        <p:spPr>
          <a:xfrm>
            <a:off x="4495800" y="5767983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Waves - S/I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D6D8F4-AE5E-0F43-A840-040CE5701DD8}"/>
              </a:ext>
            </a:extLst>
          </p:cNvPr>
          <p:cNvSpPr txBox="1"/>
          <p:nvPr/>
        </p:nvSpPr>
        <p:spPr>
          <a:xfrm>
            <a:off x="5943600" y="5767983"/>
            <a:ext cx="1828800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Shear Modulus  (kPa)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236701-FF2C-394F-9CE4-1DF33318FE59}"/>
              </a:ext>
            </a:extLst>
          </p:cNvPr>
          <p:cNvGrpSpPr/>
          <p:nvPr/>
        </p:nvGrpSpPr>
        <p:grpSpPr>
          <a:xfrm>
            <a:off x="7627255" y="4255015"/>
            <a:ext cx="373745" cy="1536185"/>
            <a:chOff x="8428080" y="1149290"/>
            <a:chExt cx="411120" cy="2044661"/>
          </a:xfrm>
        </p:grpSpPr>
        <p:pic>
          <p:nvPicPr>
            <p:cNvPr id="18" name="Picture 17" descr="fig3.jpg">
              <a:extLst>
                <a:ext uri="{FF2B5EF4-FFF2-40B4-BE49-F238E27FC236}">
                  <a16:creationId xmlns:a16="http://schemas.microsoft.com/office/drawing/2014/main" id="{9CB4C0BE-4D78-6748-850D-00491A708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99360" y="2146044"/>
              <a:ext cx="1828800" cy="793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97E757-3B0F-7041-A5B9-02838EAEBDE2}"/>
                </a:ext>
              </a:extLst>
            </p:cNvPr>
            <p:cNvSpPr txBox="1"/>
            <p:nvPr/>
          </p:nvSpPr>
          <p:spPr>
            <a:xfrm>
              <a:off x="8453180" y="2947730"/>
              <a:ext cx="304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CCC524-642D-5A4A-A25B-400D53E3DD38}"/>
                </a:ext>
              </a:extLst>
            </p:cNvPr>
            <p:cNvSpPr txBox="1"/>
            <p:nvPr/>
          </p:nvSpPr>
          <p:spPr>
            <a:xfrm>
              <a:off x="8458200" y="1149290"/>
              <a:ext cx="381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20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47A669-B9EF-BA44-B169-CFB3DBFB6230}"/>
                </a:ext>
              </a:extLst>
            </p:cNvPr>
            <p:cNvSpPr txBox="1"/>
            <p:nvPr/>
          </p:nvSpPr>
          <p:spPr>
            <a:xfrm>
              <a:off x="8458200" y="2038350"/>
              <a:ext cx="381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10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59E424-C46E-CC40-8033-B2B127BC52C4}"/>
                </a:ext>
              </a:extLst>
            </p:cNvPr>
            <p:cNvSpPr txBox="1"/>
            <p:nvPr/>
          </p:nvSpPr>
          <p:spPr>
            <a:xfrm>
              <a:off x="8428080" y="2525670"/>
              <a:ext cx="381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86988F-445D-AE46-8555-47701A0B3647}"/>
                </a:ext>
              </a:extLst>
            </p:cNvPr>
            <p:cNvSpPr txBox="1"/>
            <p:nvPr/>
          </p:nvSpPr>
          <p:spPr>
            <a:xfrm>
              <a:off x="8458200" y="1581150"/>
              <a:ext cx="381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15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274FBA3-0F6B-3140-AAD7-99E71163B191}"/>
              </a:ext>
            </a:extLst>
          </p:cNvPr>
          <p:cNvSpPr txBox="1"/>
          <p:nvPr/>
        </p:nvSpPr>
        <p:spPr>
          <a:xfrm>
            <a:off x="2908195" y="2438400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2A4C20-18B1-7C41-A902-F4AD2D98AE7F}"/>
              </a:ext>
            </a:extLst>
          </p:cNvPr>
          <p:cNvSpPr txBox="1"/>
          <p:nvPr/>
        </p:nvSpPr>
        <p:spPr>
          <a:xfrm>
            <a:off x="4495800" y="2438400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990CD4-207C-2149-977F-C17AECD12E65}"/>
              </a:ext>
            </a:extLst>
          </p:cNvPr>
          <p:cNvSpPr txBox="1"/>
          <p:nvPr/>
        </p:nvSpPr>
        <p:spPr>
          <a:xfrm>
            <a:off x="6096000" y="2438400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</a:t>
            </a:r>
            <a:r>
              <a:rPr lang="en-US" sz="1200" b="1" baseline="-25000" dirty="0"/>
              <a:t>0</a:t>
            </a:r>
            <a:r>
              <a:rPr lang="en-US" sz="1200" b="1" dirty="0"/>
              <a:t> Field Map</a:t>
            </a:r>
          </a:p>
        </p:txBody>
      </p:sp>
      <p:pic>
        <p:nvPicPr>
          <p:cNvPr id="30" name="Picture 29" descr="RAW.png">
            <a:extLst>
              <a:ext uri="{FF2B5EF4-FFF2-40B4-BE49-F238E27FC236}">
                <a16:creationId xmlns:a16="http://schemas.microsoft.com/office/drawing/2014/main" id="{9A2DB38C-E7D7-5E4B-9235-D843BB992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49312" y="2713864"/>
            <a:ext cx="1514288" cy="151428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FBDABAB-EA0E-284C-AC2D-E525580B9297}"/>
              </a:ext>
            </a:extLst>
          </p:cNvPr>
          <p:cNvSpPr txBox="1"/>
          <p:nvPr/>
        </p:nvSpPr>
        <p:spPr>
          <a:xfrm>
            <a:off x="1384825" y="2438400"/>
            <a:ext cx="151140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Reference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A22AC-0108-A843-8894-957084DA5506}"/>
              </a:ext>
            </a:extLst>
          </p:cNvPr>
          <p:cNvSpPr txBox="1"/>
          <p:nvPr/>
        </p:nvSpPr>
        <p:spPr>
          <a:xfrm>
            <a:off x="3657600" y="206906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Corrected</a:t>
            </a:r>
          </a:p>
        </p:txBody>
      </p:sp>
      <p:pic>
        <p:nvPicPr>
          <p:cNvPr id="32" name="Picture 31" descr="W_S.png">
            <a:extLst>
              <a:ext uri="{FF2B5EF4-FFF2-40B4-BE49-F238E27FC236}">
                <a16:creationId xmlns:a16="http://schemas.microsoft.com/office/drawing/2014/main" id="{C5DEAF64-5D24-354C-8A43-3CD05F4E7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735" y="2713863"/>
            <a:ext cx="1511405" cy="1511405"/>
          </a:xfrm>
          <a:prstGeom prst="rect">
            <a:avLst/>
          </a:prstGeom>
        </p:spPr>
      </p:pic>
      <p:pic>
        <p:nvPicPr>
          <p:cNvPr id="33" name="Picture 32" descr="F_Y.png">
            <a:extLst>
              <a:ext uri="{FF2B5EF4-FFF2-40B4-BE49-F238E27FC236}">
                <a16:creationId xmlns:a16="http://schemas.microsoft.com/office/drawing/2014/main" id="{CF92E465-000C-EC47-9507-3D4ACEAFA9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624" y="2711294"/>
            <a:ext cx="1511405" cy="15114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832925D-B58C-324D-B631-8454FB26C0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8515" y="2713864"/>
            <a:ext cx="1511405" cy="151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58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E773-C0A3-774A-A48A-A7BE174D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8485632" cy="838200"/>
          </a:xfrm>
        </p:spPr>
        <p:txBody>
          <a:bodyPr/>
          <a:lstStyle/>
          <a:p>
            <a:r>
              <a:rPr lang="en-US" dirty="0"/>
              <a:t>Example: Diffusion Imaging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24AD68-4B05-AC4B-A725-A46E0028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789016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u="sng" dirty="0"/>
              <a:t>Gradient nonlinearity</a:t>
            </a:r>
            <a:r>
              <a:rPr lang="en-US" altLang="zh-CN" dirty="0"/>
              <a:t> is typically associated with geometric </a:t>
            </a:r>
            <a:r>
              <a:rPr lang="en-US" altLang="zh-CN" u="sng" dirty="0"/>
              <a:t>image distortion</a:t>
            </a:r>
            <a:r>
              <a:rPr lang="en-US" altLang="zh-CN" dirty="0"/>
              <a:t>. However, it also causes gradient-based </a:t>
            </a:r>
            <a:r>
              <a:rPr lang="en-US" altLang="zh-CN" u="sng" dirty="0"/>
              <a:t>motion encoding strength</a:t>
            </a:r>
            <a:r>
              <a:rPr lang="en-US" altLang="zh-CN" dirty="0"/>
              <a:t> (i.e., b-values) to </a:t>
            </a:r>
            <a:r>
              <a:rPr lang="en-US" altLang="zh-CN" u="sng" dirty="0"/>
              <a:t>spatially vary</a:t>
            </a:r>
            <a:r>
              <a:rPr lang="en-US" altLang="zh-CN" dirty="0"/>
              <a:t>.  If this is not accounted for during model fitting, diffusion parameters will exhibit </a:t>
            </a:r>
            <a:r>
              <a:rPr lang="en-US" altLang="zh-CN" u="sng" dirty="0"/>
              <a:t>spatially-varying errors</a:t>
            </a:r>
            <a:r>
              <a:rPr lang="en-US" altLang="zh-C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CE8C4-4BA7-F145-BBD7-8458BD14E761}"/>
              </a:ext>
            </a:extLst>
          </p:cNvPr>
          <p:cNvSpPr txBox="1"/>
          <p:nvPr/>
        </p:nvSpPr>
        <p:spPr>
          <a:xfrm>
            <a:off x="152400" y="6273969"/>
            <a:ext cx="21916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Tao et al, JMRI, in press</a:t>
            </a:r>
          </a:p>
          <a:p>
            <a:r>
              <a:rPr lang="en-US" sz="900" dirty="0">
                <a:solidFill>
                  <a:schemeClr val="bg1"/>
                </a:solidFill>
              </a:rPr>
              <a:t>Tan et al., MRM 38(2):448-53, 2013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Bammer</a:t>
            </a:r>
            <a:r>
              <a:rPr lang="en-US" sz="900" dirty="0">
                <a:solidFill>
                  <a:schemeClr val="bg1"/>
                </a:solidFill>
              </a:rPr>
              <a:t> et al., MRM 50(3):560-9, 2003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7155A9-4BF9-EC4A-AB86-458C26DFAC83}"/>
              </a:ext>
            </a:extLst>
          </p:cNvPr>
          <p:cNvGrpSpPr/>
          <p:nvPr/>
        </p:nvGrpSpPr>
        <p:grpSpPr>
          <a:xfrm>
            <a:off x="760105" y="2133600"/>
            <a:ext cx="7582106" cy="3264073"/>
            <a:chOff x="17066191" y="17754600"/>
            <a:chExt cx="14801284" cy="637190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AEBDA34-F90F-F74C-8CD1-CED1F04AF232}"/>
                </a:ext>
              </a:extLst>
            </p:cNvPr>
            <p:cNvGrpSpPr/>
            <p:nvPr/>
          </p:nvGrpSpPr>
          <p:grpSpPr>
            <a:xfrm>
              <a:off x="17066191" y="18748372"/>
              <a:ext cx="517985" cy="4789954"/>
              <a:chOff x="17066191" y="18748372"/>
              <a:chExt cx="517985" cy="4789954"/>
            </a:xfrm>
          </p:grpSpPr>
          <p:sp>
            <p:nvSpPr>
              <p:cNvPr id="70" name="TextBox 1">
                <a:extLst>
                  <a:ext uri="{FF2B5EF4-FFF2-40B4-BE49-F238E27FC236}">
                    <a16:creationId xmlns:a16="http://schemas.microsoft.com/office/drawing/2014/main" id="{CD325049-0621-5445-B493-4B7A92A3F6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6146587" y="19667976"/>
                <a:ext cx="2357190" cy="517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825" b="1" dirty="0"/>
                  <a:t> ~ </a:t>
                </a:r>
                <a:r>
                  <a:rPr lang="en-US" altLang="en-US" sz="825" b="1" dirty="0" err="1"/>
                  <a:t>isocenter</a:t>
                </a:r>
                <a:endParaRPr lang="en-US" altLang="en-US" sz="825" b="1" dirty="0"/>
              </a:p>
            </p:txBody>
          </p:sp>
          <p:sp>
            <p:nvSpPr>
              <p:cNvPr id="71" name="TextBox 1">
                <a:extLst>
                  <a:ext uri="{FF2B5EF4-FFF2-40B4-BE49-F238E27FC236}">
                    <a16:creationId xmlns:a16="http://schemas.microsoft.com/office/drawing/2014/main" id="{FEEF5531-0DEA-0F46-BC2C-0A6349128E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6109719" y="22063870"/>
                <a:ext cx="2430929" cy="517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825" b="1" dirty="0"/>
                  <a:t>+6cm (S)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E78F01-E9D7-0D4D-9BF6-759A340819D0}"/>
                </a:ext>
              </a:extLst>
            </p:cNvPr>
            <p:cNvGrpSpPr/>
            <p:nvPr/>
          </p:nvGrpSpPr>
          <p:grpSpPr>
            <a:xfrm>
              <a:off x="17357725" y="23622000"/>
              <a:ext cx="14509750" cy="504505"/>
              <a:chOff x="17357725" y="23622000"/>
              <a:chExt cx="14509750" cy="504505"/>
            </a:xfrm>
          </p:grpSpPr>
          <p:sp>
            <p:nvSpPr>
              <p:cNvPr id="64" name="TextBox 1">
                <a:extLst>
                  <a:ext uri="{FF2B5EF4-FFF2-40B4-BE49-F238E27FC236}">
                    <a16:creationId xmlns:a16="http://schemas.microsoft.com/office/drawing/2014/main" id="{6B565BA0-71F4-1C43-BCF5-5706883611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57725" y="23622000"/>
                <a:ext cx="2454276" cy="504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788" b="1" dirty="0"/>
                  <a:t>pre-GNC</a:t>
                </a:r>
              </a:p>
            </p:txBody>
          </p:sp>
          <p:sp>
            <p:nvSpPr>
              <p:cNvPr id="65" name="TextBox 1">
                <a:extLst>
                  <a:ext uri="{FF2B5EF4-FFF2-40B4-BE49-F238E27FC236}">
                    <a16:creationId xmlns:a16="http://schemas.microsoft.com/office/drawing/2014/main" id="{8D451C7C-DDE0-744E-A41B-F2E6F9F981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88199" y="23622000"/>
                <a:ext cx="2454276" cy="504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788" b="1"/>
                  <a:t>GNC</a:t>
                </a:r>
              </a:p>
            </p:txBody>
          </p:sp>
          <p:sp>
            <p:nvSpPr>
              <p:cNvPr id="66" name="TextBox 1">
                <a:extLst>
                  <a:ext uri="{FF2B5EF4-FFF2-40B4-BE49-F238E27FC236}">
                    <a16:creationId xmlns:a16="http://schemas.microsoft.com/office/drawing/2014/main" id="{B33CFB51-C16E-194D-826D-2E92969BB2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02801" y="23622000"/>
                <a:ext cx="2454276" cy="504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788" b="1"/>
                  <a:t>pre-GNC</a:t>
                </a:r>
              </a:p>
            </p:txBody>
          </p:sp>
          <p:sp>
            <p:nvSpPr>
              <p:cNvPr id="67" name="TextBox 1">
                <a:extLst>
                  <a:ext uri="{FF2B5EF4-FFF2-40B4-BE49-F238E27FC236}">
                    <a16:creationId xmlns:a16="http://schemas.microsoft.com/office/drawing/2014/main" id="{F650BCFD-09EF-3349-B185-1D8B7E25AA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4998" y="23622000"/>
                <a:ext cx="2454276" cy="504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788" b="1"/>
                  <a:t>GNC</a:t>
                </a:r>
              </a:p>
            </p:txBody>
          </p:sp>
          <p:sp>
            <p:nvSpPr>
              <p:cNvPr id="68" name="TextBox 1">
                <a:extLst>
                  <a:ext uri="{FF2B5EF4-FFF2-40B4-BE49-F238E27FC236}">
                    <a16:creationId xmlns:a16="http://schemas.microsoft.com/office/drawing/2014/main" id="{27153862-309E-F448-B36D-4DC08B17E6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127200" y="23622000"/>
                <a:ext cx="2454276" cy="504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788" b="1"/>
                  <a:t>MD</a:t>
                </a:r>
              </a:p>
            </p:txBody>
          </p:sp>
          <p:sp>
            <p:nvSpPr>
              <p:cNvPr id="69" name="TextBox 1">
                <a:extLst>
                  <a:ext uri="{FF2B5EF4-FFF2-40B4-BE49-F238E27FC236}">
                    <a16:creationId xmlns:a16="http://schemas.microsoft.com/office/drawing/2014/main" id="{4B0ABEB3-AB24-BD45-8A42-60221ACE23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13199" y="23622000"/>
                <a:ext cx="2454276" cy="504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788" b="1"/>
                  <a:t>FA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ED99C6B-9177-4149-B102-2183960A3207}"/>
                </a:ext>
              </a:extLst>
            </p:cNvPr>
            <p:cNvGrpSpPr/>
            <p:nvPr/>
          </p:nvGrpSpPr>
          <p:grpSpPr>
            <a:xfrm>
              <a:off x="17586325" y="18745200"/>
              <a:ext cx="4664075" cy="4937125"/>
              <a:chOff x="17586325" y="18745200"/>
              <a:chExt cx="4664075" cy="4937125"/>
            </a:xfrm>
          </p:grpSpPr>
          <p:grpSp>
            <p:nvGrpSpPr>
              <p:cNvPr id="56" name="Group 1">
                <a:extLst>
                  <a:ext uri="{FF2B5EF4-FFF2-40B4-BE49-F238E27FC236}">
                    <a16:creationId xmlns:a16="http://schemas.microsoft.com/office/drawing/2014/main" id="{C146E409-951E-864E-927F-B97C565C21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86325" y="18745200"/>
                <a:ext cx="4664075" cy="4937125"/>
                <a:chOff x="17648237" y="18745200"/>
                <a:chExt cx="4754563" cy="5081588"/>
              </a:xfrm>
            </p:grpSpPr>
            <p:grpSp>
              <p:nvGrpSpPr>
                <p:cNvPr id="58" name="Group 1">
                  <a:extLst>
                    <a:ext uri="{FF2B5EF4-FFF2-40B4-BE49-F238E27FC236}">
                      <a16:creationId xmlns:a16="http://schemas.microsoft.com/office/drawing/2014/main" id="{33B56CA1-68EB-1A45-941C-E4D6B140CF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648237" y="18745200"/>
                  <a:ext cx="4754563" cy="5081588"/>
                  <a:chOff x="17213231" y="18853943"/>
                  <a:chExt cx="4905979" cy="5225257"/>
                </a:xfrm>
              </p:grpSpPr>
              <p:pic>
                <p:nvPicPr>
                  <p:cNvPr id="61" name="Picture 78">
                    <a:extLst>
                      <a:ext uri="{FF2B5EF4-FFF2-40B4-BE49-F238E27FC236}">
                        <a16:creationId xmlns:a16="http://schemas.microsoft.com/office/drawing/2014/main" id="{E6550086-161A-F84B-A0B0-7006BDE67FD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213231" y="18853943"/>
                    <a:ext cx="4905979" cy="52252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2" name="Picture 83">
                    <a:extLst>
                      <a:ext uri="{FF2B5EF4-FFF2-40B4-BE49-F238E27FC236}">
                        <a16:creationId xmlns:a16="http://schemas.microsoft.com/office/drawing/2014/main" id="{678ED473-1F8C-D347-B5C2-84A6B30BA70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411474" y="21835857"/>
                    <a:ext cx="2065337" cy="21099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3" name="Picture 84">
                    <a:extLst>
                      <a:ext uri="{FF2B5EF4-FFF2-40B4-BE49-F238E27FC236}">
                        <a16:creationId xmlns:a16="http://schemas.microsoft.com/office/drawing/2014/main" id="{40A1046D-0381-2F4E-8A87-064D42FAF41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847952" y="21932900"/>
                    <a:ext cx="1983122" cy="19939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59" name="Picture 83">
                  <a:extLst>
                    <a:ext uri="{FF2B5EF4-FFF2-40B4-BE49-F238E27FC236}">
                      <a16:creationId xmlns:a16="http://schemas.microsoft.com/office/drawing/2014/main" id="{4515E59A-3CB6-8E4D-8B8E-B8C5CDB1EA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53013" y="21678723"/>
                  <a:ext cx="2039937" cy="2085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84">
                  <a:extLst>
                    <a:ext uri="{FF2B5EF4-FFF2-40B4-BE49-F238E27FC236}">
                      <a16:creationId xmlns:a16="http://schemas.microsoft.com/office/drawing/2014/main" id="{D6A87252-B74C-E545-96BD-F415CB8F4E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2838" y="21793023"/>
                  <a:ext cx="1957387" cy="1971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7" name="TextBox 1">
                <a:extLst>
                  <a:ext uri="{FF2B5EF4-FFF2-40B4-BE49-F238E27FC236}">
                    <a16:creationId xmlns:a16="http://schemas.microsoft.com/office/drawing/2014/main" id="{B7CCA5AD-BE37-8344-B0C1-24378DCF11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15039" y="21336000"/>
                <a:ext cx="2454274" cy="517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825" b="1" dirty="0">
                    <a:solidFill>
                      <a:srgbClr val="FFFF00"/>
                    </a:solidFill>
                  </a:rPr>
                  <a:t>MD</a:t>
                </a:r>
              </a:p>
            </p:txBody>
          </p:sp>
        </p:grpSp>
        <p:grpSp>
          <p:nvGrpSpPr>
            <p:cNvPr id="38" name="Group 2">
              <a:extLst>
                <a:ext uri="{FF2B5EF4-FFF2-40B4-BE49-F238E27FC236}">
                  <a16:creationId xmlns:a16="http://schemas.microsoft.com/office/drawing/2014/main" id="{7F8D516D-7F39-0D41-9BA1-F3CEAD84B9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0725" y="18753138"/>
              <a:ext cx="4664075" cy="4937125"/>
              <a:chOff x="22436137" y="18753138"/>
              <a:chExt cx="4767263" cy="5073650"/>
            </a:xfrm>
          </p:grpSpPr>
          <p:grpSp>
            <p:nvGrpSpPr>
              <p:cNvPr id="51" name="Group 2">
                <a:extLst>
                  <a:ext uri="{FF2B5EF4-FFF2-40B4-BE49-F238E27FC236}">
                    <a16:creationId xmlns:a16="http://schemas.microsoft.com/office/drawing/2014/main" id="{EC727A10-93FE-0F4C-AE60-FAD9A01C16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436137" y="18753138"/>
                <a:ext cx="4767263" cy="5073650"/>
                <a:chOff x="22129967" y="18851369"/>
                <a:chExt cx="4919664" cy="5227831"/>
              </a:xfrm>
            </p:grpSpPr>
            <p:pic>
              <p:nvPicPr>
                <p:cNvPr id="53" name="Picture 76">
                  <a:extLst>
                    <a:ext uri="{FF2B5EF4-FFF2-40B4-BE49-F238E27FC236}">
                      <a16:creationId xmlns:a16="http://schemas.microsoft.com/office/drawing/2014/main" id="{BDCCDE63-01DA-464E-B6B0-EFFB6C674D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29967" y="18851369"/>
                  <a:ext cx="4919664" cy="52278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" name="Picture 85">
                  <a:extLst>
                    <a:ext uri="{FF2B5EF4-FFF2-40B4-BE49-F238E27FC236}">
                      <a16:creationId xmlns:a16="http://schemas.microsoft.com/office/drawing/2014/main" id="{0E8C0E53-D6C3-6640-97A7-4B0BF2CC96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41291" y="22013018"/>
                  <a:ext cx="1961391" cy="1993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5" name="Picture 86">
                  <a:extLst>
                    <a:ext uri="{FF2B5EF4-FFF2-40B4-BE49-F238E27FC236}">
                      <a16:creationId xmlns:a16="http://schemas.microsoft.com/office/drawing/2014/main" id="{8DF7328B-47F0-7149-AF43-3882F1DF0D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48331" y="22073343"/>
                  <a:ext cx="1944027" cy="1933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2" name="TextBox 1">
                <a:extLst>
                  <a:ext uri="{FF2B5EF4-FFF2-40B4-BE49-F238E27FC236}">
                    <a16:creationId xmlns:a16="http://schemas.microsoft.com/office/drawing/2014/main" id="{46636D2D-58E2-384E-9842-33DDBAA944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06127" y="21335999"/>
                <a:ext cx="2454274" cy="532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825" b="1" dirty="0">
                    <a:solidFill>
                      <a:srgbClr val="FFFF00"/>
                    </a:solidFill>
                  </a:rPr>
                  <a:t>FA</a:t>
                </a:r>
              </a:p>
            </p:txBody>
          </p:sp>
        </p:grpSp>
        <p:grpSp>
          <p:nvGrpSpPr>
            <p:cNvPr id="39" name="Group 3">
              <a:extLst>
                <a:ext uri="{FF2B5EF4-FFF2-40B4-BE49-F238E27FC236}">
                  <a16:creationId xmlns:a16="http://schemas.microsoft.com/office/drawing/2014/main" id="{D283584F-47F4-F34B-B3C7-19675D96C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54175" y="18745200"/>
              <a:ext cx="4664075" cy="4899025"/>
              <a:chOff x="27054175" y="18745201"/>
              <a:chExt cx="4663440" cy="4898379"/>
            </a:xfrm>
          </p:grpSpPr>
          <p:pic>
            <p:nvPicPr>
              <p:cNvPr id="47" name="Picture 88">
                <a:extLst>
                  <a:ext uri="{FF2B5EF4-FFF2-40B4-BE49-F238E27FC236}">
                    <a16:creationId xmlns:a16="http://schemas.microsoft.com/office/drawing/2014/main" id="{6377950E-72D6-E54C-96ED-D1794A5058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54175" y="18745201"/>
                <a:ext cx="4663440" cy="4898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89">
                <a:extLst>
                  <a:ext uri="{FF2B5EF4-FFF2-40B4-BE49-F238E27FC236}">
                    <a16:creationId xmlns:a16="http://schemas.microsoft.com/office/drawing/2014/main" id="{FC397A81-9F5C-D249-8E7A-A0FAE93B1D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49281" y="21600330"/>
                <a:ext cx="2063919" cy="2009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90">
                <a:extLst>
                  <a:ext uri="{FF2B5EF4-FFF2-40B4-BE49-F238E27FC236}">
                    <a16:creationId xmlns:a16="http://schemas.microsoft.com/office/drawing/2014/main" id="{97FE58A9-F756-144A-A1FA-C6A904573A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55124" y="21640800"/>
                <a:ext cx="1712301" cy="1931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Box 1">
                <a:extLst>
                  <a:ext uri="{FF2B5EF4-FFF2-40B4-BE49-F238E27FC236}">
                    <a16:creationId xmlns:a16="http://schemas.microsoft.com/office/drawing/2014/main" id="{621D1AE2-AB4D-B84B-9A6A-B017E72944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08200" y="21259800"/>
                <a:ext cx="3741737" cy="517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825" b="1" dirty="0">
                    <a:solidFill>
                      <a:srgbClr val="FFFF00"/>
                    </a:solidFill>
                  </a:rPr>
                  <a:t>Difference Ratio Map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5DFF9BD-7E72-0E49-9EBD-451FC987E182}"/>
                </a:ext>
              </a:extLst>
            </p:cNvPr>
            <p:cNvGrpSpPr/>
            <p:nvPr/>
          </p:nvGrpSpPr>
          <p:grpSpPr>
            <a:xfrm>
              <a:off x="17830800" y="17754600"/>
              <a:ext cx="13716000" cy="931863"/>
              <a:chOff x="17830800" y="17754600"/>
              <a:chExt cx="13716000" cy="931863"/>
            </a:xfrm>
          </p:grpSpPr>
          <p:pic>
            <p:nvPicPr>
              <p:cNvPr id="41" name="Picture 91">
                <a:extLst>
                  <a:ext uri="{FF2B5EF4-FFF2-40B4-BE49-F238E27FC236}">
                    <a16:creationId xmlns:a16="http://schemas.microsoft.com/office/drawing/2014/main" id="{66CECFDC-113C-704E-94D8-B2947056BA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30800" y="18059400"/>
                <a:ext cx="4217988" cy="62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92">
                <a:extLst>
                  <a:ext uri="{FF2B5EF4-FFF2-40B4-BE49-F238E27FC236}">
                    <a16:creationId xmlns:a16="http://schemas.microsoft.com/office/drawing/2014/main" id="{0120ED40-F0DC-A042-937F-0BD57B0891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42088" y="17754600"/>
                <a:ext cx="157162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94">
                <a:extLst>
                  <a:ext uri="{FF2B5EF4-FFF2-40B4-BE49-F238E27FC236}">
                    <a16:creationId xmlns:a16="http://schemas.microsoft.com/office/drawing/2014/main" id="{AEC70C73-9A0A-9642-8943-5457511EAD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79000" y="18097500"/>
                <a:ext cx="42545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95">
                <a:extLst>
                  <a:ext uri="{FF2B5EF4-FFF2-40B4-BE49-F238E27FC236}">
                    <a16:creationId xmlns:a16="http://schemas.microsoft.com/office/drawing/2014/main" id="{813DF81E-7337-1C46-9ECF-AE06D6EB69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33125" y="17754600"/>
                <a:ext cx="2143125" cy="266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104">
                <a:extLst>
                  <a:ext uri="{FF2B5EF4-FFF2-40B4-BE49-F238E27FC236}">
                    <a16:creationId xmlns:a16="http://schemas.microsoft.com/office/drawing/2014/main" id="{FC608D11-A655-8445-86AA-C6DC089E74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57563" y="17754600"/>
                <a:ext cx="18097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94">
                <a:extLst>
                  <a:ext uri="{FF2B5EF4-FFF2-40B4-BE49-F238E27FC236}">
                    <a16:creationId xmlns:a16="http://schemas.microsoft.com/office/drawing/2014/main" id="{DBB9AB99-774D-1545-83EF-40FC23AD38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49438" y="18092738"/>
                <a:ext cx="4297362" cy="588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16C6430-E709-9242-B5C1-D27081BCC0C1}"/>
              </a:ext>
            </a:extLst>
          </p:cNvPr>
          <p:cNvSpPr/>
          <p:nvPr/>
        </p:nvSpPr>
        <p:spPr>
          <a:xfrm>
            <a:off x="762000" y="5486400"/>
            <a:ext cx="758645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Beyond diffusion, gradient nonlinearity affects every motion encoding-based scheme, including flow and elastography. </a:t>
            </a:r>
          </a:p>
        </p:txBody>
      </p:sp>
    </p:spTree>
    <p:extLst>
      <p:ext uri="{BB962C8B-B14F-4D97-AF65-F5344CB8AC3E}">
        <p14:creationId xmlns:p14="http://schemas.microsoft.com/office/powerpoint/2010/main" val="1523389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is Quantitative MRI 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qMRI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)?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qMRI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a Signal Processing Perspective</a:t>
            </a:r>
          </a:p>
          <a:p>
            <a:r>
              <a:rPr lang="en-US" dirty="0"/>
              <a:t>Sources of Error in </a:t>
            </a:r>
            <a:r>
              <a:rPr lang="en-US" dirty="0" err="1"/>
              <a:t>qMRI</a:t>
            </a:r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Noise Model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Signal Model</a:t>
            </a:r>
          </a:p>
          <a:p>
            <a:pPr lvl="1"/>
            <a:r>
              <a:rPr lang="en-US" dirty="0"/>
              <a:t>Fitting Strategy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 and 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2834184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950EBD-CFF4-4247-9123-A962CC81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838200"/>
          </a:xfrm>
        </p:spPr>
        <p:txBody>
          <a:bodyPr/>
          <a:lstStyle/>
          <a:p>
            <a:r>
              <a:rPr lang="en-US" dirty="0"/>
              <a:t>Can My Algorithm Really Cause Errors?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61B228-72D0-5544-BDB9-590A123B838D}"/>
              </a:ext>
            </a:extLst>
          </p:cNvPr>
          <p:cNvGrpSpPr/>
          <p:nvPr/>
        </p:nvGrpSpPr>
        <p:grpSpPr>
          <a:xfrm>
            <a:off x="836558" y="2262425"/>
            <a:ext cx="2887215" cy="2614375"/>
            <a:chOff x="457200" y="2812473"/>
            <a:chExt cx="3493531" cy="316339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BA895B-8DBB-2D45-88D8-33912E44D3ED}"/>
                </a:ext>
              </a:extLst>
            </p:cNvPr>
            <p:cNvGrpSpPr/>
            <p:nvPr/>
          </p:nvGrpSpPr>
          <p:grpSpPr>
            <a:xfrm>
              <a:off x="457200" y="2812473"/>
              <a:ext cx="3493531" cy="3163393"/>
              <a:chOff x="1230869" y="2812473"/>
              <a:chExt cx="3493531" cy="3163393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C8F7E82C-002D-B247-AE35-9AAD54322A3A}"/>
                  </a:ext>
                </a:extLst>
              </p:cNvPr>
              <p:cNvCxnSpPr/>
              <p:nvPr/>
            </p:nvCxnSpPr>
            <p:spPr>
              <a:xfrm flipV="1">
                <a:off x="1600200" y="2812473"/>
                <a:ext cx="0" cy="29787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1CA79EA-E9FB-F94E-AD5D-743997C85B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4000" y="5715000"/>
                <a:ext cx="32004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9EE72C-47AA-FB48-A943-E87D0E875D47}"/>
                  </a:ext>
                </a:extLst>
              </p:cNvPr>
              <p:cNvSpPr txBox="1"/>
              <p:nvPr/>
            </p:nvSpPr>
            <p:spPr>
              <a:xfrm>
                <a:off x="3012259" y="560653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1BE561-4E79-FF43-9F3F-55836076F8AC}"/>
                  </a:ext>
                </a:extLst>
              </p:cNvPr>
              <p:cNvSpPr txBox="1"/>
              <p:nvPr/>
            </p:nvSpPr>
            <p:spPr>
              <a:xfrm rot="16200000">
                <a:off x="1156489" y="3960579"/>
                <a:ext cx="518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f(x)</a:t>
                </a:r>
              </a:p>
            </p:txBody>
          </p:sp>
        </p:grp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6B699B8-13C9-8B44-BF6C-A67ACAA95930}"/>
                </a:ext>
              </a:extLst>
            </p:cNvPr>
            <p:cNvSpPr/>
            <p:nvPr/>
          </p:nvSpPr>
          <p:spPr>
            <a:xfrm>
              <a:off x="962366" y="3124200"/>
              <a:ext cx="2683565" cy="2443027"/>
            </a:xfrm>
            <a:custGeom>
              <a:avLst/>
              <a:gdLst>
                <a:gd name="connsiteX0" fmla="*/ 0 w 2951922"/>
                <a:gd name="connsiteY0" fmla="*/ 59635 h 1835483"/>
                <a:gd name="connsiteX1" fmla="*/ 1222513 w 2951922"/>
                <a:gd name="connsiteY1" fmla="*/ 1500809 h 1835483"/>
                <a:gd name="connsiteX2" fmla="*/ 1997766 w 2951922"/>
                <a:gd name="connsiteY2" fmla="*/ 1719470 h 1835483"/>
                <a:gd name="connsiteX3" fmla="*/ 2951922 w 2951922"/>
                <a:gd name="connsiteY3" fmla="*/ 0 h 18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1922" h="1835483">
                  <a:moveTo>
                    <a:pt x="0" y="59635"/>
                  </a:moveTo>
                  <a:cubicBezTo>
                    <a:pt x="444776" y="641902"/>
                    <a:pt x="889552" y="1224170"/>
                    <a:pt x="1222513" y="1500809"/>
                  </a:cubicBezTo>
                  <a:cubicBezTo>
                    <a:pt x="1555474" y="1777448"/>
                    <a:pt x="1709531" y="1969605"/>
                    <a:pt x="1997766" y="1719470"/>
                  </a:cubicBezTo>
                  <a:cubicBezTo>
                    <a:pt x="2286001" y="1469335"/>
                    <a:pt x="2618961" y="734667"/>
                    <a:pt x="2951922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6830B8-AA8D-4845-9374-D5CA1BB9EE29}"/>
              </a:ext>
            </a:extLst>
          </p:cNvPr>
          <p:cNvGrpSpPr/>
          <p:nvPr/>
        </p:nvGrpSpPr>
        <p:grpSpPr>
          <a:xfrm>
            <a:off x="4951358" y="2262425"/>
            <a:ext cx="2887215" cy="2614375"/>
            <a:chOff x="4572000" y="2812473"/>
            <a:chExt cx="3493531" cy="316339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2655A6-705C-2749-99B4-0852D85D129B}"/>
                </a:ext>
              </a:extLst>
            </p:cNvPr>
            <p:cNvGrpSpPr/>
            <p:nvPr/>
          </p:nvGrpSpPr>
          <p:grpSpPr>
            <a:xfrm>
              <a:off x="4572000" y="2812473"/>
              <a:ext cx="3493531" cy="3163393"/>
              <a:chOff x="1230869" y="2812473"/>
              <a:chExt cx="3493531" cy="316339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D881E89-1E5D-6044-A510-2F2944B8E285}"/>
                  </a:ext>
                </a:extLst>
              </p:cNvPr>
              <p:cNvCxnSpPr/>
              <p:nvPr/>
            </p:nvCxnSpPr>
            <p:spPr>
              <a:xfrm flipV="1">
                <a:off x="1600200" y="2812473"/>
                <a:ext cx="0" cy="29787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ED70493-8BA9-754D-A8FF-72E04F646D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4000" y="5715000"/>
                <a:ext cx="32004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662B23-D409-BF4B-A73F-9B7EAA25ED8C}"/>
                  </a:ext>
                </a:extLst>
              </p:cNvPr>
              <p:cNvSpPr txBox="1"/>
              <p:nvPr/>
            </p:nvSpPr>
            <p:spPr>
              <a:xfrm>
                <a:off x="3012259" y="560653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569436-2156-144C-B5B2-34FE710CB6F9}"/>
                  </a:ext>
                </a:extLst>
              </p:cNvPr>
              <p:cNvSpPr txBox="1"/>
              <p:nvPr/>
            </p:nvSpPr>
            <p:spPr>
              <a:xfrm rot="16200000">
                <a:off x="1156489" y="3960579"/>
                <a:ext cx="518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f(x)</a:t>
                </a:r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AF3882E-D81A-F44A-9C55-04E420634663}"/>
                </a:ext>
              </a:extLst>
            </p:cNvPr>
            <p:cNvSpPr/>
            <p:nvPr/>
          </p:nvSpPr>
          <p:spPr>
            <a:xfrm>
              <a:off x="5083715" y="3048000"/>
              <a:ext cx="2764885" cy="2463504"/>
            </a:xfrm>
            <a:custGeom>
              <a:avLst/>
              <a:gdLst>
                <a:gd name="connsiteX0" fmla="*/ 0 w 3041374"/>
                <a:gd name="connsiteY0" fmla="*/ 407505 h 2035954"/>
                <a:gd name="connsiteX1" fmla="*/ 626165 w 3041374"/>
                <a:gd name="connsiteY1" fmla="*/ 1103244 h 2035954"/>
                <a:gd name="connsiteX2" fmla="*/ 775252 w 3041374"/>
                <a:gd name="connsiteY2" fmla="*/ 1729409 h 2035954"/>
                <a:gd name="connsiteX3" fmla="*/ 1043609 w 3041374"/>
                <a:gd name="connsiteY3" fmla="*/ 2027583 h 2035954"/>
                <a:gd name="connsiteX4" fmla="*/ 1639956 w 3041374"/>
                <a:gd name="connsiteY4" fmla="*/ 1421296 h 2035954"/>
                <a:gd name="connsiteX5" fmla="*/ 1938130 w 3041374"/>
                <a:gd name="connsiteY5" fmla="*/ 655983 h 2035954"/>
                <a:gd name="connsiteX6" fmla="*/ 2216426 w 3041374"/>
                <a:gd name="connsiteY6" fmla="*/ 944218 h 2035954"/>
                <a:gd name="connsiteX7" fmla="*/ 2365513 w 3041374"/>
                <a:gd name="connsiteY7" fmla="*/ 1361661 h 2035954"/>
                <a:gd name="connsiteX8" fmla="*/ 3041374 w 3041374"/>
                <a:gd name="connsiteY8" fmla="*/ 0 h 203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1374" h="2035954">
                  <a:moveTo>
                    <a:pt x="0" y="407505"/>
                  </a:moveTo>
                  <a:cubicBezTo>
                    <a:pt x="248478" y="645216"/>
                    <a:pt x="496956" y="882927"/>
                    <a:pt x="626165" y="1103244"/>
                  </a:cubicBezTo>
                  <a:cubicBezTo>
                    <a:pt x="755374" y="1323561"/>
                    <a:pt x="705678" y="1575352"/>
                    <a:pt x="775252" y="1729409"/>
                  </a:cubicBezTo>
                  <a:cubicBezTo>
                    <a:pt x="844826" y="1883466"/>
                    <a:pt x="899492" y="2078935"/>
                    <a:pt x="1043609" y="2027583"/>
                  </a:cubicBezTo>
                  <a:cubicBezTo>
                    <a:pt x="1187726" y="1976231"/>
                    <a:pt x="1490869" y="1649896"/>
                    <a:pt x="1639956" y="1421296"/>
                  </a:cubicBezTo>
                  <a:cubicBezTo>
                    <a:pt x="1789043" y="1192696"/>
                    <a:pt x="1842052" y="735496"/>
                    <a:pt x="1938130" y="655983"/>
                  </a:cubicBezTo>
                  <a:cubicBezTo>
                    <a:pt x="2034208" y="576470"/>
                    <a:pt x="2145196" y="826605"/>
                    <a:pt x="2216426" y="944218"/>
                  </a:cubicBezTo>
                  <a:cubicBezTo>
                    <a:pt x="2287657" y="1061831"/>
                    <a:pt x="2228022" y="1519031"/>
                    <a:pt x="2365513" y="1361661"/>
                  </a:cubicBezTo>
                  <a:cubicBezTo>
                    <a:pt x="2503004" y="1204291"/>
                    <a:pt x="2772189" y="602145"/>
                    <a:pt x="3041374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3F66B44-2A0A-8E4C-B76C-99DF6140A806}"/>
              </a:ext>
            </a:extLst>
          </p:cNvPr>
          <p:cNvSpPr txBox="1"/>
          <p:nvPr/>
        </p:nvSpPr>
        <p:spPr>
          <a:xfrm>
            <a:off x="1905000" y="2056875"/>
            <a:ext cx="925661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Convex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DAB58D-BB46-BD4B-8031-76E5B29016F1}"/>
              </a:ext>
            </a:extLst>
          </p:cNvPr>
          <p:cNvSpPr txBox="1"/>
          <p:nvPr/>
        </p:nvSpPr>
        <p:spPr>
          <a:xfrm>
            <a:off x="5861383" y="2087831"/>
            <a:ext cx="1403647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Non-Convex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B0F7CE-F2CB-0043-8E59-4EDA1870F783}"/>
              </a:ext>
            </a:extLst>
          </p:cNvPr>
          <p:cNvCxnSpPr/>
          <p:nvPr/>
        </p:nvCxnSpPr>
        <p:spPr>
          <a:xfrm flipH="1">
            <a:off x="6179886" y="4474017"/>
            <a:ext cx="6234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A86C701-A1F4-DC42-BDF5-B82EA179D0C4}"/>
              </a:ext>
            </a:extLst>
          </p:cNvPr>
          <p:cNvCxnSpPr/>
          <p:nvPr/>
        </p:nvCxnSpPr>
        <p:spPr>
          <a:xfrm flipH="1">
            <a:off x="7220550" y="3788490"/>
            <a:ext cx="6234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DDE4DB6-4F0A-5943-850E-864D26EB793E}"/>
              </a:ext>
            </a:extLst>
          </p:cNvPr>
          <p:cNvSpPr txBox="1"/>
          <p:nvPr/>
        </p:nvSpPr>
        <p:spPr>
          <a:xfrm>
            <a:off x="6629400" y="4266675"/>
            <a:ext cx="922996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Global Minimum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E4133F-03B7-4A40-A554-F0BA2AC7DDCF}"/>
              </a:ext>
            </a:extLst>
          </p:cNvPr>
          <p:cNvSpPr txBox="1"/>
          <p:nvPr/>
        </p:nvSpPr>
        <p:spPr>
          <a:xfrm>
            <a:off x="7687604" y="3580875"/>
            <a:ext cx="922996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Local Minimum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F32FF7-2A79-574B-BA7B-28D4AC38A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105400"/>
            <a:ext cx="7799832" cy="11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In lieu of using general-purpose numerical solvers, </a:t>
            </a:r>
            <a:r>
              <a:rPr lang="en-US" altLang="zh-CN" dirty="0" err="1"/>
              <a:t>qMRI</a:t>
            </a:r>
            <a:r>
              <a:rPr lang="en-US" altLang="zh-CN" dirty="0"/>
              <a:t> model fitting performance can often be improved by developing/applying </a:t>
            </a:r>
            <a:r>
              <a:rPr lang="en-US" altLang="zh-CN" u="sng" dirty="0"/>
              <a:t>custom solvers </a:t>
            </a:r>
            <a:r>
              <a:rPr lang="en-US" altLang="zh-CN" dirty="0"/>
              <a:t>designed specifically for the target (mathematical) class of problem.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57A844-733C-3A45-8CA1-714EC017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78901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Yes!  Many </a:t>
            </a:r>
            <a:r>
              <a:rPr lang="en-US" altLang="zh-CN" dirty="0" err="1"/>
              <a:t>qMRI</a:t>
            </a:r>
            <a:r>
              <a:rPr lang="en-US" altLang="zh-CN" dirty="0"/>
              <a:t> fitting problems require minimization of non-convex cost functions that contain </a:t>
            </a:r>
            <a:r>
              <a:rPr lang="en-US" altLang="zh-CN" u="sng" dirty="0"/>
              <a:t>spurious local minima</a:t>
            </a:r>
            <a:r>
              <a:rPr lang="en-US" altLang="zh-CN" dirty="0"/>
              <a:t>, whose results may violate data and/or prior assumptions (e.g., phase wrap ≠ smooth).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02864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BD45-C329-E044-ABC5-F5ABCA579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Fat+Water</a:t>
            </a:r>
            <a:r>
              <a:rPr lang="en-US" dirty="0"/>
              <a:t> Imaging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E2A9A-16F1-0C4D-9668-6FFAC80EA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84" y="3210655"/>
            <a:ext cx="3357316" cy="1818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140335-5E0C-1248-94B0-462E38F72266}"/>
              </a:ext>
            </a:extLst>
          </p:cNvPr>
          <p:cNvSpPr txBox="1"/>
          <p:nvPr/>
        </p:nvSpPr>
        <p:spPr>
          <a:xfrm>
            <a:off x="174858" y="6367790"/>
            <a:ext cx="27190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Hernando et al. MRM 63(1): 79-90, 2010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1058E-7E7C-234E-B78F-4E7FC4428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0425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In </a:t>
            </a:r>
            <a:r>
              <a:rPr lang="en-US" altLang="zh-CN" dirty="0" err="1"/>
              <a:t>fat+water</a:t>
            </a:r>
            <a:r>
              <a:rPr lang="en-US" altLang="zh-CN" dirty="0"/>
              <a:t> imaging, “</a:t>
            </a:r>
            <a:r>
              <a:rPr lang="en-US" altLang="zh-CN" u="sng" dirty="0"/>
              <a:t>swaps</a:t>
            </a:r>
            <a:r>
              <a:rPr lang="en-US" altLang="zh-CN" dirty="0"/>
              <a:t>” occur if the model fitting algorithm cannot robustly manage </a:t>
            </a:r>
            <a:r>
              <a:rPr lang="en-US" altLang="zh-CN" u="sng" dirty="0"/>
              <a:t>cost periodicity</a:t>
            </a:r>
            <a:r>
              <a:rPr lang="en-US" altLang="zh-CN" dirty="0"/>
              <a:t> or </a:t>
            </a:r>
            <a:r>
              <a:rPr lang="en-US" altLang="zh-CN" u="sng" dirty="0"/>
              <a:t>local minima</a:t>
            </a:r>
            <a:r>
              <a:rPr lang="en-US" altLang="zh-CN" dirty="0"/>
              <a:t> in the </a:t>
            </a:r>
            <a:r>
              <a:rPr lang="en-US" altLang="zh-CN" u="sng" dirty="0"/>
              <a:t>∆B0 estimate</a:t>
            </a:r>
            <a:r>
              <a:rPr lang="en-US" altLang="zh-CN" dirty="0"/>
              <a:t>. Few algorithms are capable of performing robustly in this scenario – an exception  being </a:t>
            </a:r>
            <a:r>
              <a:rPr lang="en-US" altLang="zh-CN" u="sng" dirty="0"/>
              <a:t>iterated graph cuts</a:t>
            </a:r>
            <a:r>
              <a:rPr lang="en-US" altLang="zh-CN" dirty="0"/>
              <a:t> (for binary Markov random fields (MRF)).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F93E43-A2F7-6545-B414-62308E01CB23}"/>
              </a:ext>
            </a:extLst>
          </p:cNvPr>
          <p:cNvGrpSpPr/>
          <p:nvPr/>
        </p:nvGrpSpPr>
        <p:grpSpPr>
          <a:xfrm>
            <a:off x="3862245" y="2246269"/>
            <a:ext cx="5129355" cy="3697331"/>
            <a:chOff x="3906122" y="2133600"/>
            <a:chExt cx="5129355" cy="36973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EAE9D1-8AFF-C94C-A8D0-3A046BC61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03"/>
            <a:stretch/>
          </p:blipFill>
          <p:spPr>
            <a:xfrm>
              <a:off x="4114800" y="2362200"/>
              <a:ext cx="4920677" cy="346873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754CFD-56DF-0E48-AFE0-E1CB3255DC50}"/>
                </a:ext>
              </a:extLst>
            </p:cNvPr>
            <p:cNvSpPr txBox="1"/>
            <p:nvPr/>
          </p:nvSpPr>
          <p:spPr>
            <a:xfrm>
              <a:off x="4463363" y="2133600"/>
              <a:ext cx="1023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Graph Cuts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49982F-5C4D-5F44-A4A8-D9C5F5286EFA}"/>
                </a:ext>
              </a:extLst>
            </p:cNvPr>
            <p:cNvSpPr txBox="1"/>
            <p:nvPr/>
          </p:nvSpPr>
          <p:spPr>
            <a:xfrm>
              <a:off x="6162606" y="2133600"/>
              <a:ext cx="466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ICM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C81776-3AAC-2343-B189-300D8E2A1D25}"/>
                </a:ext>
              </a:extLst>
            </p:cNvPr>
            <p:cNvSpPr txBox="1"/>
            <p:nvPr/>
          </p:nvSpPr>
          <p:spPr>
            <a:xfrm>
              <a:off x="7543800" y="2133600"/>
              <a:ext cx="7809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Descent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EAF7EB-9A1C-994E-9958-7507EE66630E}"/>
                </a:ext>
              </a:extLst>
            </p:cNvPr>
            <p:cNvSpPr txBox="1"/>
            <p:nvPr/>
          </p:nvSpPr>
          <p:spPr>
            <a:xfrm rot="16200000">
              <a:off x="3604300" y="2766592"/>
              <a:ext cx="896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Field Map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7F7DA4-F778-DF45-981D-0FE57A227686}"/>
                </a:ext>
              </a:extLst>
            </p:cNvPr>
            <p:cNvSpPr txBox="1"/>
            <p:nvPr/>
          </p:nvSpPr>
          <p:spPr>
            <a:xfrm rot="16200000">
              <a:off x="3744959" y="3910082"/>
              <a:ext cx="6053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Water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EC501C-6B82-8C48-B702-5A92B613428E}"/>
                </a:ext>
              </a:extLst>
            </p:cNvPr>
            <p:cNvSpPr txBox="1"/>
            <p:nvPr/>
          </p:nvSpPr>
          <p:spPr>
            <a:xfrm rot="16200000">
              <a:off x="3836873" y="5053573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Fat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0776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BD45-C329-E044-ABC5-F5ABCA579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Fat+Water</a:t>
            </a:r>
            <a:r>
              <a:rPr lang="en-US" dirty="0"/>
              <a:t> Imaging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1058E-7E7C-234E-B78F-4E7FC4428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0425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Researchers often rely on vendor-provided </a:t>
            </a:r>
            <a:r>
              <a:rPr lang="en-US" altLang="zh-CN" dirty="0" err="1"/>
              <a:t>qMRI</a:t>
            </a:r>
            <a:r>
              <a:rPr lang="en-US" altLang="zh-CN" dirty="0"/>
              <a:t> solutions for their studies – always be </a:t>
            </a:r>
            <a:r>
              <a:rPr lang="en-US" altLang="zh-CN" u="sng" dirty="0"/>
              <a:t>cognizant</a:t>
            </a:r>
            <a:r>
              <a:rPr lang="en-US" altLang="zh-CN" dirty="0"/>
              <a:t> of </a:t>
            </a:r>
            <a:r>
              <a:rPr lang="en-US" altLang="zh-CN" u="sng" dirty="0"/>
              <a:t>all parts</a:t>
            </a:r>
            <a:r>
              <a:rPr lang="en-US" altLang="zh-CN" dirty="0"/>
              <a:t> of the </a:t>
            </a:r>
            <a:r>
              <a:rPr lang="en-US" altLang="zh-CN" u="sng" dirty="0"/>
              <a:t>tools</a:t>
            </a:r>
            <a:r>
              <a:rPr lang="en-US" altLang="zh-CN" dirty="0"/>
              <a:t> you adopt, include the fitting algorithms used under-the-hood.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F59C3-A085-4B43-84A7-F43D82BAC63C}"/>
              </a:ext>
            </a:extLst>
          </p:cNvPr>
          <p:cNvSpPr txBox="1"/>
          <p:nvPr/>
        </p:nvSpPr>
        <p:spPr>
          <a:xfrm>
            <a:off x="174858" y="6427113"/>
            <a:ext cx="29161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Stinson et al. MRM, 78(6):2203–2215, 2017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1E3D6B-9391-054C-B425-6C0E16E2A23C}"/>
              </a:ext>
            </a:extLst>
          </p:cNvPr>
          <p:cNvGrpSpPr/>
          <p:nvPr/>
        </p:nvGrpSpPr>
        <p:grpSpPr>
          <a:xfrm>
            <a:off x="1334906" y="1907032"/>
            <a:ext cx="6285094" cy="4112768"/>
            <a:chOff x="1600200" y="2357120"/>
            <a:chExt cx="5713722" cy="3738880"/>
          </a:xfrm>
        </p:grpSpPr>
        <p:pic>
          <p:nvPicPr>
            <p:cNvPr id="20" name="Picture 5" descr="Z:\papers\2016\dualEchoDixonWithGraphCuts\latex\figures\CEMRA.png">
              <a:extLst>
                <a:ext uri="{FF2B5EF4-FFF2-40B4-BE49-F238E27FC236}">
                  <a16:creationId xmlns:a16="http://schemas.microsoft.com/office/drawing/2014/main" id="{51C1EF59-B414-324F-8862-CA853F86B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717"/>
            <a:stretch/>
          </p:blipFill>
          <p:spPr bwMode="auto">
            <a:xfrm>
              <a:off x="1600200" y="2474745"/>
              <a:ext cx="5713722" cy="3621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896F45-DF9F-BD47-86F1-BAD2C8A6AB56}"/>
                </a:ext>
              </a:extLst>
            </p:cNvPr>
            <p:cNvSpPr txBox="1"/>
            <p:nvPr/>
          </p:nvSpPr>
          <p:spPr>
            <a:xfrm>
              <a:off x="6070600" y="2357120"/>
              <a:ext cx="800144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mDIXON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0283BE-2D85-7942-BB27-A66C8456D845}"/>
                </a:ext>
              </a:extLst>
            </p:cNvPr>
            <p:cNvSpPr txBox="1"/>
            <p:nvPr/>
          </p:nvSpPr>
          <p:spPr>
            <a:xfrm>
              <a:off x="2286000" y="2357120"/>
              <a:ext cx="1447031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cs typeface="Times New Roman"/>
                </a:rPr>
                <a:t>MBIR + Graph Cuts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781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BD45-C329-E044-ABC5-F5ABCA579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MR Elastography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1058E-7E7C-234E-B78F-4E7FC4428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0425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dirty="0">
                <a:solidFill>
                  <a:srgbClr val="000000"/>
                </a:solidFill>
              </a:rPr>
              <a:t>We noted earlier that noise can tissue displacement estimation from phase contrast data in MR elastography.  For MAP estimators the cost function also exhibits high-dimensional periodicity, yielding a challenging optimization task: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F59C3-A085-4B43-84A7-F43D82BAC63C}"/>
              </a:ext>
            </a:extLst>
          </p:cNvPr>
          <p:cNvSpPr txBox="1"/>
          <p:nvPr/>
        </p:nvSpPr>
        <p:spPr>
          <a:xfrm>
            <a:off x="174858" y="6400800"/>
            <a:ext cx="22958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err="1">
                <a:solidFill>
                  <a:schemeClr val="bg1"/>
                </a:solidFill>
              </a:rPr>
              <a:t>Trzasko</a:t>
            </a:r>
            <a:r>
              <a:rPr lang="da-DK" sz="1100" dirty="0">
                <a:solidFill>
                  <a:schemeClr val="bg1"/>
                </a:solidFill>
              </a:rPr>
              <a:t> et al., </a:t>
            </a:r>
            <a:r>
              <a:rPr lang="da-DK" sz="1100" dirty="0" err="1">
                <a:solidFill>
                  <a:schemeClr val="bg1"/>
                </a:solidFill>
              </a:rPr>
              <a:t>Proc</a:t>
            </a:r>
            <a:r>
              <a:rPr lang="da-DK" sz="1100" dirty="0">
                <a:solidFill>
                  <a:schemeClr val="bg1"/>
                </a:solidFill>
              </a:rPr>
              <a:t>. ISMRM 2014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4" name="Rectangle 3">
            <a:extLst>
              <a:ext uri="{FF2B5EF4-FFF2-40B4-BE49-F238E27FC236}">
                <a16:creationId xmlns:a16="http://schemas.microsoft.com/office/drawing/2014/main" id="{BFBEDB71-1755-7A43-8A8E-3726758AB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2041" y="5562600"/>
            <a:ext cx="2918559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Voxel Solution Space for T=4 Phase offsets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A39A2A-C380-AC4F-9773-EB38DF8764EF}"/>
              </a:ext>
            </a:extLst>
          </p:cNvPr>
          <p:cNvGrpSpPr/>
          <p:nvPr/>
        </p:nvGrpSpPr>
        <p:grpSpPr>
          <a:xfrm>
            <a:off x="5241892" y="1891611"/>
            <a:ext cx="3825908" cy="3670989"/>
            <a:chOff x="5241892" y="1915537"/>
            <a:chExt cx="3825908" cy="367098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9AEAD3A-2494-6441-931F-3CD79C6E214D}"/>
                </a:ext>
              </a:extLst>
            </p:cNvPr>
            <p:cNvSpPr txBox="1"/>
            <p:nvPr/>
          </p:nvSpPr>
          <p:spPr>
            <a:xfrm>
              <a:off x="5867400" y="5309527"/>
              <a:ext cx="2743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real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6AFEED4-3967-8D4E-956B-EAF4AF747DAF}"/>
                </a:ext>
              </a:extLst>
            </p:cNvPr>
            <p:cNvGrpSpPr/>
            <p:nvPr/>
          </p:nvGrpSpPr>
          <p:grpSpPr>
            <a:xfrm>
              <a:off x="5241892" y="1915537"/>
              <a:ext cx="3825908" cy="3567950"/>
              <a:chOff x="5071222" y="4536260"/>
              <a:chExt cx="3478098" cy="324359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FE7B22F3-E0FE-974A-BB65-0D682AF41AE6}"/>
                  </a:ext>
                </a:extLst>
              </p:cNvPr>
              <p:cNvCxnSpPr/>
              <p:nvPr/>
            </p:nvCxnSpPr>
            <p:spPr>
              <a:xfrm flipV="1">
                <a:off x="5328138" y="4672155"/>
                <a:ext cx="0" cy="2971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4403B35-598E-7A41-A288-891717D770B2}"/>
                  </a:ext>
                </a:extLst>
              </p:cNvPr>
              <p:cNvCxnSpPr/>
              <p:nvPr/>
            </p:nvCxnSpPr>
            <p:spPr>
              <a:xfrm>
                <a:off x="5328138" y="7643955"/>
                <a:ext cx="2971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E7BF7D6-9331-1E4F-A82B-8F2EC2EEEBAD}"/>
                  </a:ext>
                </a:extLst>
              </p:cNvPr>
              <p:cNvSpPr txBox="1"/>
              <p:nvPr/>
            </p:nvSpPr>
            <p:spPr>
              <a:xfrm rot="16200000">
                <a:off x="3838122" y="6060055"/>
                <a:ext cx="27431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imaginary</a:t>
                </a:r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7607E7E2-AEFA-1C4D-9BE9-CCA1D897551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/>
              <a:srcRect l="93012" t="1666" r="2445" b="1472"/>
              <a:stretch/>
            </p:blipFill>
            <p:spPr>
              <a:xfrm>
                <a:off x="8223738" y="4824555"/>
                <a:ext cx="137154" cy="2743200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3E3640F3-0082-5145-BACE-38C1B5018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4338" y="4824555"/>
                <a:ext cx="2743200" cy="2743200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00AB672-10C7-B34E-816D-228EEBF738AF}"/>
                  </a:ext>
                </a:extLst>
              </p:cNvPr>
              <p:cNvSpPr txBox="1"/>
              <p:nvPr/>
            </p:nvSpPr>
            <p:spPr>
              <a:xfrm rot="5400000">
                <a:off x="8151815" y="7382345"/>
                <a:ext cx="5334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min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11DE5C3-0A67-8A4B-871F-0182BAEA2423}"/>
                  </a:ext>
                </a:extLst>
              </p:cNvPr>
              <p:cNvSpPr txBox="1"/>
              <p:nvPr/>
            </p:nvSpPr>
            <p:spPr>
              <a:xfrm rot="5400000">
                <a:off x="8151814" y="4672155"/>
                <a:ext cx="5334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max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9E6F5A3-9747-DF42-8D3F-E301D0DC36FB}"/>
                  </a:ext>
                </a:extLst>
              </p:cNvPr>
              <p:cNvSpPr txBox="1"/>
              <p:nvPr/>
            </p:nvSpPr>
            <p:spPr>
              <a:xfrm>
                <a:off x="137872" y="3505200"/>
                <a:ext cx="5119928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Re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9E6F5A3-9747-DF42-8D3F-E301D0DC3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72" y="3505200"/>
                <a:ext cx="5119928" cy="693395"/>
              </a:xfrm>
              <a:prstGeom prst="rect">
                <a:avLst/>
              </a:prstGeom>
              <a:blipFill>
                <a:blip r:embed="rId4"/>
                <a:stretch>
                  <a:fillRect l="-248" t="-143636" r="-990" b="-19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2E3AB7C-0DBB-BD4C-BB37-0619C1898E5A}"/>
                  </a:ext>
                </a:extLst>
              </p:cNvPr>
              <p:cNvSpPr txBox="1"/>
              <p:nvPr/>
            </p:nvSpPr>
            <p:spPr>
              <a:xfrm>
                <a:off x="518872" y="2362200"/>
                <a:ext cx="4276235" cy="329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2E3AB7C-0DBB-BD4C-BB37-0619C1898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72" y="2362200"/>
                <a:ext cx="4276235" cy="329514"/>
              </a:xfrm>
              <a:prstGeom prst="rect">
                <a:avLst/>
              </a:prstGeom>
              <a:blipFill>
                <a:blip r:embed="rId5"/>
                <a:stretch>
                  <a:fillRect l="-888" r="-1183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ight Arrow 71">
            <a:extLst>
              <a:ext uri="{FF2B5EF4-FFF2-40B4-BE49-F238E27FC236}">
                <a16:creationId xmlns:a16="http://schemas.microsoft.com/office/drawing/2014/main" id="{5F8F0780-50BD-844E-8C6B-FDB6DD13D92F}"/>
              </a:ext>
            </a:extLst>
          </p:cNvPr>
          <p:cNvSpPr/>
          <p:nvPr/>
        </p:nvSpPr>
        <p:spPr bwMode="auto">
          <a:xfrm rot="5400000">
            <a:off x="2327710" y="2965341"/>
            <a:ext cx="508335" cy="468411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C03D23AD-F85F-1344-A4AF-5425F44A6E52}"/>
              </a:ext>
            </a:extLst>
          </p:cNvPr>
          <p:cNvSpPr/>
          <p:nvPr/>
        </p:nvSpPr>
        <p:spPr bwMode="auto">
          <a:xfrm rot="5400000">
            <a:off x="2353865" y="4287754"/>
            <a:ext cx="508335" cy="468411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DAF13FF-FCEC-2142-86A0-7B0BCF6EA440}"/>
                  </a:ext>
                </a:extLst>
              </p:cNvPr>
              <p:cNvSpPr txBox="1"/>
              <p:nvPr/>
            </p:nvSpPr>
            <p:spPr>
              <a:xfrm>
                <a:off x="1592382" y="4980801"/>
                <a:ext cx="20506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DAF13FF-FCEC-2142-86A0-7B0BCF6EA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2" y="4980801"/>
                <a:ext cx="2050690" cy="276999"/>
              </a:xfrm>
              <a:prstGeom prst="rect">
                <a:avLst/>
              </a:prstGeom>
              <a:blipFill>
                <a:blip r:embed="rId6"/>
                <a:stretch>
                  <a:fillRect l="-2454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8590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C32AA-D424-BA4C-BBB6-2672B780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MR Elastography</a:t>
            </a:r>
          </a:p>
        </p:txBody>
      </p:sp>
      <p:pic>
        <p:nvPicPr>
          <p:cNvPr id="20" name="Picture 19" descr="real1.png">
            <a:extLst>
              <a:ext uri="{FF2B5EF4-FFF2-40B4-BE49-F238E27FC236}">
                <a16:creationId xmlns:a16="http://schemas.microsoft.com/office/drawing/2014/main" id="{1909BDE5-700C-844F-B2C8-D17F402BE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676400"/>
            <a:ext cx="2103120" cy="2103120"/>
          </a:xfrm>
          <a:prstGeom prst="rect">
            <a:avLst/>
          </a:prstGeom>
        </p:spPr>
      </p:pic>
      <p:pic>
        <p:nvPicPr>
          <p:cNvPr id="21" name="Picture 20" descr="real2.png">
            <a:extLst>
              <a:ext uri="{FF2B5EF4-FFF2-40B4-BE49-F238E27FC236}">
                <a16:creationId xmlns:a16="http://schemas.microsoft.com/office/drawing/2014/main" id="{6222474C-DC84-304C-BF50-A380A59A3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676400"/>
            <a:ext cx="2103120" cy="2103120"/>
          </a:xfrm>
          <a:prstGeom prst="rect">
            <a:avLst/>
          </a:prstGeom>
        </p:spPr>
      </p:pic>
      <p:pic>
        <p:nvPicPr>
          <p:cNvPr id="22" name="Picture 21" descr="real3.png">
            <a:extLst>
              <a:ext uri="{FF2B5EF4-FFF2-40B4-BE49-F238E27FC236}">
                <a16:creationId xmlns:a16="http://schemas.microsoft.com/office/drawing/2014/main" id="{FFACEDDB-9597-E944-B781-B1EBA23C5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676400"/>
            <a:ext cx="2103120" cy="2103120"/>
          </a:xfrm>
          <a:prstGeom prst="rect">
            <a:avLst/>
          </a:prstGeom>
        </p:spPr>
      </p:pic>
      <p:pic>
        <p:nvPicPr>
          <p:cNvPr id="23" name="Picture 22" descr="real4.png">
            <a:extLst>
              <a:ext uri="{FF2B5EF4-FFF2-40B4-BE49-F238E27FC236}">
                <a16:creationId xmlns:a16="http://schemas.microsoft.com/office/drawing/2014/main" id="{37A1F461-384E-164F-8566-E0075DBF1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1676400"/>
            <a:ext cx="2103120" cy="2103120"/>
          </a:xfrm>
          <a:prstGeom prst="rect">
            <a:avLst/>
          </a:prstGeom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15956335-0E9C-534E-AC8A-8F32FA726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2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/>
              <a:t>ML - Descent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D3B2A6A9-EC25-7447-A75A-EA44BE9D4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447802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/>
              <a:t>ML – Descent - Unwrap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289C40E3-8681-FA48-8F98-D359B60A7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447802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/>
              <a:t>MAP - Descent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1B176D69-0F7B-344A-8C66-325A72778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447802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/>
              <a:t>MAP – Graph Cuts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8" name="Picture 27" descr="imag1.png">
            <a:extLst>
              <a:ext uri="{FF2B5EF4-FFF2-40B4-BE49-F238E27FC236}">
                <a16:creationId xmlns:a16="http://schemas.microsoft.com/office/drawing/2014/main" id="{509AACF1-D899-234B-9FBE-718D8E39C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840480"/>
            <a:ext cx="2103120" cy="2103120"/>
          </a:xfrm>
          <a:prstGeom prst="rect">
            <a:avLst/>
          </a:prstGeom>
        </p:spPr>
      </p:pic>
      <p:pic>
        <p:nvPicPr>
          <p:cNvPr id="29" name="Picture 28" descr="imag2.png">
            <a:extLst>
              <a:ext uri="{FF2B5EF4-FFF2-40B4-BE49-F238E27FC236}">
                <a16:creationId xmlns:a16="http://schemas.microsoft.com/office/drawing/2014/main" id="{2DE52CD3-BFBB-B840-8B60-CEBF61B27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3840480"/>
            <a:ext cx="2103120" cy="2103120"/>
          </a:xfrm>
          <a:prstGeom prst="rect">
            <a:avLst/>
          </a:prstGeom>
        </p:spPr>
      </p:pic>
      <p:pic>
        <p:nvPicPr>
          <p:cNvPr id="30" name="Picture 29" descr="imag3.png">
            <a:extLst>
              <a:ext uri="{FF2B5EF4-FFF2-40B4-BE49-F238E27FC236}">
                <a16:creationId xmlns:a16="http://schemas.microsoft.com/office/drawing/2014/main" id="{14647979-4DE3-4340-A463-C875903370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840480"/>
            <a:ext cx="2103120" cy="2103120"/>
          </a:xfrm>
          <a:prstGeom prst="rect">
            <a:avLst/>
          </a:prstGeom>
        </p:spPr>
      </p:pic>
      <p:pic>
        <p:nvPicPr>
          <p:cNvPr id="31" name="Picture 30" descr="imag4.png">
            <a:extLst>
              <a:ext uri="{FF2B5EF4-FFF2-40B4-BE49-F238E27FC236}">
                <a16:creationId xmlns:a16="http://schemas.microsoft.com/office/drawing/2014/main" id="{BC4AB6CA-7B8C-6A40-82A4-C2F5D2C291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840480"/>
            <a:ext cx="2103120" cy="2103120"/>
          </a:xfrm>
          <a:prstGeom prst="rect">
            <a:avLst/>
          </a:prstGeom>
        </p:spPr>
      </p:pic>
      <p:sp>
        <p:nvSpPr>
          <p:cNvPr id="32" name="Rectangle 3">
            <a:extLst>
              <a:ext uri="{FF2B5EF4-FFF2-40B4-BE49-F238E27FC236}">
                <a16:creationId xmlns:a16="http://schemas.microsoft.com/office/drawing/2014/main" id="{0C74DBFA-BA7A-CC48-8CBE-20E8487C30B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685799" y="2621281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/>
              <a:t>Real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946C999A-0E85-0645-8720-C633645AE50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688613" y="4724401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 err="1"/>
              <a:t>Imag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F75770-B5DC-024C-8891-A2E2D2A8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0425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dirty="0">
                <a:solidFill>
                  <a:srgbClr val="000000"/>
                </a:solidFill>
              </a:rPr>
              <a:t>Complex harmonic estimation in rectal MRE; comparison of fitting algorithms: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4A44B6-0F1D-2A48-BDE4-376338837904}"/>
              </a:ext>
            </a:extLst>
          </p:cNvPr>
          <p:cNvSpPr txBox="1"/>
          <p:nvPr/>
        </p:nvSpPr>
        <p:spPr>
          <a:xfrm>
            <a:off x="174858" y="6400800"/>
            <a:ext cx="22958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err="1">
                <a:solidFill>
                  <a:schemeClr val="bg1"/>
                </a:solidFill>
              </a:rPr>
              <a:t>Trzasko</a:t>
            </a:r>
            <a:r>
              <a:rPr lang="da-DK" sz="1100" dirty="0">
                <a:solidFill>
                  <a:schemeClr val="bg1"/>
                </a:solidFill>
              </a:rPr>
              <a:t> et al., </a:t>
            </a:r>
            <a:r>
              <a:rPr lang="da-DK" sz="1100" dirty="0" err="1">
                <a:solidFill>
                  <a:schemeClr val="bg1"/>
                </a:solidFill>
              </a:rPr>
              <a:t>Proc</a:t>
            </a:r>
            <a:r>
              <a:rPr lang="da-DK" sz="1100" dirty="0">
                <a:solidFill>
                  <a:schemeClr val="bg1"/>
                </a:solidFill>
              </a:rPr>
              <a:t>. ISMRM 2014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709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C32AA-D424-BA4C-BBB6-2672B780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MR Elastography</a:t>
            </a:r>
          </a:p>
        </p:txBody>
      </p:sp>
      <p:pic>
        <p:nvPicPr>
          <p:cNvPr id="23" name="Picture 22" descr="real4.png">
            <a:extLst>
              <a:ext uri="{FF2B5EF4-FFF2-40B4-BE49-F238E27FC236}">
                <a16:creationId xmlns:a16="http://schemas.microsoft.com/office/drawing/2014/main" id="{37A1F461-384E-164F-8566-E0075DBF1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1676398"/>
            <a:ext cx="2103120" cy="2103120"/>
          </a:xfrm>
          <a:prstGeom prst="rect">
            <a:avLst/>
          </a:prstGeom>
        </p:spPr>
      </p:pic>
      <p:pic>
        <p:nvPicPr>
          <p:cNvPr id="31" name="Picture 30" descr="imag4.png">
            <a:extLst>
              <a:ext uri="{FF2B5EF4-FFF2-40B4-BE49-F238E27FC236}">
                <a16:creationId xmlns:a16="http://schemas.microsoft.com/office/drawing/2014/main" id="{BC4AB6CA-7B8C-6A40-82A4-C2F5D2C29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840478"/>
            <a:ext cx="2103120" cy="2103120"/>
          </a:xfrm>
          <a:prstGeom prst="rect">
            <a:avLst/>
          </a:prstGeom>
        </p:spPr>
      </p:pic>
      <p:sp>
        <p:nvSpPr>
          <p:cNvPr id="32" name="Rectangle 3">
            <a:extLst>
              <a:ext uri="{FF2B5EF4-FFF2-40B4-BE49-F238E27FC236}">
                <a16:creationId xmlns:a16="http://schemas.microsoft.com/office/drawing/2014/main" id="{0C74DBFA-BA7A-CC48-8CBE-20E8487C30B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685799" y="2621279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/>
              <a:t>Real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946C999A-0E85-0645-8720-C633645AE50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688613" y="4724399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 err="1"/>
              <a:t>Imag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Picture 17" descr="real4.png">
            <a:extLst>
              <a:ext uri="{FF2B5EF4-FFF2-40B4-BE49-F238E27FC236}">
                <a16:creationId xmlns:a16="http://schemas.microsoft.com/office/drawing/2014/main" id="{E1C3BC90-6C59-9042-8558-ABE77183D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676398"/>
            <a:ext cx="2103120" cy="2103120"/>
          </a:xfrm>
          <a:prstGeom prst="rect">
            <a:avLst/>
          </a:prstGeom>
        </p:spPr>
      </p:pic>
      <p:pic>
        <p:nvPicPr>
          <p:cNvPr id="19" name="Picture 18" descr="real4.png">
            <a:extLst>
              <a:ext uri="{FF2B5EF4-FFF2-40B4-BE49-F238E27FC236}">
                <a16:creationId xmlns:a16="http://schemas.microsoft.com/office/drawing/2014/main" id="{EE2532C9-5DE0-7644-B952-5ACEC4541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676398"/>
            <a:ext cx="2103120" cy="2103120"/>
          </a:xfrm>
          <a:prstGeom prst="rect">
            <a:avLst/>
          </a:prstGeom>
        </p:spPr>
      </p:pic>
      <p:pic>
        <p:nvPicPr>
          <p:cNvPr id="35" name="Picture 34" descr="real4.png">
            <a:extLst>
              <a:ext uri="{FF2B5EF4-FFF2-40B4-BE49-F238E27FC236}">
                <a16:creationId xmlns:a16="http://schemas.microsoft.com/office/drawing/2014/main" id="{1435AC2A-345B-6D49-8C9F-63226DCB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676398"/>
            <a:ext cx="2103120" cy="2103120"/>
          </a:xfrm>
          <a:prstGeom prst="rect">
            <a:avLst/>
          </a:prstGeom>
        </p:spPr>
      </p:pic>
      <p:pic>
        <p:nvPicPr>
          <p:cNvPr id="36" name="Picture 35" descr="imag4.png">
            <a:extLst>
              <a:ext uri="{FF2B5EF4-FFF2-40B4-BE49-F238E27FC236}">
                <a16:creationId xmlns:a16="http://schemas.microsoft.com/office/drawing/2014/main" id="{9346A3BD-AFE5-A545-B3CB-E539F55C6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840478"/>
            <a:ext cx="2103120" cy="2103120"/>
          </a:xfrm>
          <a:prstGeom prst="rect">
            <a:avLst/>
          </a:prstGeom>
        </p:spPr>
      </p:pic>
      <p:pic>
        <p:nvPicPr>
          <p:cNvPr id="37" name="Picture 36" descr="imag4.png">
            <a:extLst>
              <a:ext uri="{FF2B5EF4-FFF2-40B4-BE49-F238E27FC236}">
                <a16:creationId xmlns:a16="http://schemas.microsoft.com/office/drawing/2014/main" id="{851A304D-37DE-1C4A-A646-9995E4FA4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3840480"/>
            <a:ext cx="2103120" cy="2103120"/>
          </a:xfrm>
          <a:prstGeom prst="rect">
            <a:avLst/>
          </a:prstGeom>
        </p:spPr>
      </p:pic>
      <p:pic>
        <p:nvPicPr>
          <p:cNvPr id="38" name="Picture 37" descr="imag4.png">
            <a:extLst>
              <a:ext uri="{FF2B5EF4-FFF2-40B4-BE49-F238E27FC236}">
                <a16:creationId xmlns:a16="http://schemas.microsoft.com/office/drawing/2014/main" id="{B6C534AD-2C42-C74B-8C76-69F5CADE3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840478"/>
            <a:ext cx="2103120" cy="2103120"/>
          </a:xfrm>
          <a:prstGeom prst="rect">
            <a:avLst/>
          </a:prstGeom>
        </p:spPr>
      </p:pic>
      <p:sp>
        <p:nvSpPr>
          <p:cNvPr id="39" name="Rectangle 3">
            <a:extLst>
              <a:ext uri="{FF2B5EF4-FFF2-40B4-BE49-F238E27FC236}">
                <a16:creationId xmlns:a16="http://schemas.microsoft.com/office/drawing/2014/main" id="{AD2CEA33-7D8E-4943-9497-6E8BC8EBE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/>
              <a:t>ML - Descent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06491E6D-CF82-9D4E-868A-27574350F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447800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/>
              <a:t>ML – Descent - Unwrap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4090D01B-3629-AA42-9361-EDB865444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447800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/>
              <a:t>MAP - Descent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A02C568A-D366-7641-98AD-7259AD871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447800"/>
            <a:ext cx="2133600" cy="3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sz="1400" b="1" dirty="0"/>
              <a:t>MAP – Graph Cuts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5B497E-1AF4-C44C-810F-E660F615A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0425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dirty="0">
                <a:solidFill>
                  <a:srgbClr val="000000"/>
                </a:solidFill>
              </a:rPr>
              <a:t>Complex harmonic estimation in rectal MRE; comparison of fitting algorithms: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D07324-C995-F642-82BD-FC682D2B9EC6}"/>
              </a:ext>
            </a:extLst>
          </p:cNvPr>
          <p:cNvSpPr txBox="1"/>
          <p:nvPr/>
        </p:nvSpPr>
        <p:spPr>
          <a:xfrm>
            <a:off x="174858" y="6400800"/>
            <a:ext cx="22958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err="1">
                <a:solidFill>
                  <a:schemeClr val="bg1"/>
                </a:solidFill>
              </a:rPr>
              <a:t>Trzasko</a:t>
            </a:r>
            <a:r>
              <a:rPr lang="da-DK" sz="1100" dirty="0">
                <a:solidFill>
                  <a:schemeClr val="bg1"/>
                </a:solidFill>
              </a:rPr>
              <a:t> et al., </a:t>
            </a:r>
            <a:r>
              <a:rPr lang="da-DK" sz="1100" dirty="0" err="1">
                <a:solidFill>
                  <a:schemeClr val="bg1"/>
                </a:solidFill>
              </a:rPr>
              <a:t>Proc</a:t>
            </a:r>
            <a:r>
              <a:rPr lang="da-DK" sz="1100" dirty="0">
                <a:solidFill>
                  <a:schemeClr val="bg1"/>
                </a:solidFill>
              </a:rPr>
              <a:t>. ISMRM 2014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05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Error Propagation…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DD1FAF-B89D-7F47-83C1-D9712A93E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2711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Compared to the propagation of noise-based errors through reconstruction, how algorithmic errors propagate and manifest can be more subtle; e.g., 3D Shells: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B502C7E-E6FF-C147-8761-675BA5BB76D8}"/>
              </a:ext>
            </a:extLst>
          </p:cNvPr>
          <p:cNvSpPr>
            <a:spLocks/>
          </p:cNvSpPr>
          <p:nvPr/>
        </p:nvSpPr>
        <p:spPr bwMode="auto">
          <a:xfrm>
            <a:off x="685800" y="6221730"/>
            <a:ext cx="5486400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r>
              <a:rPr lang="en-US" sz="1000" dirty="0">
                <a:solidFill>
                  <a:schemeClr val="bg1"/>
                </a:solidFill>
              </a:rPr>
              <a:t>Sutton et al. IEEE TMI 22(2):178-188, 2003</a:t>
            </a:r>
          </a:p>
          <a:p>
            <a:r>
              <a:rPr lang="en-US" sz="1000" dirty="0" err="1">
                <a:solidFill>
                  <a:schemeClr val="bg1"/>
                </a:solidFill>
              </a:rPr>
              <a:t>Trzasko</a:t>
            </a:r>
            <a:r>
              <a:rPr lang="en-US" sz="1000" dirty="0">
                <a:solidFill>
                  <a:schemeClr val="bg1"/>
                </a:solidFill>
              </a:rPr>
              <a:t> et al. Proc. RSNA, SSQ17-04, 2012</a:t>
            </a:r>
          </a:p>
          <a:p>
            <a:r>
              <a:rPr lang="en-US" sz="1000" dirty="0">
                <a:solidFill>
                  <a:schemeClr val="bg1"/>
                </a:solidFill>
              </a:rPr>
              <a:t>Tao et al. Medical Physics 42(12):7190–7201, 2015.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3D243C-DD77-D04B-9339-EF0798D53D1B}"/>
              </a:ext>
            </a:extLst>
          </p:cNvPr>
          <p:cNvGrpSpPr>
            <a:grpSpLocks noChangeAspect="1"/>
          </p:cNvGrpSpPr>
          <p:nvPr/>
        </p:nvGrpSpPr>
        <p:grpSpPr>
          <a:xfrm>
            <a:off x="1752600" y="1906379"/>
            <a:ext cx="5486400" cy="4078822"/>
            <a:chOff x="1473431" y="1676400"/>
            <a:chExt cx="5783580" cy="4299757"/>
          </a:xfrm>
        </p:grpSpPr>
        <p:sp>
          <p:nvSpPr>
            <p:cNvPr id="18" name="Text Box 9">
              <a:extLst>
                <a:ext uri="{FF2B5EF4-FFF2-40B4-BE49-F238E27FC236}">
                  <a16:creationId xmlns:a16="http://schemas.microsoft.com/office/drawing/2014/main" id="{D2F3A644-05D9-EF43-8D12-5B5F93434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76687" y="2704926"/>
              <a:ext cx="113204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Field Map</a:t>
              </a:r>
            </a:p>
          </p:txBody>
        </p:sp>
        <p:sp>
          <p:nvSpPr>
            <p:cNvPr id="19" name="Text Box 8">
              <a:extLst>
                <a:ext uri="{FF2B5EF4-FFF2-40B4-BE49-F238E27FC236}">
                  <a16:creationId xmlns:a16="http://schemas.microsoft.com/office/drawing/2014/main" id="{031BA9E0-82EF-674D-A318-F5E68A0C0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25460" y="4693645"/>
              <a:ext cx="172354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Gridding Recon</a:t>
              </a:r>
            </a:p>
          </p:txBody>
        </p:sp>
        <p:pic>
          <p:nvPicPr>
            <p:cNvPr id="24" name="Picture 23" descr="mip1.png">
              <a:extLst>
                <a:ext uri="{FF2B5EF4-FFF2-40B4-BE49-F238E27FC236}">
                  <a16:creationId xmlns:a16="http://schemas.microsoft.com/office/drawing/2014/main" id="{B3A9AF64-87AF-0048-994A-79EE9122C6A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r="14197" b="14815"/>
            <a:stretch/>
          </p:blipFill>
          <p:spPr>
            <a:xfrm>
              <a:off x="1841131" y="3856412"/>
              <a:ext cx="1770611" cy="211974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F806CFE-FE89-4047-8E08-BF27426DD345}"/>
                </a:ext>
              </a:extLst>
            </p:cNvPr>
            <p:cNvSpPr>
              <a:spLocks/>
            </p:cNvSpPr>
            <p:nvPr/>
          </p:nvSpPr>
          <p:spPr>
            <a:xfrm>
              <a:off x="1841131" y="1676400"/>
              <a:ext cx="1770611" cy="21197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F7F7F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9415A68-BF98-C64D-8617-285209D57F1D}"/>
                </a:ext>
              </a:extLst>
            </p:cNvPr>
            <p:cNvCxnSpPr/>
            <p:nvPr/>
          </p:nvCxnSpPr>
          <p:spPr>
            <a:xfrm flipH="1">
              <a:off x="2830484" y="4512424"/>
              <a:ext cx="22167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 descr="mip2.png">
              <a:extLst>
                <a:ext uri="{FF2B5EF4-FFF2-40B4-BE49-F238E27FC236}">
                  <a16:creationId xmlns:a16="http://schemas.microsoft.com/office/drawing/2014/main" id="{B5068995-DFCC-5C42-85E4-EC0342ADBEC2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r="14197" b="14814"/>
            <a:stretch/>
          </p:blipFill>
          <p:spPr>
            <a:xfrm>
              <a:off x="3657600" y="3856412"/>
              <a:ext cx="1770611" cy="2119745"/>
            </a:xfrm>
            <a:prstGeom prst="rect">
              <a:avLst/>
            </a:prstGeom>
          </p:spPr>
        </p:pic>
        <p:pic>
          <p:nvPicPr>
            <p:cNvPr id="38" name="Picture 37" descr="f1.png">
              <a:extLst>
                <a:ext uri="{FF2B5EF4-FFF2-40B4-BE49-F238E27FC236}">
                  <a16:creationId xmlns:a16="http://schemas.microsoft.com/office/drawing/2014/main" id="{C504AE24-8B74-DE47-AAC9-1842FDA1BAFD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r="14197" b="14815"/>
            <a:stretch/>
          </p:blipFill>
          <p:spPr>
            <a:xfrm>
              <a:off x="3657600" y="1676400"/>
              <a:ext cx="1770611" cy="2119745"/>
            </a:xfrm>
            <a:prstGeom prst="rect">
              <a:avLst/>
            </a:prstGeom>
          </p:spPr>
        </p:pic>
        <p:pic>
          <p:nvPicPr>
            <p:cNvPr id="39" name="Picture 38" descr="mip3.png">
              <a:extLst>
                <a:ext uri="{FF2B5EF4-FFF2-40B4-BE49-F238E27FC236}">
                  <a16:creationId xmlns:a16="http://schemas.microsoft.com/office/drawing/2014/main" id="{4BCB1649-87BE-D344-A9D2-43652D1920DF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r="14197" b="14815"/>
            <a:stretch/>
          </p:blipFill>
          <p:spPr>
            <a:xfrm>
              <a:off x="5486400" y="3856412"/>
              <a:ext cx="1770611" cy="2119745"/>
            </a:xfrm>
            <a:prstGeom prst="rect">
              <a:avLst/>
            </a:prstGeom>
          </p:spPr>
        </p:pic>
        <p:pic>
          <p:nvPicPr>
            <p:cNvPr id="40" name="Picture 39" descr="f2.png">
              <a:extLst>
                <a:ext uri="{FF2B5EF4-FFF2-40B4-BE49-F238E27FC236}">
                  <a16:creationId xmlns:a16="http://schemas.microsoft.com/office/drawing/2014/main" id="{EF24F9DA-7DA3-0E4F-B9D1-9A0EFE33113A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r="14197" b="14815"/>
            <a:stretch/>
          </p:blipFill>
          <p:spPr>
            <a:xfrm>
              <a:off x="5486400" y="1676400"/>
              <a:ext cx="1770611" cy="2119745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2C9D2AE-E863-DA4D-85A3-82BB46565AFD}"/>
                </a:ext>
              </a:extLst>
            </p:cNvPr>
            <p:cNvCxnSpPr/>
            <p:nvPr/>
          </p:nvCxnSpPr>
          <p:spPr>
            <a:xfrm flipH="1">
              <a:off x="4646953" y="4512424"/>
              <a:ext cx="22167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A11996F-9E2B-4146-9776-DDA805810F9D}"/>
                </a:ext>
              </a:extLst>
            </p:cNvPr>
            <p:cNvCxnSpPr/>
            <p:nvPr/>
          </p:nvCxnSpPr>
          <p:spPr>
            <a:xfrm flipH="1">
              <a:off x="6475753" y="4512424"/>
              <a:ext cx="22167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Box 9">
            <a:extLst>
              <a:ext uri="{FF2B5EF4-FFF2-40B4-BE49-F238E27FC236}">
                <a16:creationId xmlns:a16="http://schemas.microsoft.com/office/drawing/2014/main" id="{8E97917B-F417-DA47-84C9-EF98EFBB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133" y="1600200"/>
            <a:ext cx="6960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/>
              <a:t>None</a:t>
            </a:r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93CB49CF-7EEB-DD44-8994-C8CF2D0A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333" y="1613388"/>
            <a:ext cx="16172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/>
              <a:t>MAP - Descent</a:t>
            </a:r>
          </a:p>
        </p:txBody>
      </p:sp>
      <p:sp>
        <p:nvSpPr>
          <p:cNvPr id="45" name="Text Box 9">
            <a:extLst>
              <a:ext uri="{FF2B5EF4-FFF2-40B4-BE49-F238E27FC236}">
                <a16:creationId xmlns:a16="http://schemas.microsoft.com/office/drawing/2014/main" id="{BA2471A7-9B40-C246-8DE5-F5AC3C6A1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733" y="1613388"/>
            <a:ext cx="15258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/>
              <a:t>MAP - Robust</a:t>
            </a:r>
          </a:p>
        </p:txBody>
      </p:sp>
    </p:spTree>
    <p:extLst>
      <p:ext uri="{BB962C8B-B14F-4D97-AF65-F5344CB8AC3E}">
        <p14:creationId xmlns:p14="http://schemas.microsoft.com/office/powerpoint/2010/main" val="49241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Quantitative MRI (</a:t>
            </a:r>
            <a:r>
              <a:rPr lang="en-US" dirty="0" err="1"/>
              <a:t>qMRI</a:t>
            </a:r>
            <a:r>
              <a:rPr lang="en-US" dirty="0"/>
              <a:t>)?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FDF54-B80F-8642-A6CC-543CB88730F8}"/>
              </a:ext>
            </a:extLst>
          </p:cNvPr>
          <p:cNvSpPr txBox="1"/>
          <p:nvPr/>
        </p:nvSpPr>
        <p:spPr>
          <a:xfrm>
            <a:off x="658368" y="943854"/>
            <a:ext cx="782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qMRI</a:t>
            </a:r>
            <a:r>
              <a:rPr lang="en-US" dirty="0"/>
              <a:t> is any MRI application where the </a:t>
            </a:r>
            <a:r>
              <a:rPr lang="en-US" u="sng" dirty="0"/>
              <a:t>goal</a:t>
            </a:r>
            <a:r>
              <a:rPr lang="en-US" dirty="0"/>
              <a:t> is to </a:t>
            </a:r>
            <a:r>
              <a:rPr lang="en-US" u="sng" dirty="0"/>
              <a:t>describe</a:t>
            </a:r>
            <a:r>
              <a:rPr lang="en-US" dirty="0"/>
              <a:t> some </a:t>
            </a:r>
            <a:r>
              <a:rPr lang="en-US" u="sng" dirty="0"/>
              <a:t>property</a:t>
            </a:r>
            <a:r>
              <a:rPr lang="en-US" dirty="0"/>
              <a:t> of the imaged object using </a:t>
            </a:r>
            <a:r>
              <a:rPr lang="en-US" u="sng" dirty="0"/>
              <a:t>meaningful</a:t>
            </a:r>
            <a:r>
              <a:rPr lang="en-US" dirty="0"/>
              <a:t> physical or biological </a:t>
            </a:r>
            <a:r>
              <a:rPr lang="en-US" u="sng" dirty="0"/>
              <a:t>units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AE8799-53CA-A146-9581-2D11EC54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850613"/>
            <a:ext cx="6870023" cy="38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90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Error Propagation…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DD1FAF-B89D-7F47-83C1-D9712A93E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" y="990600"/>
            <a:ext cx="82711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altLang="zh-CN" dirty="0"/>
              <a:t>Compared to the propagation of noise-based errors through reconstruction, how algorithmic errors propagate and manifest can be more subtle; e.g., 3D Shells: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B502C7E-E6FF-C147-8761-675BA5BB76D8}"/>
              </a:ext>
            </a:extLst>
          </p:cNvPr>
          <p:cNvSpPr>
            <a:spLocks/>
          </p:cNvSpPr>
          <p:nvPr/>
        </p:nvSpPr>
        <p:spPr bwMode="auto">
          <a:xfrm>
            <a:off x="685800" y="6221730"/>
            <a:ext cx="5486400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r>
              <a:rPr lang="en-US" sz="1000" dirty="0">
                <a:solidFill>
                  <a:schemeClr val="bg1"/>
                </a:solidFill>
              </a:rPr>
              <a:t>Sutton et al. IEEE TMI 22(2):178-188, 2003</a:t>
            </a:r>
          </a:p>
          <a:p>
            <a:r>
              <a:rPr lang="en-US" sz="1000" dirty="0" err="1">
                <a:solidFill>
                  <a:schemeClr val="bg1"/>
                </a:solidFill>
              </a:rPr>
              <a:t>Trzasko</a:t>
            </a:r>
            <a:r>
              <a:rPr lang="en-US" sz="1000" dirty="0">
                <a:solidFill>
                  <a:schemeClr val="bg1"/>
                </a:solidFill>
              </a:rPr>
              <a:t> et al. Proc. RSNA, SSQ17-04, 2012</a:t>
            </a:r>
          </a:p>
          <a:p>
            <a:r>
              <a:rPr lang="en-US" sz="1000" dirty="0">
                <a:solidFill>
                  <a:schemeClr val="bg1"/>
                </a:solidFill>
              </a:rPr>
              <a:t>Tao et al. Medical Physics 42(12):7190–7201, 2015.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3D243C-DD77-D04B-9339-EF0798D53D1B}"/>
              </a:ext>
            </a:extLst>
          </p:cNvPr>
          <p:cNvGrpSpPr>
            <a:grpSpLocks noChangeAspect="1"/>
          </p:cNvGrpSpPr>
          <p:nvPr/>
        </p:nvGrpSpPr>
        <p:grpSpPr>
          <a:xfrm>
            <a:off x="1752600" y="1906379"/>
            <a:ext cx="5486400" cy="4078822"/>
            <a:chOff x="1473431" y="1676400"/>
            <a:chExt cx="5783580" cy="4299757"/>
          </a:xfrm>
        </p:grpSpPr>
        <p:sp>
          <p:nvSpPr>
            <p:cNvPr id="18" name="Text Box 9">
              <a:extLst>
                <a:ext uri="{FF2B5EF4-FFF2-40B4-BE49-F238E27FC236}">
                  <a16:creationId xmlns:a16="http://schemas.microsoft.com/office/drawing/2014/main" id="{D2F3A644-05D9-EF43-8D12-5B5F93434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76687" y="2704926"/>
              <a:ext cx="113204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Field Map</a:t>
              </a:r>
            </a:p>
          </p:txBody>
        </p:sp>
        <p:sp>
          <p:nvSpPr>
            <p:cNvPr id="19" name="Text Box 8">
              <a:extLst>
                <a:ext uri="{FF2B5EF4-FFF2-40B4-BE49-F238E27FC236}">
                  <a16:creationId xmlns:a16="http://schemas.microsoft.com/office/drawing/2014/main" id="{031BA9E0-82EF-674D-A318-F5E68A0C0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25460" y="4693645"/>
              <a:ext cx="172354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Gridding Recon</a:t>
              </a:r>
            </a:p>
          </p:txBody>
        </p:sp>
        <p:pic>
          <p:nvPicPr>
            <p:cNvPr id="24" name="Picture 23" descr="mip1.png">
              <a:extLst>
                <a:ext uri="{FF2B5EF4-FFF2-40B4-BE49-F238E27FC236}">
                  <a16:creationId xmlns:a16="http://schemas.microsoft.com/office/drawing/2014/main" id="{B3A9AF64-87AF-0048-994A-79EE9122C6A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r="14197" b="14815"/>
            <a:stretch/>
          </p:blipFill>
          <p:spPr>
            <a:xfrm>
              <a:off x="1841131" y="3856412"/>
              <a:ext cx="1770611" cy="211974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F806CFE-FE89-4047-8E08-BF27426DD345}"/>
                </a:ext>
              </a:extLst>
            </p:cNvPr>
            <p:cNvSpPr>
              <a:spLocks/>
            </p:cNvSpPr>
            <p:nvPr/>
          </p:nvSpPr>
          <p:spPr>
            <a:xfrm>
              <a:off x="1841131" y="1676400"/>
              <a:ext cx="1770611" cy="21197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F7F7F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9415A68-BF98-C64D-8617-285209D57F1D}"/>
                </a:ext>
              </a:extLst>
            </p:cNvPr>
            <p:cNvCxnSpPr/>
            <p:nvPr/>
          </p:nvCxnSpPr>
          <p:spPr>
            <a:xfrm flipH="1">
              <a:off x="2830484" y="4512424"/>
              <a:ext cx="22167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 descr="mip2.png">
              <a:extLst>
                <a:ext uri="{FF2B5EF4-FFF2-40B4-BE49-F238E27FC236}">
                  <a16:creationId xmlns:a16="http://schemas.microsoft.com/office/drawing/2014/main" id="{B5068995-DFCC-5C42-85E4-EC0342ADBEC2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r="14197" b="14814"/>
            <a:stretch/>
          </p:blipFill>
          <p:spPr>
            <a:xfrm>
              <a:off x="3657600" y="3856412"/>
              <a:ext cx="1770611" cy="2119745"/>
            </a:xfrm>
            <a:prstGeom prst="rect">
              <a:avLst/>
            </a:prstGeom>
          </p:spPr>
        </p:pic>
        <p:pic>
          <p:nvPicPr>
            <p:cNvPr id="38" name="Picture 37" descr="f1.png">
              <a:extLst>
                <a:ext uri="{FF2B5EF4-FFF2-40B4-BE49-F238E27FC236}">
                  <a16:creationId xmlns:a16="http://schemas.microsoft.com/office/drawing/2014/main" id="{C504AE24-8B74-DE47-AAC9-1842FDA1BAFD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r="14197" b="14815"/>
            <a:stretch/>
          </p:blipFill>
          <p:spPr>
            <a:xfrm>
              <a:off x="3657600" y="1676400"/>
              <a:ext cx="1770611" cy="2119745"/>
            </a:xfrm>
            <a:prstGeom prst="rect">
              <a:avLst/>
            </a:prstGeom>
          </p:spPr>
        </p:pic>
        <p:pic>
          <p:nvPicPr>
            <p:cNvPr id="39" name="Picture 38" descr="mip3.png">
              <a:extLst>
                <a:ext uri="{FF2B5EF4-FFF2-40B4-BE49-F238E27FC236}">
                  <a16:creationId xmlns:a16="http://schemas.microsoft.com/office/drawing/2014/main" id="{4BCB1649-87BE-D344-A9D2-43652D1920DF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r="14197" b="14815"/>
            <a:stretch/>
          </p:blipFill>
          <p:spPr>
            <a:xfrm>
              <a:off x="5486400" y="3856412"/>
              <a:ext cx="1770611" cy="2119745"/>
            </a:xfrm>
            <a:prstGeom prst="rect">
              <a:avLst/>
            </a:prstGeom>
          </p:spPr>
        </p:pic>
        <p:pic>
          <p:nvPicPr>
            <p:cNvPr id="40" name="Picture 39" descr="f2.png">
              <a:extLst>
                <a:ext uri="{FF2B5EF4-FFF2-40B4-BE49-F238E27FC236}">
                  <a16:creationId xmlns:a16="http://schemas.microsoft.com/office/drawing/2014/main" id="{EF24F9DA-7DA3-0E4F-B9D1-9A0EFE33113A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r="14197" b="14815"/>
            <a:stretch/>
          </p:blipFill>
          <p:spPr>
            <a:xfrm>
              <a:off x="5486400" y="1676400"/>
              <a:ext cx="1770611" cy="2119745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2C9D2AE-E863-DA4D-85A3-82BB46565AFD}"/>
                </a:ext>
              </a:extLst>
            </p:cNvPr>
            <p:cNvCxnSpPr/>
            <p:nvPr/>
          </p:nvCxnSpPr>
          <p:spPr>
            <a:xfrm flipH="1">
              <a:off x="4646953" y="4512424"/>
              <a:ext cx="22167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A11996F-9E2B-4146-9776-DDA805810F9D}"/>
                </a:ext>
              </a:extLst>
            </p:cNvPr>
            <p:cNvCxnSpPr/>
            <p:nvPr/>
          </p:nvCxnSpPr>
          <p:spPr>
            <a:xfrm flipH="1">
              <a:off x="6475753" y="4512424"/>
              <a:ext cx="22167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Box 9">
            <a:extLst>
              <a:ext uri="{FF2B5EF4-FFF2-40B4-BE49-F238E27FC236}">
                <a16:creationId xmlns:a16="http://schemas.microsoft.com/office/drawing/2014/main" id="{8E97917B-F417-DA47-84C9-EF98EFBB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133" y="1600200"/>
            <a:ext cx="6960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/>
              <a:t>None</a:t>
            </a:r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93CB49CF-7EEB-DD44-8994-C8CF2D0A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333" y="1613388"/>
            <a:ext cx="16172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/>
              <a:t>MAP - Descent</a:t>
            </a:r>
          </a:p>
        </p:txBody>
      </p:sp>
      <p:sp>
        <p:nvSpPr>
          <p:cNvPr id="45" name="Text Box 9">
            <a:extLst>
              <a:ext uri="{FF2B5EF4-FFF2-40B4-BE49-F238E27FC236}">
                <a16:creationId xmlns:a16="http://schemas.microsoft.com/office/drawing/2014/main" id="{BA2471A7-9B40-C246-8DE5-F5AC3C6A1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733" y="1613388"/>
            <a:ext cx="15258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/>
              <a:t>MAP - Robust</a:t>
            </a:r>
          </a:p>
        </p:txBody>
      </p:sp>
      <p:pic>
        <p:nvPicPr>
          <p:cNvPr id="21" name="Picture 20" descr="mip1.png">
            <a:extLst>
              <a:ext uri="{FF2B5EF4-FFF2-40B4-BE49-F238E27FC236}">
                <a16:creationId xmlns:a16="http://schemas.microsoft.com/office/drawing/2014/main" id="{5C2ABD51-39B8-1141-93EC-EB2C3351B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9" t="15156" r="35425" b="61336"/>
          <a:stretch/>
        </p:blipFill>
        <p:spPr>
          <a:xfrm>
            <a:off x="390341" y="2133600"/>
            <a:ext cx="2714809" cy="2687925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</p:pic>
      <p:pic>
        <p:nvPicPr>
          <p:cNvPr id="22" name="Picture 21" descr="mip2.png">
            <a:extLst>
              <a:ext uri="{FF2B5EF4-FFF2-40B4-BE49-F238E27FC236}">
                <a16:creationId xmlns:a16="http://schemas.microsoft.com/office/drawing/2014/main" id="{704B6ACA-EF0A-4C48-8C00-D7CFF57C3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9" t="15157" r="35425" b="61335"/>
          <a:stretch/>
        </p:blipFill>
        <p:spPr>
          <a:xfrm>
            <a:off x="3209741" y="2133600"/>
            <a:ext cx="2714809" cy="2687925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</p:pic>
      <p:pic>
        <p:nvPicPr>
          <p:cNvPr id="23" name="Picture 22" descr="mip3.png">
            <a:extLst>
              <a:ext uri="{FF2B5EF4-FFF2-40B4-BE49-F238E27FC236}">
                <a16:creationId xmlns:a16="http://schemas.microsoft.com/office/drawing/2014/main" id="{89FE679C-8AD9-924B-8B92-BBC66043CB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7" t="15156" r="35426" b="61336"/>
          <a:stretch/>
        </p:blipFill>
        <p:spPr>
          <a:xfrm>
            <a:off x="6029141" y="2133600"/>
            <a:ext cx="2714809" cy="2687925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D9D988-06F5-1E45-8ABA-25634521BE26}"/>
              </a:ext>
            </a:extLst>
          </p:cNvPr>
          <p:cNvCxnSpPr/>
          <p:nvPr/>
        </p:nvCxnSpPr>
        <p:spPr>
          <a:xfrm flipH="1">
            <a:off x="1847117" y="3657600"/>
            <a:ext cx="2102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8DD977-5384-E74C-9876-5F6EC581BF2C}"/>
              </a:ext>
            </a:extLst>
          </p:cNvPr>
          <p:cNvCxnSpPr/>
          <p:nvPr/>
        </p:nvCxnSpPr>
        <p:spPr>
          <a:xfrm flipH="1">
            <a:off x="4666517" y="3657600"/>
            <a:ext cx="2102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289E96-198E-E94B-9FEC-E82384218EE2}"/>
              </a:ext>
            </a:extLst>
          </p:cNvPr>
          <p:cNvCxnSpPr/>
          <p:nvPr/>
        </p:nvCxnSpPr>
        <p:spPr>
          <a:xfrm flipH="1">
            <a:off x="7485917" y="3657600"/>
            <a:ext cx="2102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287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28432" cy="3311995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400" dirty="0"/>
              <a:t>In this lecture we:</a:t>
            </a:r>
          </a:p>
          <a:p>
            <a:pPr lvl="1"/>
            <a:r>
              <a:rPr lang="en-US" sz="2400" dirty="0"/>
              <a:t>Defined and overviewed </a:t>
            </a:r>
            <a:r>
              <a:rPr lang="en-US" sz="2400" dirty="0" err="1"/>
              <a:t>qMRI</a:t>
            </a:r>
            <a:endParaRPr lang="en-US" sz="2400" dirty="0"/>
          </a:p>
          <a:p>
            <a:pPr lvl="1"/>
            <a:r>
              <a:rPr lang="en-US" sz="2400" dirty="0"/>
              <a:t>Discussed how </a:t>
            </a:r>
            <a:r>
              <a:rPr lang="en-US" sz="2400" dirty="0" err="1"/>
              <a:t>qMRI</a:t>
            </a:r>
            <a:r>
              <a:rPr lang="en-US" sz="2400" dirty="0"/>
              <a:t> processing is fundamentally a parametric model fitting problem</a:t>
            </a:r>
          </a:p>
          <a:p>
            <a:pPr lvl="1"/>
            <a:r>
              <a:rPr lang="en-US" sz="2400" dirty="0"/>
              <a:t>Introduced statistical signal processing tools that are useful for </a:t>
            </a:r>
            <a:r>
              <a:rPr lang="en-US" sz="2400" dirty="0" err="1"/>
              <a:t>qMRI</a:t>
            </a:r>
            <a:r>
              <a:rPr lang="en-US" sz="2400" dirty="0"/>
              <a:t> applications</a:t>
            </a:r>
          </a:p>
          <a:p>
            <a:pPr lvl="1"/>
            <a:r>
              <a:rPr lang="en-US" sz="2400" dirty="0"/>
              <a:t>Defined and demonstrated several independent sources error in </a:t>
            </a:r>
            <a:r>
              <a:rPr lang="en-US" sz="2400" dirty="0" err="1"/>
              <a:t>qMRI</a:t>
            </a:r>
            <a:r>
              <a:rPr lang="en-US" sz="2400" dirty="0"/>
              <a:t> processing</a:t>
            </a:r>
          </a:p>
          <a:p>
            <a:pPr lvl="1"/>
            <a:r>
              <a:rPr lang="en-US" sz="2400" dirty="0"/>
              <a:t>Described modern signal processing tools for mitigating </a:t>
            </a:r>
            <a:r>
              <a:rPr lang="en-US" sz="2400" dirty="0" err="1"/>
              <a:t>qMRI</a:t>
            </a:r>
            <a:r>
              <a:rPr lang="en-US" sz="2400" dirty="0"/>
              <a:t> error</a:t>
            </a:r>
          </a:p>
        </p:txBody>
      </p:sp>
    </p:spTree>
    <p:extLst>
      <p:ext uri="{BB962C8B-B14F-4D97-AF65-F5344CB8AC3E}">
        <p14:creationId xmlns:p14="http://schemas.microsoft.com/office/powerpoint/2010/main" val="2778563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7952232" cy="3311995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400" dirty="0"/>
              <a:t>Hopefully you now have an appreciation for the many potential sources of error in </a:t>
            </a:r>
            <a:r>
              <a:rPr lang="en-US" sz="2400" dirty="0" err="1"/>
              <a:t>qMRI</a:t>
            </a:r>
            <a:r>
              <a:rPr lang="en-US" sz="2400" dirty="0"/>
              <a:t> parameter estimation, and the tools that can be used to both characterize and mitigate them.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Whether you’re revisiting an old </a:t>
            </a:r>
            <a:r>
              <a:rPr lang="en-US" sz="2400" dirty="0" err="1"/>
              <a:t>qMRI</a:t>
            </a:r>
            <a:r>
              <a:rPr lang="en-US" sz="2400" dirty="0"/>
              <a:t> methods or checking out a new one, approach all with the same rigor and scrutiny.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9724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0960" y="725537"/>
            <a:ext cx="188924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4564559"/>
            <a:ext cx="5657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</a:rPr>
              <a:t>trzasko.joshua@mayo.edu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8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n-US" dirty="0" err="1"/>
              <a:t>qMRI</a:t>
            </a:r>
            <a:r>
              <a:rPr lang="en-US" dirty="0"/>
              <a:t> Clinically Important?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805D9-2AD1-2046-825E-D9D32D6F00C5}"/>
              </a:ext>
            </a:extLst>
          </p:cNvPr>
          <p:cNvSpPr txBox="1"/>
          <p:nvPr/>
        </p:nvSpPr>
        <p:spPr>
          <a:xfrm>
            <a:off x="76200" y="6413956"/>
            <a:ext cx="36920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S. Venkatesh et al. JMRI 37.3 (2013): 544–555. PMC. Web. 18 Sept. 2018.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FDF54-B80F-8642-A6CC-543CB88730F8}"/>
              </a:ext>
            </a:extLst>
          </p:cNvPr>
          <p:cNvSpPr txBox="1"/>
          <p:nvPr/>
        </p:nvSpPr>
        <p:spPr>
          <a:xfrm>
            <a:off x="658368" y="943854"/>
            <a:ext cx="782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qMRI</a:t>
            </a:r>
            <a:r>
              <a:rPr lang="en-US" dirty="0"/>
              <a:t> offers several key advantage over routine anatomical imaging: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972E1-F9BA-9B42-A001-6B7F679D0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26" b="4215"/>
          <a:stretch/>
        </p:blipFill>
        <p:spPr>
          <a:xfrm>
            <a:off x="2286000" y="2819400"/>
            <a:ext cx="5161550" cy="2778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5C99FC-BE1D-3142-A0F3-81D4141224D4}"/>
              </a:ext>
            </a:extLst>
          </p:cNvPr>
          <p:cNvSpPr txBox="1"/>
          <p:nvPr/>
        </p:nvSpPr>
        <p:spPr>
          <a:xfrm>
            <a:off x="762000" y="13716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Simplified radiological interpretation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Increased diagnostic confidence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Improved detection and staging of disease, and monitoring of treatment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708BD8-B40C-6342-AE8E-CCB6BAB7C6C9}"/>
              </a:ext>
            </a:extLst>
          </p:cNvPr>
          <p:cNvSpPr txBox="1"/>
          <p:nvPr/>
        </p:nvSpPr>
        <p:spPr>
          <a:xfrm>
            <a:off x="2229850" y="5635823"/>
            <a:ext cx="531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Example: Liver fibrosis staging via MR Elastography (MRE)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810286-D671-8E40-9927-BC6A931EE950}"/>
              </a:ext>
            </a:extLst>
          </p:cNvPr>
          <p:cNvSpPr txBox="1"/>
          <p:nvPr/>
        </p:nvSpPr>
        <p:spPr>
          <a:xfrm>
            <a:off x="4724400" y="13716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Easier longitudinal and cross-sectional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More efficient clinical workflows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Potential for abbreviated exams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227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qMRI</a:t>
            </a:r>
            <a:r>
              <a:rPr lang="en-US" dirty="0"/>
              <a:t> Categories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805D9-2AD1-2046-825E-D9D32D6F00C5}"/>
              </a:ext>
            </a:extLst>
          </p:cNvPr>
          <p:cNvSpPr txBox="1"/>
          <p:nvPr/>
        </p:nvSpPr>
        <p:spPr>
          <a:xfrm>
            <a:off x="76200" y="6324600"/>
            <a:ext cx="3127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S. </a:t>
            </a:r>
            <a:r>
              <a:rPr lang="en-US" sz="800" b="1" dirty="0" err="1">
                <a:solidFill>
                  <a:schemeClr val="bg1"/>
                </a:solidFill>
              </a:rPr>
              <a:t>Teipel</a:t>
            </a:r>
            <a:r>
              <a:rPr lang="en-US" sz="800" b="1" dirty="0">
                <a:solidFill>
                  <a:schemeClr val="bg1"/>
                </a:solidFill>
              </a:rPr>
              <a:t> et al., </a:t>
            </a:r>
            <a:r>
              <a:rPr lang="en-US" sz="800" b="1" i="1" dirty="0">
                <a:solidFill>
                  <a:schemeClr val="bg1"/>
                </a:solidFill>
              </a:rPr>
              <a:t>The Lancet. Neurology</a:t>
            </a:r>
            <a:r>
              <a:rPr lang="en-US" sz="800" b="1" dirty="0">
                <a:solidFill>
                  <a:schemeClr val="bg1"/>
                </a:solidFill>
              </a:rPr>
              <a:t> 14 10 (2015): 1037-53.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J. Schwimmer et al. Hepatology 61.6 (2015): 1887-1895.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A5061-8F78-7745-B9AB-CD81AA8A1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394" y="2274332"/>
            <a:ext cx="3034206" cy="2346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AA75EF-64B9-D243-B5C7-A681F84B9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0" b="6121"/>
          <a:stretch/>
        </p:blipFill>
        <p:spPr>
          <a:xfrm>
            <a:off x="898376" y="2274332"/>
            <a:ext cx="3904463" cy="17629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DB03F9-91F3-3D44-A7E6-DCA3CF0AABAC}"/>
              </a:ext>
            </a:extLst>
          </p:cNvPr>
          <p:cNvSpPr txBox="1"/>
          <p:nvPr/>
        </p:nvSpPr>
        <p:spPr>
          <a:xfrm>
            <a:off x="898376" y="1916668"/>
            <a:ext cx="390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Structural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DF8A67-1ED4-974E-A889-206F72272533}"/>
              </a:ext>
            </a:extLst>
          </p:cNvPr>
          <p:cNvSpPr txBox="1"/>
          <p:nvPr/>
        </p:nvSpPr>
        <p:spPr>
          <a:xfrm>
            <a:off x="5165576" y="1905000"/>
            <a:ext cx="306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Physiological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FDF54-B80F-8642-A6CC-543CB88730F8}"/>
              </a:ext>
            </a:extLst>
          </p:cNvPr>
          <p:cNvSpPr txBox="1"/>
          <p:nvPr/>
        </p:nvSpPr>
        <p:spPr>
          <a:xfrm>
            <a:off x="658368" y="943854"/>
            <a:ext cx="782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MANY different quantitative applications utilized both clinically and in research settings. These typically fall into one of </a:t>
            </a:r>
            <a:r>
              <a:rPr lang="en-US" u="sng" dirty="0"/>
              <a:t>two categories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A2F88-B190-2045-AA10-E65E1F782E99}"/>
              </a:ext>
            </a:extLst>
          </p:cNvPr>
          <p:cNvSpPr txBox="1"/>
          <p:nvPr/>
        </p:nvSpPr>
        <p:spPr>
          <a:xfrm>
            <a:off x="7531899" y="2334785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PDFF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816CD6-31B2-F84E-94FE-5D9786955694}"/>
              </a:ext>
            </a:extLst>
          </p:cNvPr>
          <p:cNvSpPr txBox="1"/>
          <p:nvPr/>
        </p:nvSpPr>
        <p:spPr>
          <a:xfrm>
            <a:off x="914400" y="5257800"/>
            <a:ext cx="7526419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 this lecture, we’ll focus exclusively on physiological </a:t>
            </a:r>
            <a:r>
              <a:rPr lang="en-US" sz="2000" b="1" dirty="0" err="1">
                <a:solidFill>
                  <a:srgbClr val="FF0000"/>
                </a:solidFill>
              </a:rPr>
              <a:t>qMRI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11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Physiological </a:t>
            </a:r>
            <a:r>
              <a:rPr lang="en-US" dirty="0" err="1"/>
              <a:t>qMRI</a:t>
            </a:r>
            <a:r>
              <a:rPr lang="en-US" dirty="0"/>
              <a:t> Applications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FDF54-B80F-8642-A6CC-543CB88730F8}"/>
              </a:ext>
            </a:extLst>
          </p:cNvPr>
          <p:cNvSpPr txBox="1"/>
          <p:nvPr/>
        </p:nvSpPr>
        <p:spPr>
          <a:xfrm>
            <a:off x="658368" y="943854"/>
            <a:ext cx="782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non-inclusive list*: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E30249-3C89-2D47-9FE1-D630688AF984}"/>
              </a:ext>
            </a:extLst>
          </p:cNvPr>
          <p:cNvSpPr/>
          <p:nvPr/>
        </p:nvSpPr>
        <p:spPr>
          <a:xfrm>
            <a:off x="76200" y="6400800"/>
            <a:ext cx="2755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*apologies for unintentional omissions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D5ED72-0A64-4B4C-BD16-7776D42F643E}"/>
              </a:ext>
            </a:extLst>
          </p:cNvPr>
          <p:cNvSpPr txBox="1"/>
          <p:nvPr/>
        </p:nvSpPr>
        <p:spPr>
          <a:xfrm>
            <a:off x="762000" y="1280279"/>
            <a:ext cx="3174267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Functional MRI (fMRI)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T1/T2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Pharmacokinetics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Fat+Water</a:t>
            </a:r>
            <a:r>
              <a:rPr lang="en-US" sz="1600" dirty="0"/>
              <a:t> Decomposition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Elastography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Perfusion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Thermometry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Susceptibility Mapping (QSM)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Metabolite Concentration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B916EA-F354-8742-8FA2-0EEAA4EA9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28" y="3810000"/>
            <a:ext cx="2535555" cy="1947306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3437D6-B7EF-2B4B-916F-77F2B0B0F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60" y="1213224"/>
            <a:ext cx="2142500" cy="2142501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B263D3-BE7D-A64A-B1CB-7D04C5A5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21" y="3604074"/>
            <a:ext cx="1539127" cy="1947306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801276-38F3-224D-9679-64A16542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13" y="1462037"/>
            <a:ext cx="1672043" cy="214203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BA018-4116-9146-BFCC-963891F26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4191000"/>
            <a:ext cx="2913560" cy="163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86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62B-BD2E-3E48-8A8C-5A29E456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</a:t>
            </a:r>
            <a:r>
              <a:rPr lang="en-US" dirty="0" err="1"/>
              <a:t>qMRI</a:t>
            </a:r>
            <a:r>
              <a:rPr lang="en-US" dirty="0"/>
              <a:t> Data Acquired?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FDF54-B80F-8642-A6CC-543CB88730F8}"/>
              </a:ext>
            </a:extLst>
          </p:cNvPr>
          <p:cNvSpPr txBox="1"/>
          <p:nvPr/>
        </p:nvSpPr>
        <p:spPr>
          <a:xfrm>
            <a:off x="488402" y="943854"/>
            <a:ext cx="8244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Due to a variety of physical (e.g., receiver gains) and physiological factors (e.g., patient motion), MR </a:t>
            </a:r>
            <a:r>
              <a:rPr lang="en-US" u="sng" dirty="0"/>
              <a:t>image intensity</a:t>
            </a:r>
            <a:r>
              <a:rPr lang="en-US" dirty="0"/>
              <a:t> values are </a:t>
            </a:r>
            <a:r>
              <a:rPr lang="en-US" u="sng" dirty="0"/>
              <a:t>not intrinsically quantitative</a:t>
            </a:r>
            <a:r>
              <a:rPr lang="en-US" dirty="0"/>
              <a:t>….</a:t>
            </a:r>
          </a:p>
          <a:p>
            <a:endParaRPr lang="en-US" dirty="0"/>
          </a:p>
          <a:p>
            <a:r>
              <a:rPr lang="en-US" dirty="0"/>
              <a:t>However, we typically have (via </a:t>
            </a:r>
            <a:r>
              <a:rPr lang="en-US" u="sng" dirty="0"/>
              <a:t>physics</a:t>
            </a:r>
            <a:r>
              <a:rPr lang="en-US" dirty="0"/>
              <a:t>) a solid understanding of the </a:t>
            </a:r>
            <a:r>
              <a:rPr lang="en-US" u="sng" dirty="0"/>
              <a:t>causal factors</a:t>
            </a:r>
            <a:r>
              <a:rPr lang="en-US" dirty="0"/>
              <a:t> of an image’s appearance; e.g., in spoiled gradient echo (SPGR) MRI, a pixels intensity is modeled as: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By </a:t>
            </a:r>
            <a:r>
              <a:rPr lang="en-US" u="sng" dirty="0"/>
              <a:t>repeating</a:t>
            </a:r>
            <a:r>
              <a:rPr lang="en-US" dirty="0"/>
              <a:t> a scan with </a:t>
            </a:r>
            <a:r>
              <a:rPr lang="en-US" u="sng" dirty="0"/>
              <a:t>different acquisition parameters</a:t>
            </a:r>
            <a:r>
              <a:rPr lang="en-US" dirty="0"/>
              <a:t> (e.g., flip angle), the individual contributions of underlying variables (e.g., T1) are revealed: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E993B1-2212-5840-A2AF-B03314C91644}"/>
              </a:ext>
            </a:extLst>
          </p:cNvPr>
          <p:cNvGrpSpPr/>
          <p:nvPr/>
        </p:nvGrpSpPr>
        <p:grpSpPr>
          <a:xfrm>
            <a:off x="457200" y="4678469"/>
            <a:ext cx="8244027" cy="1374005"/>
            <a:chOff x="228600" y="2876550"/>
            <a:chExt cx="10972800" cy="1828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C83B73B-6250-7647-9B64-178F6FEB792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876550"/>
              <a:ext cx="1828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2B83EC12-A25E-BC49-9307-589BED00DC9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876550"/>
              <a:ext cx="1828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62C44932-9737-394D-9DF1-49780B8B53D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2876550"/>
              <a:ext cx="1828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5D2C5E1F-D822-3A48-BA57-5E6ACDE70F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2600" y="2876550"/>
              <a:ext cx="1828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FF4FC97E-EFB5-8143-B229-9561CD4D6DE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876550"/>
              <a:ext cx="1828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16C52CD9-DC6E-0D4F-A794-70FDCBBBD84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876550"/>
              <a:ext cx="18288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908ED620-EFB5-5B46-8E17-D3D8246F9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2876550"/>
              <a:ext cx="3254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5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96C90255-9923-4042-98D0-CE0EE843F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2889250"/>
              <a:ext cx="4016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10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DD1CFC26-7FF3-FF41-B2BC-6041245BE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6200" y="2876550"/>
              <a:ext cx="4016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15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F8C9B373-117B-0442-A902-326D8886F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2876550"/>
              <a:ext cx="4016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20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3635FC5D-E084-134B-A79E-3EF5823F7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3800" y="2889250"/>
              <a:ext cx="4016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25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A9F11459-271A-FE47-BA10-70F548A24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72600" y="2876550"/>
              <a:ext cx="4016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chemeClr val="bg1"/>
                  </a:solidFill>
                </a:rPr>
                <a:t>30</a:t>
              </a:r>
              <a:r>
                <a:rPr lang="en-US" sz="1100" b="1" baseline="30000">
                  <a:solidFill>
                    <a:schemeClr val="bg1"/>
                  </a:solidFill>
                </a:rPr>
                <a:t>o</a:t>
              </a:r>
              <a:endParaRPr lang="en-US" sz="1100" b="1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4D3327-63B4-B04F-9180-B3E7DAB977A4}"/>
                  </a:ext>
                </a:extLst>
              </p:cNvPr>
              <p:cNvSpPr txBox="1"/>
              <p:nvPr/>
            </p:nvSpPr>
            <p:spPr>
              <a:xfrm>
                <a:off x="2933594" y="2723177"/>
                <a:ext cx="3543406" cy="934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𝑇𝑅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𝑇𝑅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4D3327-63B4-B04F-9180-B3E7DAB97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594" y="2723177"/>
                <a:ext cx="3543406" cy="934423"/>
              </a:xfrm>
              <a:prstGeom prst="rect">
                <a:avLst/>
              </a:prstGeom>
              <a:blipFill>
                <a:blip r:embed="rId8"/>
                <a:stretch>
                  <a:fillRect l="-1429"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>
            <a:extLst>
              <a:ext uri="{FF2B5EF4-FFF2-40B4-BE49-F238E27FC236}">
                <a16:creationId xmlns:a16="http://schemas.microsoft.com/office/drawing/2014/main" id="{92AF1D64-7A92-1440-ADB3-31C450F63A42}"/>
              </a:ext>
            </a:extLst>
          </p:cNvPr>
          <p:cNvSpPr/>
          <p:nvPr/>
        </p:nvSpPr>
        <p:spPr>
          <a:xfrm>
            <a:off x="3332224" y="2971800"/>
            <a:ext cx="491689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FC1B7D8-0736-2444-82D0-536D636D006C}"/>
              </a:ext>
            </a:extLst>
          </p:cNvPr>
          <p:cNvCxnSpPr/>
          <p:nvPr/>
        </p:nvCxnSpPr>
        <p:spPr>
          <a:xfrm flipV="1">
            <a:off x="2875024" y="3352800"/>
            <a:ext cx="457200" cy="188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681009F-E0BF-E746-97A8-C00C1FF171ED}"/>
              </a:ext>
            </a:extLst>
          </p:cNvPr>
          <p:cNvSpPr txBox="1"/>
          <p:nvPr/>
        </p:nvSpPr>
        <p:spPr>
          <a:xfrm>
            <a:off x="1447800" y="3505200"/>
            <a:ext cx="282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Arbitrary Scaling Factor (∝ PD)</a:t>
            </a:r>
          </a:p>
        </p:txBody>
      </p:sp>
    </p:spTree>
    <p:extLst>
      <p:ext uri="{BB962C8B-B14F-4D97-AF65-F5344CB8AC3E}">
        <p14:creationId xmlns:p14="http://schemas.microsoft.com/office/powerpoint/2010/main" val="2727991045"/>
      </p:ext>
    </p:extLst>
  </p:cSld>
  <p:clrMapOvr>
    <a:masterClrMapping/>
  </p:clrMapOvr>
</p:sld>
</file>

<file path=ppt/theme/theme1.xml><?xml version="1.0" encoding="utf-8"?>
<a:theme xmlns:a="http://schemas.openxmlformats.org/drawingml/2006/main" name="mc-white-stacked">
  <a:themeElements>
    <a:clrScheme name="Custom 4">
      <a:dk1>
        <a:sysClr val="windowText" lastClr="000000"/>
      </a:dk1>
      <a:lt1>
        <a:sysClr val="window" lastClr="FFFFFF"/>
      </a:lt1>
      <a:dk2>
        <a:srgbClr val="0046AD"/>
      </a:dk2>
      <a:lt2>
        <a:srgbClr val="BDD7FF"/>
      </a:lt2>
      <a:accent1>
        <a:srgbClr val="0046AD"/>
      </a:accent1>
      <a:accent2>
        <a:srgbClr val="FF5A76"/>
      </a:accent2>
      <a:accent3>
        <a:srgbClr val="15A8E5"/>
      </a:accent3>
      <a:accent4>
        <a:srgbClr val="3F9800"/>
      </a:accent4>
      <a:accent5>
        <a:srgbClr val="9F58FE"/>
      </a:accent5>
      <a:accent6>
        <a:srgbClr val="B44D00"/>
      </a:accent6>
      <a:hlink>
        <a:srgbClr val="006699"/>
      </a:hlink>
      <a:folHlink>
        <a:srgbClr val="969696"/>
      </a:folHlink>
    </a:clrScheme>
    <a:fontScheme name="mc-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mc-white-stacked</Template>
  <TotalTime>15964</TotalTime>
  <Words>3321</Words>
  <Application>Microsoft Office PowerPoint</Application>
  <PresentationFormat>On-screen Show (4:3)</PresentationFormat>
  <Paragraphs>574</Paragraphs>
  <Slides>53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ＭＳ Ｐゴシック</vt:lpstr>
      <vt:lpstr>宋体</vt:lpstr>
      <vt:lpstr>Arial</vt:lpstr>
      <vt:lpstr>Calibri</vt:lpstr>
      <vt:lpstr>Cambria Math</vt:lpstr>
      <vt:lpstr>Courier</vt:lpstr>
      <vt:lpstr>Mangal</vt:lpstr>
      <vt:lpstr>Times New Roman</vt:lpstr>
      <vt:lpstr>mc-white-stacked</vt:lpstr>
      <vt:lpstr>Sources of Error in Quantitative MRI (qMRI) Parameter Estimation  A Signal Processing Perspective</vt:lpstr>
      <vt:lpstr>PowerPoint Presentation</vt:lpstr>
      <vt:lpstr>Outline</vt:lpstr>
      <vt:lpstr>Outline</vt:lpstr>
      <vt:lpstr>What is Quantitative MRI (qMRI)?</vt:lpstr>
      <vt:lpstr>Why is qMRI Clinically Important?</vt:lpstr>
      <vt:lpstr>qMRI Categories</vt:lpstr>
      <vt:lpstr>Example Physiological qMRI Applications</vt:lpstr>
      <vt:lpstr>How is qMRI Data Acquired?</vt:lpstr>
      <vt:lpstr>How is qMRI Data Processed?</vt:lpstr>
      <vt:lpstr>Outline</vt:lpstr>
      <vt:lpstr>The Challenge of Being Quantitative</vt:lpstr>
      <vt:lpstr>Sources of Error in qMRI Data Processing</vt:lpstr>
      <vt:lpstr>qMRI Processing is a Model Fitting Problem</vt:lpstr>
      <vt:lpstr>Key Tools for qMRI Parameter Estimationr</vt:lpstr>
      <vt:lpstr>Introduction to Estimation Theory</vt:lpstr>
      <vt:lpstr>Mean Square Error (MSE)</vt:lpstr>
      <vt:lpstr>Outline</vt:lpstr>
      <vt:lpstr>Noise in MRI</vt:lpstr>
      <vt:lpstr>Example: T2 Mapping</vt:lpstr>
      <vt:lpstr>Example: T2 Mapping</vt:lpstr>
      <vt:lpstr>Example: T2 Mapping</vt:lpstr>
      <vt:lpstr>Example: T2 Mapping</vt:lpstr>
      <vt:lpstr>Example: T2 Mapping</vt:lpstr>
      <vt:lpstr>Noise Affects Every Method Differently</vt:lpstr>
      <vt:lpstr>Making Informed Tradeoffs</vt:lpstr>
      <vt:lpstr>Explaining the Unexpected</vt:lpstr>
      <vt:lpstr>Regularization: Trading Bias for Variance</vt:lpstr>
      <vt:lpstr>Example: Diffusion Weighted Imaging</vt:lpstr>
      <vt:lpstr>Example: Diffusion Weighted Imaging</vt:lpstr>
      <vt:lpstr>Example: MR Elastography</vt:lpstr>
      <vt:lpstr>Minimizing Error Propagation</vt:lpstr>
      <vt:lpstr>Minimizing Error Propagation</vt:lpstr>
      <vt:lpstr>Outline</vt:lpstr>
      <vt:lpstr>Model Mismatch</vt:lpstr>
      <vt:lpstr>Example: Variable Flip Angle T1/R1 Mapping</vt:lpstr>
      <vt:lpstr>Example: Variable Flip Angle T1/R1 Mapping</vt:lpstr>
      <vt:lpstr>Example: Fat+Water Imaging</vt:lpstr>
      <vt:lpstr>Example: Simultaneous FWS+MRE</vt:lpstr>
      <vt:lpstr>Example: Simultaneous FWS+MRE</vt:lpstr>
      <vt:lpstr>Example: Diffusion Imaging</vt:lpstr>
      <vt:lpstr>Outline</vt:lpstr>
      <vt:lpstr>Can My Algorithm Really Cause Errors?</vt:lpstr>
      <vt:lpstr>Example: Fat+Water Imaging</vt:lpstr>
      <vt:lpstr>Example: Fat+Water Imaging</vt:lpstr>
      <vt:lpstr>Example: MR Elastography</vt:lpstr>
      <vt:lpstr>Example: MR Elastography</vt:lpstr>
      <vt:lpstr>Example: MR Elastography</vt:lpstr>
      <vt:lpstr>Back to Error Propagation…</vt:lpstr>
      <vt:lpstr>Back to Error Propagation…</vt:lpstr>
      <vt:lpstr>Summary</vt:lpstr>
      <vt:lpstr>Closing Remarks</vt:lpstr>
      <vt:lpstr>PowerPoint Presentation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 Presentation Subtitle Here</dc:title>
  <dc:creator>Shengzhen  Tao</dc:creator>
  <dc:description>v2.16</dc:description>
  <cp:lastModifiedBy>Sally Moran</cp:lastModifiedBy>
  <cp:revision>1316</cp:revision>
  <dcterms:created xsi:type="dcterms:W3CDTF">2015-07-07T17:47:12Z</dcterms:created>
  <dcterms:modified xsi:type="dcterms:W3CDTF">2018-09-20T13:44:10Z</dcterms:modified>
</cp:coreProperties>
</file>